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tags/tag1.xml" ContentType="application/vnd.openxmlformats-officedocument.presentationml.tags+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1.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 id="2147483680" r:id="rId6"/>
  </p:sldMasterIdLst>
  <p:notesMasterIdLst>
    <p:notesMasterId r:id="rId108"/>
  </p:notesMasterIdLst>
  <p:handoutMasterIdLst>
    <p:handoutMasterId r:id="rId109"/>
  </p:handoutMasterIdLst>
  <p:sldIdLst>
    <p:sldId id="257" r:id="rId7"/>
    <p:sldId id="1082" r:id="rId8"/>
    <p:sldId id="516" r:id="rId9"/>
    <p:sldId id="1106" r:id="rId10"/>
    <p:sldId id="1084" r:id="rId11"/>
    <p:sldId id="551" r:id="rId12"/>
    <p:sldId id="556" r:id="rId13"/>
    <p:sldId id="557" r:id="rId14"/>
    <p:sldId id="564" r:id="rId15"/>
    <p:sldId id="1012" r:id="rId16"/>
    <p:sldId id="554" r:id="rId17"/>
    <p:sldId id="555" r:id="rId18"/>
    <p:sldId id="569" r:id="rId19"/>
    <p:sldId id="571" r:id="rId20"/>
    <p:sldId id="573" r:id="rId21"/>
    <p:sldId id="579" r:id="rId22"/>
    <p:sldId id="581" r:id="rId23"/>
    <p:sldId id="584" r:id="rId24"/>
    <p:sldId id="585" r:id="rId25"/>
    <p:sldId id="586" r:id="rId26"/>
    <p:sldId id="590" r:id="rId27"/>
    <p:sldId id="1085" r:id="rId28"/>
    <p:sldId id="593" r:id="rId29"/>
    <p:sldId id="594" r:id="rId30"/>
    <p:sldId id="595" r:id="rId31"/>
    <p:sldId id="609" r:id="rId32"/>
    <p:sldId id="596" r:id="rId33"/>
    <p:sldId id="598" r:id="rId34"/>
    <p:sldId id="617" r:id="rId35"/>
    <p:sldId id="1086" r:id="rId36"/>
    <p:sldId id="1087" r:id="rId37"/>
    <p:sldId id="1088" r:id="rId38"/>
    <p:sldId id="1089" r:id="rId39"/>
    <p:sldId id="1090" r:id="rId40"/>
    <p:sldId id="1091" r:id="rId41"/>
    <p:sldId id="618" r:id="rId42"/>
    <p:sldId id="628" r:id="rId43"/>
    <p:sldId id="1032" r:id="rId44"/>
    <p:sldId id="1107" r:id="rId45"/>
    <p:sldId id="629" r:id="rId46"/>
    <p:sldId id="635" r:id="rId47"/>
    <p:sldId id="1035" r:id="rId48"/>
    <p:sldId id="1036" r:id="rId49"/>
    <p:sldId id="1039" r:id="rId50"/>
    <p:sldId id="1040" r:id="rId51"/>
    <p:sldId id="1044" r:id="rId52"/>
    <p:sldId id="1043" r:id="rId53"/>
    <p:sldId id="1041" r:id="rId54"/>
    <p:sldId id="1042" r:id="rId55"/>
    <p:sldId id="1092" r:id="rId56"/>
    <p:sldId id="1093" r:id="rId57"/>
    <p:sldId id="1094" r:id="rId58"/>
    <p:sldId id="1095" r:id="rId59"/>
    <p:sldId id="1096" r:id="rId60"/>
    <p:sldId id="1045" r:id="rId61"/>
    <p:sldId id="1046" r:id="rId62"/>
    <p:sldId id="1047" r:id="rId63"/>
    <p:sldId id="1048" r:id="rId64"/>
    <p:sldId id="1049" r:id="rId65"/>
    <p:sldId id="1050" r:id="rId66"/>
    <p:sldId id="1051" r:id="rId67"/>
    <p:sldId id="1052" r:id="rId68"/>
    <p:sldId id="1053" r:id="rId69"/>
    <p:sldId id="1054" r:id="rId70"/>
    <p:sldId id="1055" r:id="rId71"/>
    <p:sldId id="1108" r:id="rId72"/>
    <p:sldId id="1115" r:id="rId73"/>
    <p:sldId id="1038" r:id="rId74"/>
    <p:sldId id="1078" r:id="rId75"/>
    <p:sldId id="1111" r:id="rId76"/>
    <p:sldId id="754" r:id="rId77"/>
    <p:sldId id="1112" r:id="rId78"/>
    <p:sldId id="1116" r:id="rId79"/>
    <p:sldId id="1058" r:id="rId80"/>
    <p:sldId id="1060" r:id="rId81"/>
    <p:sldId id="1105" r:id="rId82"/>
    <p:sldId id="1113" r:id="rId83"/>
    <p:sldId id="657" r:id="rId84"/>
    <p:sldId id="1097" r:id="rId85"/>
    <p:sldId id="980" r:id="rId86"/>
    <p:sldId id="1101" r:id="rId87"/>
    <p:sldId id="1100" r:id="rId88"/>
    <p:sldId id="979" r:id="rId89"/>
    <p:sldId id="981" r:id="rId90"/>
    <p:sldId id="983" r:id="rId91"/>
    <p:sldId id="1064" r:id="rId92"/>
    <p:sldId id="1099" r:id="rId93"/>
    <p:sldId id="1117" r:id="rId94"/>
    <p:sldId id="1102" r:id="rId95"/>
    <p:sldId id="1103" r:id="rId96"/>
    <p:sldId id="1104" r:id="rId97"/>
    <p:sldId id="1070" r:id="rId98"/>
    <p:sldId id="1071" r:id="rId99"/>
    <p:sldId id="1072" r:id="rId100"/>
    <p:sldId id="1073" r:id="rId101"/>
    <p:sldId id="1074" r:id="rId102"/>
    <p:sldId id="1075" r:id="rId103"/>
    <p:sldId id="1076" r:id="rId104"/>
    <p:sldId id="1077" r:id="rId105"/>
    <p:sldId id="1080" r:id="rId106"/>
    <p:sldId id="345" r:id="rId107"/>
  </p:sldIdLst>
  <p:sldSz cx="9144000" cy="6858000" type="screen4x3"/>
  <p:notesSz cx="9926638" cy="679767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nette Bastin" initials="GB" lastIdx="1" clrIdx="0">
    <p:extLst>
      <p:ext uri="{19B8F6BF-5375-455C-9EA6-DF929625EA0E}">
        <p15:presenceInfo xmlns:p15="http://schemas.microsoft.com/office/powerpoint/2012/main" userId="61169525cc130afe" providerId="Windows Live"/>
      </p:ext>
    </p:extLst>
  </p:cmAuthor>
  <p:cmAuthor id="2" name="Muriel Jadoul" initials="MJ" lastIdx="1" clrIdx="1">
    <p:extLst>
      <p:ext uri="{19B8F6BF-5375-455C-9EA6-DF929625EA0E}">
        <p15:presenceInfo xmlns:p15="http://schemas.microsoft.com/office/powerpoint/2012/main" userId="Muriel Jadou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0027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713" autoAdjust="0"/>
  </p:normalViewPr>
  <p:slideViewPr>
    <p:cSldViewPr>
      <p:cViewPr varScale="1">
        <p:scale>
          <a:sx n="78" d="100"/>
          <a:sy n="78" d="100"/>
        </p:scale>
        <p:origin x="917"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6568"/>
    </p:cViewPr>
  </p:sorterViewPr>
  <p:notesViewPr>
    <p:cSldViewPr>
      <p:cViewPr varScale="1">
        <p:scale>
          <a:sx n="60" d="100"/>
          <a:sy n="60" d="100"/>
        </p:scale>
        <p:origin x="-3221" y="-67"/>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viewProps" Target="view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commentAuthors" Target="commentAuthors.xml"/><Relationship Id="rId115"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handoutMaster" Target="handoutMasters/handoutMaster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iel Jadoul" userId="3394ddbb-b300-4f51-8e95-3667354e095e" providerId="ADAL" clId="{D2EDF920-41B3-4753-91F0-34A80504AC5B}"/>
    <pc:docChg chg="custSel addSld delSld modSld sldOrd">
      <pc:chgData name="Muriel Jadoul" userId="3394ddbb-b300-4f51-8e95-3667354e095e" providerId="ADAL" clId="{D2EDF920-41B3-4753-91F0-34A80504AC5B}" dt="2019-06-17T11:11:44.526" v="72" actId="2696"/>
      <pc:docMkLst>
        <pc:docMk/>
      </pc:docMkLst>
      <pc:sldChg chg="del">
        <pc:chgData name="Muriel Jadoul" userId="3394ddbb-b300-4f51-8e95-3667354e095e" providerId="ADAL" clId="{D2EDF920-41B3-4753-91F0-34A80504AC5B}" dt="2019-06-17T10:56:48.959" v="1" actId="2696"/>
        <pc:sldMkLst>
          <pc:docMk/>
          <pc:sldMk cId="3086668207" sldId="257"/>
        </pc:sldMkLst>
      </pc:sldChg>
      <pc:sldMasterChg chg="delSldLayout">
        <pc:chgData name="Muriel Jadoul" userId="3394ddbb-b300-4f51-8e95-3667354e095e" providerId="ADAL" clId="{D2EDF920-41B3-4753-91F0-34A80504AC5B}" dt="2019-06-17T10:56:48.967" v="2" actId="2696"/>
        <pc:sldMasterMkLst>
          <pc:docMk/>
          <pc:sldMasterMk cId="0" sldId="2147483648"/>
        </pc:sldMasterMkLst>
      </pc:sldMasterChg>
    </pc:docChg>
  </pc:docChgLst>
  <pc:docChgLst>
    <pc:chgData name="Muriel Jadoul" userId="3394ddbb-b300-4f51-8e95-3667354e095e" providerId="ADAL" clId="{32F98159-335D-435A-A104-74D73E02B997}"/>
    <pc:docChg chg="undo custSel addSld delSld modSld modNotesMaster modHandout">
      <pc:chgData name="Muriel Jadoul" userId="3394ddbb-b300-4f51-8e95-3667354e095e" providerId="ADAL" clId="{32F98159-335D-435A-A104-74D73E02B997}" dt="2019-06-17T13:17:22.489" v="73" actId="1076"/>
      <pc:docMkLst>
        <pc:docMk/>
      </pc:docMkLst>
      <pc:sldChg chg="modNotes">
        <pc:chgData name="Muriel Jadoul" userId="3394ddbb-b300-4f51-8e95-3667354e095e" providerId="ADAL" clId="{32F98159-335D-435A-A104-74D73E02B997}" dt="2019-06-17T13:16:38.735" v="72"/>
        <pc:sldMkLst>
          <pc:docMk/>
          <pc:sldMk cId="3138865792" sldId="554"/>
        </pc:sldMkLst>
      </pc:sldChg>
      <pc:sldChg chg="modNotes">
        <pc:chgData name="Muriel Jadoul" userId="3394ddbb-b300-4f51-8e95-3667354e095e" providerId="ADAL" clId="{32F98159-335D-435A-A104-74D73E02B997}" dt="2019-06-17T13:16:38.735" v="72"/>
        <pc:sldMkLst>
          <pc:docMk/>
          <pc:sldMk cId="3169905426" sldId="555"/>
        </pc:sldMkLst>
      </pc:sldChg>
      <pc:sldChg chg="modNotes">
        <pc:chgData name="Muriel Jadoul" userId="3394ddbb-b300-4f51-8e95-3667354e095e" providerId="ADAL" clId="{32F98159-335D-435A-A104-74D73E02B997}" dt="2019-06-17T13:16:38.735" v="72"/>
        <pc:sldMkLst>
          <pc:docMk/>
          <pc:sldMk cId="2347147879" sldId="635"/>
        </pc:sldMkLst>
      </pc:sldChg>
      <pc:sldChg chg="modNotes">
        <pc:chgData name="Muriel Jadoul" userId="3394ddbb-b300-4f51-8e95-3667354e095e" providerId="ADAL" clId="{32F98159-335D-435A-A104-74D73E02B997}" dt="2019-06-17T13:16:38.735" v="72"/>
        <pc:sldMkLst>
          <pc:docMk/>
          <pc:sldMk cId="2427242112" sldId="979"/>
        </pc:sldMkLst>
      </pc:sldChg>
      <pc:sldChg chg="modNotes">
        <pc:chgData name="Muriel Jadoul" userId="3394ddbb-b300-4f51-8e95-3667354e095e" providerId="ADAL" clId="{32F98159-335D-435A-A104-74D73E02B997}" dt="2019-06-17T13:16:38.735" v="72"/>
        <pc:sldMkLst>
          <pc:docMk/>
          <pc:sldMk cId="1580579760" sldId="1047"/>
        </pc:sldMkLst>
      </pc:sldChg>
      <pc:sldChg chg="modNotes">
        <pc:chgData name="Muriel Jadoul" userId="3394ddbb-b300-4f51-8e95-3667354e095e" providerId="ADAL" clId="{32F98159-335D-435A-A104-74D73E02B997}" dt="2019-06-17T13:16:38.735" v="72"/>
        <pc:sldMkLst>
          <pc:docMk/>
          <pc:sldMk cId="1699267539" sldId="1049"/>
        </pc:sldMkLst>
      </pc:sldChg>
      <pc:sldChg chg="modNotes">
        <pc:chgData name="Muriel Jadoul" userId="3394ddbb-b300-4f51-8e95-3667354e095e" providerId="ADAL" clId="{32F98159-335D-435A-A104-74D73E02B997}" dt="2019-06-17T13:16:38.735" v="72"/>
        <pc:sldMkLst>
          <pc:docMk/>
          <pc:sldMk cId="2565848049" sldId="1050"/>
        </pc:sldMkLst>
      </pc:sldChg>
      <pc:sldChg chg="modNotes">
        <pc:chgData name="Muriel Jadoul" userId="3394ddbb-b300-4f51-8e95-3667354e095e" providerId="ADAL" clId="{32F98159-335D-435A-A104-74D73E02B997}" dt="2019-06-17T13:16:38.735" v="72"/>
        <pc:sldMkLst>
          <pc:docMk/>
          <pc:sldMk cId="2021877362" sldId="1072"/>
        </pc:sldMkLst>
      </pc:sldChg>
      <pc:sldChg chg="modNotes">
        <pc:chgData name="Muriel Jadoul" userId="3394ddbb-b300-4f51-8e95-3667354e095e" providerId="ADAL" clId="{32F98159-335D-435A-A104-74D73E02B997}" dt="2019-06-17T13:16:38.735" v="72"/>
        <pc:sldMkLst>
          <pc:docMk/>
          <pc:sldMk cId="2669162901" sldId="1073"/>
        </pc:sldMkLst>
      </pc:sldChg>
      <pc:sldChg chg="modNotes">
        <pc:chgData name="Muriel Jadoul" userId="3394ddbb-b300-4f51-8e95-3667354e095e" providerId="ADAL" clId="{32F98159-335D-435A-A104-74D73E02B997}" dt="2019-06-17T13:16:38.735" v="72"/>
        <pc:sldMkLst>
          <pc:docMk/>
          <pc:sldMk cId="2669162901" sldId="1074"/>
        </pc:sldMkLst>
      </pc:sldChg>
      <pc:sldChg chg="modNotes">
        <pc:chgData name="Muriel Jadoul" userId="3394ddbb-b300-4f51-8e95-3667354e095e" providerId="ADAL" clId="{32F98159-335D-435A-A104-74D73E02B997}" dt="2019-06-17T13:16:38.735" v="72"/>
        <pc:sldMkLst>
          <pc:docMk/>
          <pc:sldMk cId="3761026078" sldId="1075"/>
        </pc:sldMkLst>
      </pc:sldChg>
      <pc:sldChg chg="modNotes">
        <pc:chgData name="Muriel Jadoul" userId="3394ddbb-b300-4f51-8e95-3667354e095e" providerId="ADAL" clId="{32F98159-335D-435A-A104-74D73E02B997}" dt="2019-06-17T13:16:38.735" v="72"/>
        <pc:sldMkLst>
          <pc:docMk/>
          <pc:sldMk cId="3165762268" sldId="1076"/>
        </pc:sldMkLst>
      </pc:sldChg>
      <pc:sldChg chg="modNotes">
        <pc:chgData name="Muriel Jadoul" userId="3394ddbb-b300-4f51-8e95-3667354e095e" providerId="ADAL" clId="{32F98159-335D-435A-A104-74D73E02B997}" dt="2019-06-17T13:16:38.735" v="72"/>
        <pc:sldMkLst>
          <pc:docMk/>
          <pc:sldMk cId="2689626404" sldId="1077"/>
        </pc:sldMkLst>
      </pc:sldChg>
      <pc:sldChg chg="modNotes">
        <pc:chgData name="Muriel Jadoul" userId="3394ddbb-b300-4f51-8e95-3667354e095e" providerId="ADAL" clId="{32F98159-335D-435A-A104-74D73E02B997}" dt="2019-06-17T13:16:38.735" v="72"/>
        <pc:sldMkLst>
          <pc:docMk/>
          <pc:sldMk cId="2934043405" sldId="1080"/>
        </pc:sldMkLst>
      </pc:sldChg>
      <pc:sldChg chg="modNotes">
        <pc:chgData name="Muriel Jadoul" userId="3394ddbb-b300-4f51-8e95-3667354e095e" providerId="ADAL" clId="{32F98159-335D-435A-A104-74D73E02B997}" dt="2019-06-17T13:16:38.735" v="72"/>
        <pc:sldMkLst>
          <pc:docMk/>
          <pc:sldMk cId="3364897794" sldId="1101"/>
        </pc:sldMkLst>
      </pc:sldChg>
    </pc:docChg>
  </pc:docChgLst>
  <pc:docChgLst>
    <pc:chgData name="Joëlle Mesmacque" userId="7df859e2-279c-4562-960b-2c27ca5495a1" providerId="ADAL" clId="{587C6A29-91D1-4CCA-AD81-1B76D8C660C7}"/>
    <pc:docChg chg="delSld">
      <pc:chgData name="Joëlle Mesmacque" userId="7df859e2-279c-4562-960b-2c27ca5495a1" providerId="ADAL" clId="{587C6A29-91D1-4CCA-AD81-1B76D8C660C7}" dt="2019-06-24T14:53:14.245" v="17" actId="2696"/>
      <pc:docMkLst>
        <pc:docMk/>
      </pc:docMkLst>
      <pc:sldChg chg="del">
        <pc:chgData name="Joëlle Mesmacque" userId="7df859e2-279c-4562-960b-2c27ca5495a1" providerId="ADAL" clId="{587C6A29-91D1-4CCA-AD81-1B76D8C660C7}" dt="2019-06-24T14:53:14.089" v="1" actId="2696"/>
        <pc:sldMkLst>
          <pc:docMk/>
          <pc:sldMk cId="1477904734" sldId="262"/>
        </pc:sldMkLst>
      </pc:sldChg>
      <pc:sldChg chg="del">
        <pc:chgData name="Joëlle Mesmacque" userId="7df859e2-279c-4562-960b-2c27ca5495a1" providerId="ADAL" clId="{587C6A29-91D1-4CCA-AD81-1B76D8C660C7}" dt="2019-06-24T14:53:14.123" v="4" actId="2696"/>
        <pc:sldMkLst>
          <pc:docMk/>
          <pc:sldMk cId="2970769721" sldId="292"/>
        </pc:sldMkLst>
      </pc:sldChg>
      <pc:sldChg chg="del">
        <pc:chgData name="Joëlle Mesmacque" userId="7df859e2-279c-4562-960b-2c27ca5495a1" providerId="ADAL" clId="{587C6A29-91D1-4CCA-AD81-1B76D8C660C7}" dt="2019-06-24T14:53:14.132" v="5" actId="2696"/>
        <pc:sldMkLst>
          <pc:docMk/>
          <pc:sldMk cId="2378871761" sldId="352"/>
        </pc:sldMkLst>
      </pc:sldChg>
      <pc:sldChg chg="del">
        <pc:chgData name="Joëlle Mesmacque" userId="7df859e2-279c-4562-960b-2c27ca5495a1" providerId="ADAL" clId="{587C6A29-91D1-4CCA-AD81-1B76D8C660C7}" dt="2019-06-24T14:53:14.211" v="13" actId="2696"/>
        <pc:sldMkLst>
          <pc:docMk/>
          <pc:sldMk cId="809401915" sldId="447"/>
        </pc:sldMkLst>
      </pc:sldChg>
      <pc:sldChg chg="del">
        <pc:chgData name="Joëlle Mesmacque" userId="7df859e2-279c-4562-960b-2c27ca5495a1" providerId="ADAL" clId="{587C6A29-91D1-4CCA-AD81-1B76D8C660C7}" dt="2019-06-24T14:53:14.221" v="14" actId="2696"/>
        <pc:sldMkLst>
          <pc:docMk/>
          <pc:sldMk cId="3338462899" sldId="448"/>
        </pc:sldMkLst>
      </pc:sldChg>
      <pc:sldChg chg="del">
        <pc:chgData name="Joëlle Mesmacque" userId="7df859e2-279c-4562-960b-2c27ca5495a1" providerId="ADAL" clId="{587C6A29-91D1-4CCA-AD81-1B76D8C660C7}" dt="2019-06-24T14:53:14.201" v="12" actId="2696"/>
        <pc:sldMkLst>
          <pc:docMk/>
          <pc:sldMk cId="828959878" sldId="452"/>
        </pc:sldMkLst>
      </pc:sldChg>
      <pc:sldChg chg="del">
        <pc:chgData name="Joëlle Mesmacque" userId="7df859e2-279c-4562-960b-2c27ca5495a1" providerId="ADAL" clId="{587C6A29-91D1-4CCA-AD81-1B76D8C660C7}" dt="2019-06-24T14:53:14.228" v="15" actId="2696"/>
        <pc:sldMkLst>
          <pc:docMk/>
          <pc:sldMk cId="3829683047" sldId="531"/>
        </pc:sldMkLst>
      </pc:sldChg>
      <pc:sldChg chg="del">
        <pc:chgData name="Joëlle Mesmacque" userId="7df859e2-279c-4562-960b-2c27ca5495a1" providerId="ADAL" clId="{587C6A29-91D1-4CCA-AD81-1B76D8C660C7}" dt="2019-06-24T14:53:14.098" v="2" actId="2696"/>
        <pc:sldMkLst>
          <pc:docMk/>
          <pc:sldMk cId="2381521155" sldId="536"/>
        </pc:sldMkLst>
      </pc:sldChg>
      <pc:sldChg chg="del">
        <pc:chgData name="Joëlle Mesmacque" userId="7df859e2-279c-4562-960b-2c27ca5495a1" providerId="ADAL" clId="{587C6A29-91D1-4CCA-AD81-1B76D8C660C7}" dt="2019-06-24T14:53:14.110" v="3" actId="2696"/>
        <pc:sldMkLst>
          <pc:docMk/>
          <pc:sldMk cId="483032193" sldId="638"/>
        </pc:sldMkLst>
      </pc:sldChg>
      <pc:sldChg chg="del">
        <pc:chgData name="Joëlle Mesmacque" userId="7df859e2-279c-4562-960b-2c27ca5495a1" providerId="ADAL" clId="{587C6A29-91D1-4CCA-AD81-1B76D8C660C7}" dt="2019-06-24T14:53:14.188" v="10" actId="2696"/>
        <pc:sldMkLst>
          <pc:docMk/>
          <pc:sldMk cId="928697890" sldId="643"/>
        </pc:sldMkLst>
      </pc:sldChg>
      <pc:sldChg chg="del">
        <pc:chgData name="Joëlle Mesmacque" userId="7df859e2-279c-4562-960b-2c27ca5495a1" providerId="ADAL" clId="{587C6A29-91D1-4CCA-AD81-1B76D8C660C7}" dt="2019-06-24T14:53:14.143" v="6" actId="2696"/>
        <pc:sldMkLst>
          <pc:docMk/>
          <pc:sldMk cId="833246235" sldId="644"/>
        </pc:sldMkLst>
      </pc:sldChg>
      <pc:sldChg chg="del">
        <pc:chgData name="Joëlle Mesmacque" userId="7df859e2-279c-4562-960b-2c27ca5495a1" providerId="ADAL" clId="{587C6A29-91D1-4CCA-AD81-1B76D8C660C7}" dt="2019-06-24T14:53:14.154" v="7" actId="2696"/>
        <pc:sldMkLst>
          <pc:docMk/>
          <pc:sldMk cId="881625234" sldId="645"/>
        </pc:sldMkLst>
      </pc:sldChg>
      <pc:sldChg chg="del">
        <pc:chgData name="Joëlle Mesmacque" userId="7df859e2-279c-4562-960b-2c27ca5495a1" providerId="ADAL" clId="{587C6A29-91D1-4CCA-AD81-1B76D8C660C7}" dt="2019-06-24T14:53:14.165" v="8" actId="2696"/>
        <pc:sldMkLst>
          <pc:docMk/>
          <pc:sldMk cId="897283577" sldId="646"/>
        </pc:sldMkLst>
      </pc:sldChg>
      <pc:sldChg chg="del">
        <pc:chgData name="Joëlle Mesmacque" userId="7df859e2-279c-4562-960b-2c27ca5495a1" providerId="ADAL" clId="{587C6A29-91D1-4CCA-AD81-1B76D8C660C7}" dt="2019-06-24T14:53:14.179" v="9" actId="2696"/>
        <pc:sldMkLst>
          <pc:docMk/>
          <pc:sldMk cId="2777294005" sldId="647"/>
        </pc:sldMkLst>
      </pc:sldChg>
      <pc:sldChg chg="del">
        <pc:chgData name="Joëlle Mesmacque" userId="7df859e2-279c-4562-960b-2c27ca5495a1" providerId="ADAL" clId="{587C6A29-91D1-4CCA-AD81-1B76D8C660C7}" dt="2019-06-24T14:53:14.194" v="11" actId="2696"/>
        <pc:sldMkLst>
          <pc:docMk/>
          <pc:sldMk cId="134585909" sldId="648"/>
        </pc:sldMkLst>
      </pc:sldChg>
      <pc:sldChg chg="del">
        <pc:chgData name="Joëlle Mesmacque" userId="7df859e2-279c-4562-960b-2c27ca5495a1" providerId="ADAL" clId="{587C6A29-91D1-4CCA-AD81-1B76D8C660C7}" dt="2019-06-24T14:53:14.245" v="17" actId="2696"/>
        <pc:sldMkLst>
          <pc:docMk/>
          <pc:sldMk cId="1017179177" sldId="653"/>
        </pc:sldMkLst>
      </pc:sldChg>
      <pc:sldChg chg="del">
        <pc:chgData name="Joëlle Mesmacque" userId="7df859e2-279c-4562-960b-2c27ca5495a1" providerId="ADAL" clId="{587C6A29-91D1-4CCA-AD81-1B76D8C660C7}" dt="2019-06-24T14:53:14.080" v="0" actId="2696"/>
        <pc:sldMkLst>
          <pc:docMk/>
          <pc:sldMk cId="2054821231" sldId="659"/>
        </pc:sldMkLst>
      </pc:sldChg>
      <pc:sldChg chg="del">
        <pc:chgData name="Joëlle Mesmacque" userId="7df859e2-279c-4562-960b-2c27ca5495a1" providerId="ADAL" clId="{587C6A29-91D1-4CCA-AD81-1B76D8C660C7}" dt="2019-06-24T14:53:14.236" v="16" actId="2696"/>
        <pc:sldMkLst>
          <pc:docMk/>
          <pc:sldMk cId="676968135" sldId="1118"/>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ata\documentation\reference\lamp%20evolution.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38021006925159"/>
          <c:y val="7.1198828545462126E-2"/>
          <c:w val="0.80817734156554266"/>
          <c:h val="0.73975990653226964"/>
        </c:manualLayout>
      </c:layout>
      <c:scatterChart>
        <c:scatterStyle val="smoothMarker"/>
        <c:varyColors val="0"/>
        <c:ser>
          <c:idx val="0"/>
          <c:order val="0"/>
          <c:tx>
            <c:strRef>
              <c:f>Sheet1!$B$3</c:f>
              <c:strCache>
                <c:ptCount val="1"/>
                <c:pt idx="0">
                  <c:v>Incandescent</c:v>
                </c:pt>
              </c:strCache>
            </c:strRef>
          </c:tx>
          <c:spPr>
            <a:ln w="38100">
              <a:solidFill>
                <a:srgbClr val="993300"/>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Sheet1!$B$4:$B$150</c:f>
              <c:numCache>
                <c:formatCode>General</c:formatCode>
                <c:ptCount val="147"/>
                <c:pt idx="0">
                  <c:v>1</c:v>
                </c:pt>
                <c:pt idx="1">
                  <c:v>1</c:v>
                </c:pt>
                <c:pt idx="2">
                  <c:v>1</c:v>
                </c:pt>
                <c:pt idx="3">
                  <c:v>1</c:v>
                </c:pt>
                <c:pt idx="4">
                  <c:v>1</c:v>
                </c:pt>
                <c:pt idx="5">
                  <c:v>2</c:v>
                </c:pt>
                <c:pt idx="6">
                  <c:v>2</c:v>
                </c:pt>
                <c:pt idx="7">
                  <c:v>2</c:v>
                </c:pt>
                <c:pt idx="8">
                  <c:v>2</c:v>
                </c:pt>
                <c:pt idx="9">
                  <c:v>2</c:v>
                </c:pt>
                <c:pt idx="10">
                  <c:v>2</c:v>
                </c:pt>
                <c:pt idx="11">
                  <c:v>2</c:v>
                </c:pt>
                <c:pt idx="12">
                  <c:v>2</c:v>
                </c:pt>
                <c:pt idx="13">
                  <c:v>2</c:v>
                </c:pt>
                <c:pt idx="14">
                  <c:v>3</c:v>
                </c:pt>
                <c:pt idx="15">
                  <c:v>3</c:v>
                </c:pt>
                <c:pt idx="16">
                  <c:v>3</c:v>
                </c:pt>
                <c:pt idx="17">
                  <c:v>3</c:v>
                </c:pt>
                <c:pt idx="18">
                  <c:v>3</c:v>
                </c:pt>
                <c:pt idx="19">
                  <c:v>3</c:v>
                </c:pt>
                <c:pt idx="20">
                  <c:v>3</c:v>
                </c:pt>
                <c:pt idx="21">
                  <c:v>5</c:v>
                </c:pt>
                <c:pt idx="22">
                  <c:v>5</c:v>
                </c:pt>
                <c:pt idx="23">
                  <c:v>5</c:v>
                </c:pt>
                <c:pt idx="24">
                  <c:v>5</c:v>
                </c:pt>
                <c:pt idx="25">
                  <c:v>5</c:v>
                </c:pt>
                <c:pt idx="26">
                  <c:v>5</c:v>
                </c:pt>
                <c:pt idx="27">
                  <c:v>5</c:v>
                </c:pt>
                <c:pt idx="28">
                  <c:v>5</c:v>
                </c:pt>
                <c:pt idx="29">
                  <c:v>5</c:v>
                </c:pt>
                <c:pt idx="30">
                  <c:v>5</c:v>
                </c:pt>
                <c:pt idx="31">
                  <c:v>6</c:v>
                </c:pt>
                <c:pt idx="32">
                  <c:v>7</c:v>
                </c:pt>
                <c:pt idx="33">
                  <c:v>8</c:v>
                </c:pt>
                <c:pt idx="34">
                  <c:v>9</c:v>
                </c:pt>
                <c:pt idx="35">
                  <c:v>10</c:v>
                </c:pt>
                <c:pt idx="36">
                  <c:v>11</c:v>
                </c:pt>
                <c:pt idx="37">
                  <c:v>11</c:v>
                </c:pt>
                <c:pt idx="38">
                  <c:v>11</c:v>
                </c:pt>
                <c:pt idx="39">
                  <c:v>11</c:v>
                </c:pt>
                <c:pt idx="40">
                  <c:v>11</c:v>
                </c:pt>
                <c:pt idx="41">
                  <c:v>11</c:v>
                </c:pt>
                <c:pt idx="42">
                  <c:v>11</c:v>
                </c:pt>
                <c:pt idx="43">
                  <c:v>11</c:v>
                </c:pt>
                <c:pt idx="44">
                  <c:v>11</c:v>
                </c:pt>
                <c:pt idx="45">
                  <c:v>11</c:v>
                </c:pt>
                <c:pt idx="46">
                  <c:v>11</c:v>
                </c:pt>
                <c:pt idx="47">
                  <c:v>11</c:v>
                </c:pt>
                <c:pt idx="48">
                  <c:v>11</c:v>
                </c:pt>
                <c:pt idx="49">
                  <c:v>11</c:v>
                </c:pt>
                <c:pt idx="50">
                  <c:v>12</c:v>
                </c:pt>
                <c:pt idx="51">
                  <c:v>13</c:v>
                </c:pt>
                <c:pt idx="52">
                  <c:v>13</c:v>
                </c:pt>
                <c:pt idx="53">
                  <c:v>13</c:v>
                </c:pt>
                <c:pt idx="54">
                  <c:v>13</c:v>
                </c:pt>
                <c:pt idx="55">
                  <c:v>13</c:v>
                </c:pt>
                <c:pt idx="56">
                  <c:v>13</c:v>
                </c:pt>
                <c:pt idx="57">
                  <c:v>13</c:v>
                </c:pt>
                <c:pt idx="58">
                  <c:v>13</c:v>
                </c:pt>
                <c:pt idx="59">
                  <c:v>13</c:v>
                </c:pt>
                <c:pt idx="60">
                  <c:v>13</c:v>
                </c:pt>
                <c:pt idx="61">
                  <c:v>13</c:v>
                </c:pt>
                <c:pt idx="62">
                  <c:v>13</c:v>
                </c:pt>
                <c:pt idx="63">
                  <c:v>13</c:v>
                </c:pt>
                <c:pt idx="64">
                  <c:v>13</c:v>
                </c:pt>
                <c:pt idx="65">
                  <c:v>13</c:v>
                </c:pt>
                <c:pt idx="66">
                  <c:v>13</c:v>
                </c:pt>
                <c:pt idx="67">
                  <c:v>13</c:v>
                </c:pt>
                <c:pt idx="68">
                  <c:v>13</c:v>
                </c:pt>
                <c:pt idx="69">
                  <c:v>13</c:v>
                </c:pt>
                <c:pt idx="70">
                  <c:v>13</c:v>
                </c:pt>
                <c:pt idx="71">
                  <c:v>13</c:v>
                </c:pt>
                <c:pt idx="72">
                  <c:v>13</c:v>
                </c:pt>
                <c:pt idx="73">
                  <c:v>13</c:v>
                </c:pt>
                <c:pt idx="74">
                  <c:v>13</c:v>
                </c:pt>
                <c:pt idx="75">
                  <c:v>13</c:v>
                </c:pt>
                <c:pt idx="76">
                  <c:v>13</c:v>
                </c:pt>
                <c:pt idx="77">
                  <c:v>13</c:v>
                </c:pt>
                <c:pt idx="78">
                  <c:v>13</c:v>
                </c:pt>
                <c:pt idx="79">
                  <c:v>13</c:v>
                </c:pt>
                <c:pt idx="80">
                  <c:v>13</c:v>
                </c:pt>
                <c:pt idx="81">
                  <c:v>13</c:v>
                </c:pt>
                <c:pt idx="82">
                  <c:v>13</c:v>
                </c:pt>
                <c:pt idx="83">
                  <c:v>13</c:v>
                </c:pt>
                <c:pt idx="84">
                  <c:v>13</c:v>
                </c:pt>
                <c:pt idx="85">
                  <c:v>13</c:v>
                </c:pt>
                <c:pt idx="86">
                  <c:v>13</c:v>
                </c:pt>
                <c:pt idx="87">
                  <c:v>13</c:v>
                </c:pt>
                <c:pt idx="88">
                  <c:v>13</c:v>
                </c:pt>
                <c:pt idx="89">
                  <c:v>13</c:v>
                </c:pt>
                <c:pt idx="90">
                  <c:v>13</c:v>
                </c:pt>
                <c:pt idx="91">
                  <c:v>13</c:v>
                </c:pt>
                <c:pt idx="92">
                  <c:v>13</c:v>
                </c:pt>
                <c:pt idx="93">
                  <c:v>13</c:v>
                </c:pt>
                <c:pt idx="94">
                  <c:v>13</c:v>
                </c:pt>
                <c:pt idx="95">
                  <c:v>13</c:v>
                </c:pt>
                <c:pt idx="96">
                  <c:v>13</c:v>
                </c:pt>
                <c:pt idx="97">
                  <c:v>13</c:v>
                </c:pt>
                <c:pt idx="98">
                  <c:v>13</c:v>
                </c:pt>
                <c:pt idx="99">
                  <c:v>13</c:v>
                </c:pt>
                <c:pt idx="100">
                  <c:v>13</c:v>
                </c:pt>
                <c:pt idx="101">
                  <c:v>13</c:v>
                </c:pt>
                <c:pt idx="102">
                  <c:v>13</c:v>
                </c:pt>
                <c:pt idx="103">
                  <c:v>13</c:v>
                </c:pt>
                <c:pt idx="104">
                  <c:v>13</c:v>
                </c:pt>
                <c:pt idx="105">
                  <c:v>13</c:v>
                </c:pt>
                <c:pt idx="106">
                  <c:v>13</c:v>
                </c:pt>
                <c:pt idx="107">
                  <c:v>13</c:v>
                </c:pt>
                <c:pt idx="108">
                  <c:v>13</c:v>
                </c:pt>
                <c:pt idx="109">
                  <c:v>13</c:v>
                </c:pt>
                <c:pt idx="110">
                  <c:v>13</c:v>
                </c:pt>
                <c:pt idx="111">
                  <c:v>13</c:v>
                </c:pt>
                <c:pt idx="112">
                  <c:v>13</c:v>
                </c:pt>
                <c:pt idx="113">
                  <c:v>13</c:v>
                </c:pt>
                <c:pt idx="114">
                  <c:v>13</c:v>
                </c:pt>
                <c:pt idx="115">
                  <c:v>13</c:v>
                </c:pt>
                <c:pt idx="116">
                  <c:v>13</c:v>
                </c:pt>
                <c:pt idx="117">
                  <c:v>13</c:v>
                </c:pt>
                <c:pt idx="118">
                  <c:v>13</c:v>
                </c:pt>
                <c:pt idx="119">
                  <c:v>13</c:v>
                </c:pt>
                <c:pt idx="120">
                  <c:v>13</c:v>
                </c:pt>
                <c:pt idx="121">
                  <c:v>13</c:v>
                </c:pt>
                <c:pt idx="122">
                  <c:v>13</c:v>
                </c:pt>
                <c:pt idx="123">
                  <c:v>13</c:v>
                </c:pt>
                <c:pt idx="124">
                  <c:v>13</c:v>
                </c:pt>
                <c:pt idx="125">
                  <c:v>13</c:v>
                </c:pt>
                <c:pt idx="126">
                  <c:v>13</c:v>
                </c:pt>
                <c:pt idx="127">
                  <c:v>13</c:v>
                </c:pt>
                <c:pt idx="128">
                  <c:v>13</c:v>
                </c:pt>
                <c:pt idx="129">
                  <c:v>13</c:v>
                </c:pt>
              </c:numCache>
            </c:numRef>
          </c:yVal>
          <c:smooth val="1"/>
          <c:extLst>
            <c:ext xmlns:c16="http://schemas.microsoft.com/office/drawing/2014/chart" uri="{C3380CC4-5D6E-409C-BE32-E72D297353CC}">
              <c16:uniqueId val="{00000000-5EF3-4717-80EF-19867F11C402}"/>
            </c:ext>
          </c:extLst>
        </c:ser>
        <c:ser>
          <c:idx val="1"/>
          <c:order val="1"/>
          <c:tx>
            <c:strRef>
              <c:f>Sheet1!$C$3</c:f>
              <c:strCache>
                <c:ptCount val="1"/>
                <c:pt idx="0">
                  <c:v>Halogen</c:v>
                </c:pt>
              </c:strCache>
            </c:strRef>
          </c:tx>
          <c:spPr>
            <a:ln w="38100">
              <a:solidFill>
                <a:srgbClr val="0000FF"/>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Sheet1!$C$4:$C$150</c:f>
              <c:numCache>
                <c:formatCode>General</c:formatCode>
                <c:ptCount val="147"/>
                <c:pt idx="80">
                  <c:v>16</c:v>
                </c:pt>
                <c:pt idx="81">
                  <c:v>16</c:v>
                </c:pt>
                <c:pt idx="82">
                  <c:v>17</c:v>
                </c:pt>
                <c:pt idx="83">
                  <c:v>18</c:v>
                </c:pt>
                <c:pt idx="84">
                  <c:v>19</c:v>
                </c:pt>
                <c:pt idx="85">
                  <c:v>19</c:v>
                </c:pt>
                <c:pt idx="86">
                  <c:v>20</c:v>
                </c:pt>
                <c:pt idx="87">
                  <c:v>20</c:v>
                </c:pt>
                <c:pt idx="88">
                  <c:v>20</c:v>
                </c:pt>
                <c:pt idx="89">
                  <c:v>20</c:v>
                </c:pt>
                <c:pt idx="90">
                  <c:v>20</c:v>
                </c:pt>
                <c:pt idx="91">
                  <c:v>20</c:v>
                </c:pt>
                <c:pt idx="92">
                  <c:v>20</c:v>
                </c:pt>
                <c:pt idx="93">
                  <c:v>20</c:v>
                </c:pt>
                <c:pt idx="94">
                  <c:v>20</c:v>
                </c:pt>
                <c:pt idx="95">
                  <c:v>20</c:v>
                </c:pt>
                <c:pt idx="96">
                  <c:v>20</c:v>
                </c:pt>
                <c:pt idx="97">
                  <c:v>20</c:v>
                </c:pt>
                <c:pt idx="98">
                  <c:v>20</c:v>
                </c:pt>
                <c:pt idx="99">
                  <c:v>20</c:v>
                </c:pt>
                <c:pt idx="100">
                  <c:v>20</c:v>
                </c:pt>
                <c:pt idx="101">
                  <c:v>20</c:v>
                </c:pt>
                <c:pt idx="102">
                  <c:v>20</c:v>
                </c:pt>
                <c:pt idx="103">
                  <c:v>20</c:v>
                </c:pt>
                <c:pt idx="104">
                  <c:v>20</c:v>
                </c:pt>
                <c:pt idx="105">
                  <c:v>20</c:v>
                </c:pt>
                <c:pt idx="106">
                  <c:v>21</c:v>
                </c:pt>
                <c:pt idx="107">
                  <c:v>21</c:v>
                </c:pt>
                <c:pt idx="108">
                  <c:v>22</c:v>
                </c:pt>
                <c:pt idx="109">
                  <c:v>23</c:v>
                </c:pt>
                <c:pt idx="110">
                  <c:v>24</c:v>
                </c:pt>
                <c:pt idx="111">
                  <c:v>25</c:v>
                </c:pt>
                <c:pt idx="112">
                  <c:v>25</c:v>
                </c:pt>
                <c:pt idx="113">
                  <c:v>25</c:v>
                </c:pt>
                <c:pt idx="114">
                  <c:v>25</c:v>
                </c:pt>
                <c:pt idx="115">
                  <c:v>25</c:v>
                </c:pt>
                <c:pt idx="116">
                  <c:v>25</c:v>
                </c:pt>
                <c:pt idx="117">
                  <c:v>25</c:v>
                </c:pt>
                <c:pt idx="118">
                  <c:v>25</c:v>
                </c:pt>
                <c:pt idx="119">
                  <c:v>25</c:v>
                </c:pt>
                <c:pt idx="120">
                  <c:v>25</c:v>
                </c:pt>
                <c:pt idx="121">
                  <c:v>25</c:v>
                </c:pt>
                <c:pt idx="122">
                  <c:v>25</c:v>
                </c:pt>
                <c:pt idx="123">
                  <c:v>25</c:v>
                </c:pt>
                <c:pt idx="124">
                  <c:v>25</c:v>
                </c:pt>
                <c:pt idx="125">
                  <c:v>25</c:v>
                </c:pt>
                <c:pt idx="126">
                  <c:v>25</c:v>
                </c:pt>
                <c:pt idx="127">
                  <c:v>25</c:v>
                </c:pt>
                <c:pt idx="128">
                  <c:v>27</c:v>
                </c:pt>
                <c:pt idx="129">
                  <c:v>27</c:v>
                </c:pt>
              </c:numCache>
            </c:numRef>
          </c:yVal>
          <c:smooth val="1"/>
          <c:extLst>
            <c:ext xmlns:c16="http://schemas.microsoft.com/office/drawing/2014/chart" uri="{C3380CC4-5D6E-409C-BE32-E72D297353CC}">
              <c16:uniqueId val="{00000001-5EF3-4717-80EF-19867F11C402}"/>
            </c:ext>
          </c:extLst>
        </c:ser>
        <c:ser>
          <c:idx val="2"/>
          <c:order val="2"/>
          <c:tx>
            <c:strRef>
              <c:f>Sheet1!$D$3</c:f>
              <c:strCache>
                <c:ptCount val="1"/>
                <c:pt idx="0">
                  <c:v>HgHP</c:v>
                </c:pt>
              </c:strCache>
            </c:strRef>
          </c:tx>
          <c:spPr>
            <a:ln w="38100">
              <a:solidFill>
                <a:srgbClr val="FF6600"/>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Sheet1!$D$4:$D$150</c:f>
              <c:numCache>
                <c:formatCode>General</c:formatCode>
                <c:ptCount val="147"/>
                <c:pt idx="25">
                  <c:v>25</c:v>
                </c:pt>
                <c:pt idx="26">
                  <c:v>25.52</c:v>
                </c:pt>
                <c:pt idx="27">
                  <c:v>26.04</c:v>
                </c:pt>
                <c:pt idx="28">
                  <c:v>26.56</c:v>
                </c:pt>
                <c:pt idx="29">
                  <c:v>27.08</c:v>
                </c:pt>
                <c:pt idx="30">
                  <c:v>27.599999999999987</c:v>
                </c:pt>
                <c:pt idx="31">
                  <c:v>28.119999999999997</c:v>
                </c:pt>
                <c:pt idx="32">
                  <c:v>28.639999999999997</c:v>
                </c:pt>
                <c:pt idx="33">
                  <c:v>29.159999999999997</c:v>
                </c:pt>
                <c:pt idx="34">
                  <c:v>29.679999999999996</c:v>
                </c:pt>
                <c:pt idx="35">
                  <c:v>30.199999999999996</c:v>
                </c:pt>
                <c:pt idx="36">
                  <c:v>30.719999999999992</c:v>
                </c:pt>
                <c:pt idx="37">
                  <c:v>31.239999999999988</c:v>
                </c:pt>
                <c:pt idx="38">
                  <c:v>31.759999999999987</c:v>
                </c:pt>
                <c:pt idx="39">
                  <c:v>32.280000000000008</c:v>
                </c:pt>
                <c:pt idx="40">
                  <c:v>32.800000000000004</c:v>
                </c:pt>
                <c:pt idx="41">
                  <c:v>33.32</c:v>
                </c:pt>
                <c:pt idx="42">
                  <c:v>33.839999999999996</c:v>
                </c:pt>
                <c:pt idx="43">
                  <c:v>34.360000000000007</c:v>
                </c:pt>
                <c:pt idx="44">
                  <c:v>34.880000000000003</c:v>
                </c:pt>
                <c:pt idx="45">
                  <c:v>35.400000000000006</c:v>
                </c:pt>
                <c:pt idx="46">
                  <c:v>35.920000000000016</c:v>
                </c:pt>
                <c:pt idx="47">
                  <c:v>36.440000000000005</c:v>
                </c:pt>
                <c:pt idx="48">
                  <c:v>36.960000000000022</c:v>
                </c:pt>
                <c:pt idx="49">
                  <c:v>37.480000000000025</c:v>
                </c:pt>
                <c:pt idx="50">
                  <c:v>38.000000000000028</c:v>
                </c:pt>
                <c:pt idx="51">
                  <c:v>38.520000000000032</c:v>
                </c:pt>
                <c:pt idx="52">
                  <c:v>39.040000000000035</c:v>
                </c:pt>
                <c:pt idx="53">
                  <c:v>39.560000000000038</c:v>
                </c:pt>
                <c:pt idx="54">
                  <c:v>40.080000000000041</c:v>
                </c:pt>
                <c:pt idx="55">
                  <c:v>40.600000000000051</c:v>
                </c:pt>
                <c:pt idx="56">
                  <c:v>41.120000000000061</c:v>
                </c:pt>
                <c:pt idx="57">
                  <c:v>41.64000000000005</c:v>
                </c:pt>
                <c:pt idx="58">
                  <c:v>42.160000000000053</c:v>
                </c:pt>
                <c:pt idx="59">
                  <c:v>42.680000000000057</c:v>
                </c:pt>
                <c:pt idx="60">
                  <c:v>43.20000000000006</c:v>
                </c:pt>
                <c:pt idx="61">
                  <c:v>43.720000000000063</c:v>
                </c:pt>
                <c:pt idx="62">
                  <c:v>44.240000000000066</c:v>
                </c:pt>
                <c:pt idx="63">
                  <c:v>44.760000000000069</c:v>
                </c:pt>
                <c:pt idx="64">
                  <c:v>45.280000000000072</c:v>
                </c:pt>
                <c:pt idx="65">
                  <c:v>45.800000000000075</c:v>
                </c:pt>
                <c:pt idx="66">
                  <c:v>46.320000000000078</c:v>
                </c:pt>
                <c:pt idx="67">
                  <c:v>46.840000000000074</c:v>
                </c:pt>
                <c:pt idx="68">
                  <c:v>47.360000000000085</c:v>
                </c:pt>
                <c:pt idx="69">
                  <c:v>48</c:v>
                </c:pt>
                <c:pt idx="70">
                  <c:v>49</c:v>
                </c:pt>
                <c:pt idx="71">
                  <c:v>49</c:v>
                </c:pt>
                <c:pt idx="72">
                  <c:v>49</c:v>
                </c:pt>
                <c:pt idx="73">
                  <c:v>50</c:v>
                </c:pt>
                <c:pt idx="74">
                  <c:v>50</c:v>
                </c:pt>
                <c:pt idx="75">
                  <c:v>50</c:v>
                </c:pt>
                <c:pt idx="76">
                  <c:v>50</c:v>
                </c:pt>
                <c:pt idx="77">
                  <c:v>50</c:v>
                </c:pt>
                <c:pt idx="78">
                  <c:v>50</c:v>
                </c:pt>
                <c:pt idx="79">
                  <c:v>50</c:v>
                </c:pt>
                <c:pt idx="80">
                  <c:v>50</c:v>
                </c:pt>
                <c:pt idx="81">
                  <c:v>50</c:v>
                </c:pt>
                <c:pt idx="82">
                  <c:v>50</c:v>
                </c:pt>
                <c:pt idx="83">
                  <c:v>51</c:v>
                </c:pt>
                <c:pt idx="84">
                  <c:v>51</c:v>
                </c:pt>
                <c:pt idx="85">
                  <c:v>52</c:v>
                </c:pt>
                <c:pt idx="86">
                  <c:v>53</c:v>
                </c:pt>
                <c:pt idx="87">
                  <c:v>53</c:v>
                </c:pt>
                <c:pt idx="88">
                  <c:v>54</c:v>
                </c:pt>
                <c:pt idx="89">
                  <c:v>55</c:v>
                </c:pt>
                <c:pt idx="90">
                  <c:v>56</c:v>
                </c:pt>
                <c:pt idx="91">
                  <c:v>56</c:v>
                </c:pt>
                <c:pt idx="92">
                  <c:v>57</c:v>
                </c:pt>
                <c:pt idx="93">
                  <c:v>58</c:v>
                </c:pt>
                <c:pt idx="94">
                  <c:v>59</c:v>
                </c:pt>
                <c:pt idx="95">
                  <c:v>60</c:v>
                </c:pt>
                <c:pt idx="96">
                  <c:v>60</c:v>
                </c:pt>
                <c:pt idx="97">
                  <c:v>60</c:v>
                </c:pt>
                <c:pt idx="98">
                  <c:v>60</c:v>
                </c:pt>
                <c:pt idx="99">
                  <c:v>60</c:v>
                </c:pt>
                <c:pt idx="100">
                  <c:v>60</c:v>
                </c:pt>
                <c:pt idx="101">
                  <c:v>61</c:v>
                </c:pt>
                <c:pt idx="102">
                  <c:v>61</c:v>
                </c:pt>
                <c:pt idx="103">
                  <c:v>61</c:v>
                </c:pt>
                <c:pt idx="104">
                  <c:v>61</c:v>
                </c:pt>
                <c:pt idx="105">
                  <c:v>61</c:v>
                </c:pt>
                <c:pt idx="106">
                  <c:v>61</c:v>
                </c:pt>
                <c:pt idx="107">
                  <c:v>61</c:v>
                </c:pt>
                <c:pt idx="108">
                  <c:v>61</c:v>
                </c:pt>
                <c:pt idx="109">
                  <c:v>62</c:v>
                </c:pt>
                <c:pt idx="110">
                  <c:v>62</c:v>
                </c:pt>
                <c:pt idx="111">
                  <c:v>62</c:v>
                </c:pt>
                <c:pt idx="112">
                  <c:v>62</c:v>
                </c:pt>
                <c:pt idx="113">
                  <c:v>62</c:v>
                </c:pt>
                <c:pt idx="114">
                  <c:v>62</c:v>
                </c:pt>
                <c:pt idx="115">
                  <c:v>62</c:v>
                </c:pt>
                <c:pt idx="116">
                  <c:v>62</c:v>
                </c:pt>
                <c:pt idx="117">
                  <c:v>62</c:v>
                </c:pt>
                <c:pt idx="118">
                  <c:v>62</c:v>
                </c:pt>
                <c:pt idx="119">
                  <c:v>62</c:v>
                </c:pt>
                <c:pt idx="120">
                  <c:v>62</c:v>
                </c:pt>
                <c:pt idx="121">
                  <c:v>62</c:v>
                </c:pt>
                <c:pt idx="122">
                  <c:v>62</c:v>
                </c:pt>
                <c:pt idx="123">
                  <c:v>62</c:v>
                </c:pt>
                <c:pt idx="124">
                  <c:v>62</c:v>
                </c:pt>
                <c:pt idx="125">
                  <c:v>62</c:v>
                </c:pt>
                <c:pt idx="126">
                  <c:v>62</c:v>
                </c:pt>
                <c:pt idx="127">
                  <c:v>62</c:v>
                </c:pt>
                <c:pt idx="128">
                  <c:v>62</c:v>
                </c:pt>
                <c:pt idx="129">
                  <c:v>62</c:v>
                </c:pt>
              </c:numCache>
            </c:numRef>
          </c:yVal>
          <c:smooth val="1"/>
          <c:extLst>
            <c:ext xmlns:c16="http://schemas.microsoft.com/office/drawing/2014/chart" uri="{C3380CC4-5D6E-409C-BE32-E72D297353CC}">
              <c16:uniqueId val="{00000002-5EF3-4717-80EF-19867F11C402}"/>
            </c:ext>
          </c:extLst>
        </c:ser>
        <c:ser>
          <c:idx val="3"/>
          <c:order val="3"/>
          <c:tx>
            <c:strRef>
              <c:f>Sheet1!$E$3</c:f>
              <c:strCache>
                <c:ptCount val="1"/>
                <c:pt idx="0">
                  <c:v>Fluorescent</c:v>
                </c:pt>
              </c:strCache>
            </c:strRef>
          </c:tx>
          <c:spPr>
            <a:ln w="38100">
              <a:solidFill>
                <a:srgbClr val="800080"/>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Sheet1!$E$4:$E$150</c:f>
              <c:numCache>
                <c:formatCode>General</c:formatCode>
                <c:ptCount val="147"/>
                <c:pt idx="59">
                  <c:v>36</c:v>
                </c:pt>
                <c:pt idx="60">
                  <c:v>37</c:v>
                </c:pt>
                <c:pt idx="61">
                  <c:v>38</c:v>
                </c:pt>
                <c:pt idx="62">
                  <c:v>39</c:v>
                </c:pt>
                <c:pt idx="63">
                  <c:v>40</c:v>
                </c:pt>
                <c:pt idx="64">
                  <c:v>40</c:v>
                </c:pt>
                <c:pt idx="65">
                  <c:v>41</c:v>
                </c:pt>
                <c:pt idx="66">
                  <c:v>42</c:v>
                </c:pt>
                <c:pt idx="67">
                  <c:v>44</c:v>
                </c:pt>
                <c:pt idx="68">
                  <c:v>47</c:v>
                </c:pt>
                <c:pt idx="69">
                  <c:v>49</c:v>
                </c:pt>
                <c:pt idx="70">
                  <c:v>51</c:v>
                </c:pt>
                <c:pt idx="71">
                  <c:v>52</c:v>
                </c:pt>
                <c:pt idx="72">
                  <c:v>53</c:v>
                </c:pt>
                <c:pt idx="73">
                  <c:v>53</c:v>
                </c:pt>
                <c:pt idx="74">
                  <c:v>54</c:v>
                </c:pt>
                <c:pt idx="75">
                  <c:v>55</c:v>
                </c:pt>
                <c:pt idx="76">
                  <c:v>56</c:v>
                </c:pt>
                <c:pt idx="77">
                  <c:v>57</c:v>
                </c:pt>
                <c:pt idx="78">
                  <c:v>58</c:v>
                </c:pt>
                <c:pt idx="79">
                  <c:v>59</c:v>
                </c:pt>
                <c:pt idx="80">
                  <c:v>60</c:v>
                </c:pt>
                <c:pt idx="81">
                  <c:v>67</c:v>
                </c:pt>
                <c:pt idx="82">
                  <c:v>68</c:v>
                </c:pt>
                <c:pt idx="83">
                  <c:v>69</c:v>
                </c:pt>
                <c:pt idx="84">
                  <c:v>69</c:v>
                </c:pt>
                <c:pt idx="85">
                  <c:v>70</c:v>
                </c:pt>
                <c:pt idx="86">
                  <c:v>70</c:v>
                </c:pt>
                <c:pt idx="87">
                  <c:v>70</c:v>
                </c:pt>
                <c:pt idx="88">
                  <c:v>71</c:v>
                </c:pt>
                <c:pt idx="89">
                  <c:v>71</c:v>
                </c:pt>
                <c:pt idx="90">
                  <c:v>73</c:v>
                </c:pt>
                <c:pt idx="91">
                  <c:v>74</c:v>
                </c:pt>
                <c:pt idx="92">
                  <c:v>75</c:v>
                </c:pt>
                <c:pt idx="93">
                  <c:v>76</c:v>
                </c:pt>
                <c:pt idx="94">
                  <c:v>78</c:v>
                </c:pt>
                <c:pt idx="95">
                  <c:v>78</c:v>
                </c:pt>
                <c:pt idx="96">
                  <c:v>79</c:v>
                </c:pt>
                <c:pt idx="97">
                  <c:v>79</c:v>
                </c:pt>
                <c:pt idx="98">
                  <c:v>79</c:v>
                </c:pt>
                <c:pt idx="99">
                  <c:v>81</c:v>
                </c:pt>
                <c:pt idx="100">
                  <c:v>86</c:v>
                </c:pt>
                <c:pt idx="101">
                  <c:v>88</c:v>
                </c:pt>
                <c:pt idx="102">
                  <c:v>89</c:v>
                </c:pt>
                <c:pt idx="103">
                  <c:v>89</c:v>
                </c:pt>
                <c:pt idx="104">
                  <c:v>89</c:v>
                </c:pt>
                <c:pt idx="105">
                  <c:v>89</c:v>
                </c:pt>
                <c:pt idx="106">
                  <c:v>90</c:v>
                </c:pt>
                <c:pt idx="107">
                  <c:v>90</c:v>
                </c:pt>
                <c:pt idx="108">
                  <c:v>91</c:v>
                </c:pt>
                <c:pt idx="109">
                  <c:v>91</c:v>
                </c:pt>
                <c:pt idx="110">
                  <c:v>92</c:v>
                </c:pt>
                <c:pt idx="111">
                  <c:v>92</c:v>
                </c:pt>
                <c:pt idx="112">
                  <c:v>93</c:v>
                </c:pt>
                <c:pt idx="113">
                  <c:v>93</c:v>
                </c:pt>
                <c:pt idx="114">
                  <c:v>94</c:v>
                </c:pt>
                <c:pt idx="115">
                  <c:v>94</c:v>
                </c:pt>
                <c:pt idx="116">
                  <c:v>95</c:v>
                </c:pt>
                <c:pt idx="117">
                  <c:v>95</c:v>
                </c:pt>
                <c:pt idx="118">
                  <c:v>96</c:v>
                </c:pt>
                <c:pt idx="119">
                  <c:v>96</c:v>
                </c:pt>
                <c:pt idx="120">
                  <c:v>96</c:v>
                </c:pt>
                <c:pt idx="121">
                  <c:v>96</c:v>
                </c:pt>
                <c:pt idx="122">
                  <c:v>97</c:v>
                </c:pt>
                <c:pt idx="123">
                  <c:v>97</c:v>
                </c:pt>
                <c:pt idx="124">
                  <c:v>98</c:v>
                </c:pt>
                <c:pt idx="125">
                  <c:v>99</c:v>
                </c:pt>
                <c:pt idx="126">
                  <c:v>99</c:v>
                </c:pt>
                <c:pt idx="127">
                  <c:v>100</c:v>
                </c:pt>
                <c:pt idx="128">
                  <c:v>104</c:v>
                </c:pt>
                <c:pt idx="129">
                  <c:v>104</c:v>
                </c:pt>
              </c:numCache>
            </c:numRef>
          </c:yVal>
          <c:smooth val="1"/>
          <c:extLst>
            <c:ext xmlns:c16="http://schemas.microsoft.com/office/drawing/2014/chart" uri="{C3380CC4-5D6E-409C-BE32-E72D297353CC}">
              <c16:uniqueId val="{00000003-5EF3-4717-80EF-19867F11C402}"/>
            </c:ext>
          </c:extLst>
        </c:ser>
        <c:ser>
          <c:idx val="4"/>
          <c:order val="4"/>
          <c:tx>
            <c:strRef>
              <c:f>Sheet1!$F$3</c:f>
              <c:strCache>
                <c:ptCount val="1"/>
                <c:pt idx="0">
                  <c:v>Metal Halide</c:v>
                </c:pt>
              </c:strCache>
            </c:strRef>
          </c:tx>
          <c:spPr>
            <a:ln w="38100">
              <a:solidFill>
                <a:srgbClr val="008000"/>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Sheet1!$F$4:$F$150</c:f>
              <c:numCache>
                <c:formatCode>General</c:formatCode>
                <c:ptCount val="147"/>
                <c:pt idx="82">
                  <c:v>69</c:v>
                </c:pt>
                <c:pt idx="83">
                  <c:v>70</c:v>
                </c:pt>
                <c:pt idx="84">
                  <c:v>71</c:v>
                </c:pt>
                <c:pt idx="85">
                  <c:v>72</c:v>
                </c:pt>
                <c:pt idx="86">
                  <c:v>73</c:v>
                </c:pt>
                <c:pt idx="87">
                  <c:v>75</c:v>
                </c:pt>
                <c:pt idx="88">
                  <c:v>77</c:v>
                </c:pt>
                <c:pt idx="89">
                  <c:v>78</c:v>
                </c:pt>
                <c:pt idx="90">
                  <c:v>79</c:v>
                </c:pt>
                <c:pt idx="91">
                  <c:v>79.5</c:v>
                </c:pt>
                <c:pt idx="92">
                  <c:v>80</c:v>
                </c:pt>
                <c:pt idx="93">
                  <c:v>80.599999999999994</c:v>
                </c:pt>
                <c:pt idx="94">
                  <c:v>81</c:v>
                </c:pt>
                <c:pt idx="95">
                  <c:v>83</c:v>
                </c:pt>
                <c:pt idx="96">
                  <c:v>85</c:v>
                </c:pt>
                <c:pt idx="97">
                  <c:v>87</c:v>
                </c:pt>
                <c:pt idx="98">
                  <c:v>88</c:v>
                </c:pt>
                <c:pt idx="99">
                  <c:v>90</c:v>
                </c:pt>
                <c:pt idx="100">
                  <c:v>91</c:v>
                </c:pt>
                <c:pt idx="101">
                  <c:v>92</c:v>
                </c:pt>
                <c:pt idx="102">
                  <c:v>93</c:v>
                </c:pt>
                <c:pt idx="103">
                  <c:v>94</c:v>
                </c:pt>
                <c:pt idx="104">
                  <c:v>94</c:v>
                </c:pt>
                <c:pt idx="105">
                  <c:v>95</c:v>
                </c:pt>
                <c:pt idx="106">
                  <c:v>96</c:v>
                </c:pt>
                <c:pt idx="107">
                  <c:v>97</c:v>
                </c:pt>
                <c:pt idx="108">
                  <c:v>98</c:v>
                </c:pt>
                <c:pt idx="109">
                  <c:v>100</c:v>
                </c:pt>
                <c:pt idx="110">
                  <c:v>101</c:v>
                </c:pt>
                <c:pt idx="111">
                  <c:v>102</c:v>
                </c:pt>
                <c:pt idx="112">
                  <c:v>103</c:v>
                </c:pt>
                <c:pt idx="113">
                  <c:v>104</c:v>
                </c:pt>
                <c:pt idx="114">
                  <c:v>104</c:v>
                </c:pt>
                <c:pt idx="115">
                  <c:v>105</c:v>
                </c:pt>
                <c:pt idx="116">
                  <c:v>105</c:v>
                </c:pt>
                <c:pt idx="117">
                  <c:v>106</c:v>
                </c:pt>
                <c:pt idx="118">
                  <c:v>106</c:v>
                </c:pt>
                <c:pt idx="119">
                  <c:v>106</c:v>
                </c:pt>
                <c:pt idx="120">
                  <c:v>107</c:v>
                </c:pt>
                <c:pt idx="121">
                  <c:v>107</c:v>
                </c:pt>
                <c:pt idx="122">
                  <c:v>107</c:v>
                </c:pt>
                <c:pt idx="123">
                  <c:v>108</c:v>
                </c:pt>
                <c:pt idx="124">
                  <c:v>108</c:v>
                </c:pt>
                <c:pt idx="125">
                  <c:v>109</c:v>
                </c:pt>
                <c:pt idx="126">
                  <c:v>110</c:v>
                </c:pt>
                <c:pt idx="127">
                  <c:v>110</c:v>
                </c:pt>
                <c:pt idx="128">
                  <c:v>115</c:v>
                </c:pt>
                <c:pt idx="129">
                  <c:v>115</c:v>
                </c:pt>
              </c:numCache>
            </c:numRef>
          </c:yVal>
          <c:smooth val="1"/>
          <c:extLst>
            <c:ext xmlns:c16="http://schemas.microsoft.com/office/drawing/2014/chart" uri="{C3380CC4-5D6E-409C-BE32-E72D297353CC}">
              <c16:uniqueId val="{00000004-5EF3-4717-80EF-19867F11C402}"/>
            </c:ext>
          </c:extLst>
        </c:ser>
        <c:ser>
          <c:idx val="5"/>
          <c:order val="5"/>
          <c:tx>
            <c:strRef>
              <c:f>Sheet1!$G$3</c:f>
              <c:strCache>
                <c:ptCount val="1"/>
                <c:pt idx="0">
                  <c:v>White LED</c:v>
                </c:pt>
              </c:strCache>
            </c:strRef>
          </c:tx>
          <c:spPr>
            <a:ln w="38100">
              <a:solidFill>
                <a:srgbClr val="FF0000"/>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Sheet1!$G$4:$G$150</c:f>
              <c:numCache>
                <c:formatCode>General</c:formatCode>
                <c:ptCount val="147"/>
                <c:pt idx="119">
                  <c:v>2</c:v>
                </c:pt>
                <c:pt idx="120">
                  <c:v>3</c:v>
                </c:pt>
                <c:pt idx="121">
                  <c:v>4</c:v>
                </c:pt>
                <c:pt idx="122">
                  <c:v>4</c:v>
                </c:pt>
                <c:pt idx="123">
                  <c:v>6</c:v>
                </c:pt>
                <c:pt idx="124">
                  <c:v>8</c:v>
                </c:pt>
                <c:pt idx="125">
                  <c:v>10</c:v>
                </c:pt>
                <c:pt idx="126">
                  <c:v>25</c:v>
                </c:pt>
                <c:pt idx="127">
                  <c:v>35</c:v>
                </c:pt>
                <c:pt idx="128">
                  <c:v>60</c:v>
                </c:pt>
                <c:pt idx="129">
                  <c:v>85</c:v>
                </c:pt>
              </c:numCache>
            </c:numRef>
          </c:yVal>
          <c:smooth val="1"/>
          <c:extLst>
            <c:ext xmlns:c16="http://schemas.microsoft.com/office/drawing/2014/chart" uri="{C3380CC4-5D6E-409C-BE32-E72D297353CC}">
              <c16:uniqueId val="{00000005-5EF3-4717-80EF-19867F11C402}"/>
            </c:ext>
          </c:extLst>
        </c:ser>
        <c:ser>
          <c:idx val="6"/>
          <c:order val="6"/>
          <c:tx>
            <c:strRef>
              <c:f>Sheet1!$H$3</c:f>
              <c:strCache>
                <c:ptCount val="1"/>
                <c:pt idx="0">
                  <c:v>WLED Evolution</c:v>
                </c:pt>
              </c:strCache>
            </c:strRef>
          </c:tx>
          <c:spPr>
            <a:ln w="25400">
              <a:solidFill>
                <a:srgbClr val="FF0000"/>
              </a:solidFill>
              <a:prstDash val="sysDash"/>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Sheet1!$H$4:$H$150</c:f>
              <c:numCache>
                <c:formatCode>General</c:formatCode>
                <c:ptCount val="147"/>
                <c:pt idx="129">
                  <c:v>85</c:v>
                </c:pt>
                <c:pt idx="130">
                  <c:v>110</c:v>
                </c:pt>
                <c:pt idx="131">
                  <c:v>135</c:v>
                </c:pt>
                <c:pt idx="132">
                  <c:v>148</c:v>
                </c:pt>
                <c:pt idx="133">
                  <c:v>155</c:v>
                </c:pt>
                <c:pt idx="134">
                  <c:v>163</c:v>
                </c:pt>
                <c:pt idx="135">
                  <c:v>172</c:v>
                </c:pt>
                <c:pt idx="136">
                  <c:v>180</c:v>
                </c:pt>
                <c:pt idx="137">
                  <c:v>188</c:v>
                </c:pt>
                <c:pt idx="138">
                  <c:v>198</c:v>
                </c:pt>
                <c:pt idx="139">
                  <c:v>206</c:v>
                </c:pt>
                <c:pt idx="140">
                  <c:v>210</c:v>
                </c:pt>
                <c:pt idx="141">
                  <c:v>215</c:v>
                </c:pt>
                <c:pt idx="142">
                  <c:v>220</c:v>
                </c:pt>
                <c:pt idx="143">
                  <c:v>224</c:v>
                </c:pt>
                <c:pt idx="144">
                  <c:v>228</c:v>
                </c:pt>
                <c:pt idx="145">
                  <c:v>230</c:v>
                </c:pt>
                <c:pt idx="146">
                  <c:v>230</c:v>
                </c:pt>
              </c:numCache>
            </c:numRef>
          </c:yVal>
          <c:smooth val="1"/>
          <c:extLst>
            <c:ext xmlns:c16="http://schemas.microsoft.com/office/drawing/2014/chart" uri="{C3380CC4-5D6E-409C-BE32-E72D297353CC}">
              <c16:uniqueId val="{00000006-5EF3-4717-80EF-19867F11C402}"/>
            </c:ext>
          </c:extLst>
        </c:ser>
        <c:ser>
          <c:idx val="7"/>
          <c:order val="7"/>
          <c:tx>
            <c:strRef>
              <c:f>Sheet1!$I$3</c:f>
              <c:strCache>
                <c:ptCount val="1"/>
              </c:strCache>
            </c:strRef>
          </c:tx>
          <c:spPr>
            <a:ln>
              <a:solidFill>
                <a:sysClr val="windowText" lastClr="000000"/>
              </a:solidFill>
            </a:ln>
          </c:spPr>
          <c:marker>
            <c:symbol val="none"/>
          </c:marker>
          <c:xVal>
            <c:numRef>
              <c:f>Sheet1!$A$125:$A$150</c:f>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xVal>
          <c:yVal>
            <c:numRef>
              <c:f>Sheet1!$I$125:$I$151</c:f>
              <c:numCache>
                <c:formatCode>General</c:formatCode>
                <c:ptCount val="27"/>
                <c:pt idx="3">
                  <c:v>3</c:v>
                </c:pt>
                <c:pt idx="4">
                  <c:v>5</c:v>
                </c:pt>
                <c:pt idx="5">
                  <c:v>10</c:v>
                </c:pt>
                <c:pt idx="6">
                  <c:v>15</c:v>
                </c:pt>
                <c:pt idx="7">
                  <c:v>35</c:v>
                </c:pt>
                <c:pt idx="8">
                  <c:v>60</c:v>
                </c:pt>
              </c:numCache>
            </c:numRef>
          </c:yVal>
          <c:smooth val="1"/>
          <c:extLst>
            <c:ext xmlns:c16="http://schemas.microsoft.com/office/drawing/2014/chart" uri="{C3380CC4-5D6E-409C-BE32-E72D297353CC}">
              <c16:uniqueId val="{00000007-5EF3-4717-80EF-19867F11C402}"/>
            </c:ext>
          </c:extLst>
        </c:ser>
        <c:ser>
          <c:idx val="8"/>
          <c:order val="8"/>
          <c:tx>
            <c:strRef>
              <c:f>Sheet1!$J$3</c:f>
              <c:strCache>
                <c:ptCount val="1"/>
              </c:strCache>
            </c:strRef>
          </c:tx>
          <c:spPr>
            <a:ln>
              <a:solidFill>
                <a:schemeClr val="tx1"/>
              </a:solidFill>
              <a:prstDash val="sysDash"/>
            </a:ln>
          </c:spPr>
          <c:marker>
            <c:symbol val="none"/>
          </c:marker>
          <c:xVal>
            <c:numRef>
              <c:f>Sheet1!$A$125:$A$150</c:f>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xVal>
          <c:yVal>
            <c:numRef>
              <c:f>Sheet1!$J$125:$J$151</c:f>
              <c:numCache>
                <c:formatCode>General</c:formatCode>
                <c:ptCount val="27"/>
                <c:pt idx="8">
                  <c:v>60</c:v>
                </c:pt>
                <c:pt idx="9">
                  <c:v>80</c:v>
                </c:pt>
                <c:pt idx="10">
                  <c:v>105</c:v>
                </c:pt>
                <c:pt idx="11">
                  <c:v>125</c:v>
                </c:pt>
                <c:pt idx="12">
                  <c:v>130</c:v>
                </c:pt>
                <c:pt idx="13">
                  <c:v>140</c:v>
                </c:pt>
                <c:pt idx="14">
                  <c:v>145</c:v>
                </c:pt>
                <c:pt idx="15">
                  <c:v>150</c:v>
                </c:pt>
                <c:pt idx="16">
                  <c:v>155</c:v>
                </c:pt>
                <c:pt idx="17">
                  <c:v>157</c:v>
                </c:pt>
                <c:pt idx="18">
                  <c:v>159</c:v>
                </c:pt>
                <c:pt idx="19">
                  <c:v>160</c:v>
                </c:pt>
                <c:pt idx="20">
                  <c:v>161</c:v>
                </c:pt>
                <c:pt idx="21">
                  <c:v>162</c:v>
                </c:pt>
                <c:pt idx="22">
                  <c:v>162</c:v>
                </c:pt>
                <c:pt idx="23">
                  <c:v>162</c:v>
                </c:pt>
                <c:pt idx="24">
                  <c:v>162</c:v>
                </c:pt>
                <c:pt idx="25">
                  <c:v>162</c:v>
                </c:pt>
                <c:pt idx="26">
                  <c:v>162</c:v>
                </c:pt>
              </c:numCache>
            </c:numRef>
          </c:yVal>
          <c:smooth val="1"/>
          <c:extLst>
            <c:ext xmlns:c16="http://schemas.microsoft.com/office/drawing/2014/chart" uri="{C3380CC4-5D6E-409C-BE32-E72D297353CC}">
              <c16:uniqueId val="{00000008-5EF3-4717-80EF-19867F11C402}"/>
            </c:ext>
          </c:extLst>
        </c:ser>
        <c:dLbls>
          <c:showLegendKey val="0"/>
          <c:showVal val="0"/>
          <c:showCatName val="0"/>
          <c:showSerName val="0"/>
          <c:showPercent val="0"/>
          <c:showBubbleSize val="0"/>
        </c:dLbls>
        <c:axId val="1381209824"/>
        <c:axId val="1381213352"/>
      </c:scatterChart>
      <c:valAx>
        <c:axId val="1381209824"/>
        <c:scaling>
          <c:orientation val="minMax"/>
          <c:max val="2025"/>
          <c:min val="1875"/>
        </c:scaling>
        <c:delete val="0"/>
        <c:axPos val="b"/>
        <c:title>
          <c:tx>
            <c:rich>
              <a:bodyPr/>
              <a:lstStyle/>
              <a:p>
                <a:pPr>
                  <a:defRPr lang="en-US" sz="875" b="1" i="0" u="none" strike="noStrike" baseline="0">
                    <a:solidFill>
                      <a:srgbClr val="000000"/>
                    </a:solidFill>
                    <a:latin typeface="Arial"/>
                    <a:ea typeface="Arial"/>
                    <a:cs typeface="Arial"/>
                  </a:defRPr>
                </a:pPr>
                <a:r>
                  <a:rPr lang="en-US" dirty="0"/>
                  <a:t>Temps (</a:t>
                </a:r>
                <a:r>
                  <a:rPr lang="en-US" dirty="0" err="1"/>
                  <a:t>années</a:t>
                </a:r>
                <a:r>
                  <a:rPr lang="en-US" dirty="0"/>
                  <a:t>)</a:t>
                </a:r>
              </a:p>
            </c:rich>
          </c:tx>
          <c:layout>
            <c:manualLayout>
              <c:xMode val="edge"/>
              <c:yMode val="edge"/>
              <c:x val="0.48113273576651971"/>
              <c:y val="0.87710944565664262"/>
            </c:manualLayout>
          </c:layout>
          <c:overlay val="0"/>
          <c:spPr>
            <a:noFill/>
            <a:ln w="25400">
              <a:noFill/>
            </a:ln>
          </c:spPr>
        </c:title>
        <c:numFmt formatCode="General" sourceLinked="1"/>
        <c:majorTickMark val="cross"/>
        <c:minorTickMark val="out"/>
        <c:tickLblPos val="nextTo"/>
        <c:spPr>
          <a:ln w="3175">
            <a:solidFill>
              <a:srgbClr val="000000"/>
            </a:solidFill>
            <a:prstDash val="solid"/>
          </a:ln>
        </c:spPr>
        <c:txPr>
          <a:bodyPr rot="0" vert="horz"/>
          <a:lstStyle/>
          <a:p>
            <a:pPr>
              <a:defRPr lang="en-US" sz="950" b="0" i="0" u="none" strike="noStrike" baseline="0">
                <a:solidFill>
                  <a:srgbClr val="333333"/>
                </a:solidFill>
                <a:latin typeface="Arial"/>
                <a:ea typeface="Arial"/>
                <a:cs typeface="Arial"/>
              </a:defRPr>
            </a:pPr>
            <a:endParaRPr lang="fr-FR"/>
          </a:p>
        </c:txPr>
        <c:crossAx val="1381213352"/>
        <c:crosses val="autoZero"/>
        <c:crossBetween val="midCat"/>
        <c:majorUnit val="25"/>
        <c:minorUnit val="5"/>
      </c:valAx>
      <c:valAx>
        <c:axId val="1381213352"/>
        <c:scaling>
          <c:orientation val="minMax"/>
          <c:max val="240"/>
          <c:min val="0"/>
        </c:scaling>
        <c:delete val="0"/>
        <c:axPos val="l"/>
        <c:majorGridlines>
          <c:spPr>
            <a:ln w="3175">
              <a:solidFill>
                <a:srgbClr val="C0C0C0"/>
              </a:solidFill>
              <a:prstDash val="solid"/>
            </a:ln>
          </c:spPr>
        </c:majorGridlines>
        <c:title>
          <c:tx>
            <c:rich>
              <a:bodyPr/>
              <a:lstStyle/>
              <a:p>
                <a:pPr>
                  <a:defRPr lang="en-US" sz="875" b="1" i="0" u="none" strike="noStrike" baseline="0">
                    <a:solidFill>
                      <a:srgbClr val="000000"/>
                    </a:solidFill>
                    <a:latin typeface="Arial"/>
                    <a:ea typeface="Arial"/>
                    <a:cs typeface="Arial"/>
                  </a:defRPr>
                </a:pPr>
                <a:r>
                  <a:rPr lang="en-US" dirty="0" err="1"/>
                  <a:t>Efficacité</a:t>
                </a:r>
                <a:r>
                  <a:rPr lang="en-US" dirty="0"/>
                  <a:t> (lm/W)</a:t>
                </a:r>
              </a:p>
            </c:rich>
          </c:tx>
          <c:layout>
            <c:manualLayout>
              <c:xMode val="edge"/>
              <c:yMode val="edge"/>
              <c:x val="4.40251572327044E-2"/>
              <c:y val="0.2530123011731968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lang="en-US" sz="950" b="0" i="0" u="none" strike="noStrike" baseline="0">
                <a:solidFill>
                  <a:srgbClr val="000000"/>
                </a:solidFill>
                <a:latin typeface="Arial"/>
                <a:ea typeface="Arial"/>
                <a:cs typeface="Arial"/>
              </a:defRPr>
            </a:pPr>
            <a:endParaRPr lang="fr-FR"/>
          </a:p>
        </c:txPr>
        <c:crossAx val="1381209824"/>
        <c:crosses val="autoZero"/>
        <c:crossBetween val="midCat"/>
      </c:valAx>
      <c:spPr>
        <a:noFill/>
        <a:ln w="12700">
          <a:solidFill>
            <a:srgbClr val="808080"/>
          </a:solidFill>
          <a:prstDash val="solid"/>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Arial"/>
          <a:ea typeface="Arial"/>
          <a:cs typeface="Arial"/>
        </a:defRPr>
      </a:pPr>
      <a:endParaRPr lang="fr-FR"/>
    </a:p>
  </c:txPr>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1" dt="2019-02-04T16:29:14.401" idx="1">
    <p:pos x="10" y="10"/>
    <p:text/>
    <p:extLst>
      <p:ext uri="{C676402C-5697-4E1C-873F-D02D1690AC5C}">
        <p15:threadingInfo xmlns:p15="http://schemas.microsoft.com/office/powerpoint/2012/main" timeZoneBias="-6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4417C6-12F5-41CF-BC05-4C6BDFA82C69}"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BAF82802-8BFD-412C-BCBE-3BE8E89CEF14}">
      <dgm:prSet/>
      <dgm:spPr/>
      <dgm:t>
        <a:bodyPr/>
        <a:lstStyle/>
        <a:p>
          <a:pPr>
            <a:lnSpc>
              <a:spcPct val="100000"/>
            </a:lnSpc>
          </a:pPr>
          <a:r>
            <a:rPr lang="fr-FR" b="1"/>
            <a:t>Connaître les mécanismes de base de la vision</a:t>
          </a:r>
          <a:endParaRPr lang="en-US" dirty="0"/>
        </a:p>
      </dgm:t>
    </dgm:pt>
    <dgm:pt modelId="{90AD58D6-0218-4A82-8339-608D4A2B3824}" type="parTrans" cxnId="{0BF108DC-BF77-4B36-99E0-AE4563E0A755}">
      <dgm:prSet/>
      <dgm:spPr/>
      <dgm:t>
        <a:bodyPr/>
        <a:lstStyle/>
        <a:p>
          <a:endParaRPr lang="en-US"/>
        </a:p>
      </dgm:t>
    </dgm:pt>
    <dgm:pt modelId="{9E67DDB9-6B57-47BF-A7F1-4DFA2063B4FB}" type="sibTrans" cxnId="{0BF108DC-BF77-4B36-99E0-AE4563E0A755}">
      <dgm:prSet/>
      <dgm:spPr/>
      <dgm:t>
        <a:bodyPr/>
        <a:lstStyle/>
        <a:p>
          <a:endParaRPr lang="en-US"/>
        </a:p>
      </dgm:t>
    </dgm:pt>
    <dgm:pt modelId="{6EBCC4C2-B638-47AC-B426-9698E27D3CFF}">
      <dgm:prSet/>
      <dgm:spPr/>
      <dgm:t>
        <a:bodyPr/>
        <a:lstStyle/>
        <a:p>
          <a:pPr>
            <a:lnSpc>
              <a:spcPct val="100000"/>
            </a:lnSpc>
          </a:pPr>
          <a:r>
            <a:rPr lang="fr-FR" b="1" dirty="0"/>
            <a:t>Apprendre les caractéristiques principales de l’éclairage LED</a:t>
          </a:r>
          <a:endParaRPr lang="en-US" dirty="0"/>
        </a:p>
      </dgm:t>
    </dgm:pt>
    <dgm:pt modelId="{9BA8D814-A0FF-403C-B47F-0ECAA6D3FF17}" type="parTrans" cxnId="{599255CA-FF9A-44A6-9ECE-18BD8FD547D1}">
      <dgm:prSet/>
      <dgm:spPr/>
      <dgm:t>
        <a:bodyPr/>
        <a:lstStyle/>
        <a:p>
          <a:endParaRPr lang="en-US"/>
        </a:p>
      </dgm:t>
    </dgm:pt>
    <dgm:pt modelId="{0B412A48-5A6B-4C17-94DC-C2FED3788F17}" type="sibTrans" cxnId="{599255CA-FF9A-44A6-9ECE-18BD8FD547D1}">
      <dgm:prSet/>
      <dgm:spPr/>
      <dgm:t>
        <a:bodyPr/>
        <a:lstStyle/>
        <a:p>
          <a:endParaRPr lang="en-US"/>
        </a:p>
      </dgm:t>
    </dgm:pt>
    <dgm:pt modelId="{3FC97531-F422-416B-8FB3-282A8E39BD7D}">
      <dgm:prSet/>
      <dgm:spPr/>
      <dgm:t>
        <a:bodyPr/>
        <a:lstStyle/>
        <a:p>
          <a:pPr>
            <a:lnSpc>
              <a:spcPct val="100000"/>
            </a:lnSpc>
          </a:pPr>
          <a:r>
            <a:rPr lang="fr-FR" b="1"/>
            <a:t>Apprendre à regarder l’éclairage et à l’analyser</a:t>
          </a:r>
          <a:endParaRPr lang="en-US"/>
        </a:p>
      </dgm:t>
    </dgm:pt>
    <dgm:pt modelId="{61E288DF-72D8-4586-BD86-3FE12EF56844}" type="parTrans" cxnId="{636B2557-8F6E-43E0-AB2B-6F3DB96AADA9}">
      <dgm:prSet/>
      <dgm:spPr/>
      <dgm:t>
        <a:bodyPr/>
        <a:lstStyle/>
        <a:p>
          <a:endParaRPr lang="en-US"/>
        </a:p>
      </dgm:t>
    </dgm:pt>
    <dgm:pt modelId="{0412BF63-D52E-466E-97B1-82BEB9FB7870}" type="sibTrans" cxnId="{636B2557-8F6E-43E0-AB2B-6F3DB96AADA9}">
      <dgm:prSet/>
      <dgm:spPr/>
      <dgm:t>
        <a:bodyPr/>
        <a:lstStyle/>
        <a:p>
          <a:endParaRPr lang="en-US"/>
        </a:p>
      </dgm:t>
    </dgm:pt>
    <dgm:pt modelId="{3862A0CF-0C92-4AF3-85E6-4DDD318BE7AC}">
      <dgm:prSet/>
      <dgm:spPr/>
      <dgm:t>
        <a:bodyPr/>
        <a:lstStyle/>
        <a:p>
          <a:pPr>
            <a:lnSpc>
              <a:spcPct val="100000"/>
            </a:lnSpc>
          </a:pPr>
          <a:r>
            <a:rPr lang="fr-FR" b="1"/>
            <a:t>Détecter des économies possibles</a:t>
          </a:r>
          <a:endParaRPr lang="en-US"/>
        </a:p>
      </dgm:t>
    </dgm:pt>
    <dgm:pt modelId="{5273AC45-E723-42FA-AE8F-B0945D443F6A}" type="parTrans" cxnId="{F2F306C7-2BA8-4EDD-A20B-DF1F3AC171A0}">
      <dgm:prSet/>
      <dgm:spPr/>
      <dgm:t>
        <a:bodyPr/>
        <a:lstStyle/>
        <a:p>
          <a:endParaRPr lang="en-US"/>
        </a:p>
      </dgm:t>
    </dgm:pt>
    <dgm:pt modelId="{2878D395-D178-4308-95A7-25890C79DA10}" type="sibTrans" cxnId="{F2F306C7-2BA8-4EDD-A20B-DF1F3AC171A0}">
      <dgm:prSet/>
      <dgm:spPr/>
      <dgm:t>
        <a:bodyPr/>
        <a:lstStyle/>
        <a:p>
          <a:endParaRPr lang="en-US"/>
        </a:p>
      </dgm:t>
    </dgm:pt>
    <dgm:pt modelId="{335BF141-B1E8-4A5C-861C-D400399E4788}">
      <dgm:prSet/>
      <dgm:spPr/>
      <dgm:t>
        <a:bodyPr/>
        <a:lstStyle/>
        <a:p>
          <a:pPr>
            <a:lnSpc>
              <a:spcPct val="100000"/>
            </a:lnSpc>
          </a:pPr>
          <a:r>
            <a:rPr lang="fr-FR" b="1"/>
            <a:t>Proposer des solutions</a:t>
          </a:r>
          <a:endParaRPr lang="en-US"/>
        </a:p>
      </dgm:t>
    </dgm:pt>
    <dgm:pt modelId="{64C068FF-A4EF-46CC-89CC-A541951B433A}" type="parTrans" cxnId="{B5C16B92-9FB5-4215-9E62-1E9DF264E458}">
      <dgm:prSet/>
      <dgm:spPr/>
      <dgm:t>
        <a:bodyPr/>
        <a:lstStyle/>
        <a:p>
          <a:endParaRPr lang="en-US"/>
        </a:p>
      </dgm:t>
    </dgm:pt>
    <dgm:pt modelId="{4C42E290-BE60-46C5-AD85-B4D6F78B0309}" type="sibTrans" cxnId="{B5C16B92-9FB5-4215-9E62-1E9DF264E458}">
      <dgm:prSet/>
      <dgm:spPr/>
      <dgm:t>
        <a:bodyPr/>
        <a:lstStyle/>
        <a:p>
          <a:endParaRPr lang="en-US"/>
        </a:p>
      </dgm:t>
    </dgm:pt>
    <dgm:pt modelId="{4769CB5A-26AB-483B-8DF1-11DF2DDAD10B}" type="pres">
      <dgm:prSet presAssocID="{764417C6-12F5-41CF-BC05-4C6BDFA82C69}" presName="root" presStyleCnt="0">
        <dgm:presLayoutVars>
          <dgm:dir/>
          <dgm:resizeHandles val="exact"/>
        </dgm:presLayoutVars>
      </dgm:prSet>
      <dgm:spPr/>
    </dgm:pt>
    <dgm:pt modelId="{12C35371-0030-403A-86CA-956997608706}" type="pres">
      <dgm:prSet presAssocID="{BAF82802-8BFD-412C-BCBE-3BE8E89CEF14}" presName="compNode" presStyleCnt="0"/>
      <dgm:spPr/>
    </dgm:pt>
    <dgm:pt modelId="{99E84ED5-0912-4D4A-8D0A-EF490C12AF68}" type="pres">
      <dgm:prSet presAssocID="{BAF82802-8BFD-412C-BCBE-3BE8E89CEF14}" presName="bgRect" presStyleLbl="bgShp" presStyleIdx="0" presStyleCnt="5"/>
      <dgm:spPr/>
    </dgm:pt>
    <dgm:pt modelId="{964005ED-0F79-4F64-B320-57FC8C1C8055}" type="pres">
      <dgm:prSet presAssocID="{BAF82802-8BFD-412C-BCBE-3BE8E89CEF14}"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034FBC3F-1336-44D3-818E-634B635F9FE1}" type="pres">
      <dgm:prSet presAssocID="{BAF82802-8BFD-412C-BCBE-3BE8E89CEF14}" presName="spaceRect" presStyleCnt="0"/>
      <dgm:spPr/>
    </dgm:pt>
    <dgm:pt modelId="{761E16D7-F49D-4EED-84BA-C8BFDB59B8E3}" type="pres">
      <dgm:prSet presAssocID="{BAF82802-8BFD-412C-BCBE-3BE8E89CEF14}" presName="parTx" presStyleLbl="revTx" presStyleIdx="0" presStyleCnt="5">
        <dgm:presLayoutVars>
          <dgm:chMax val="0"/>
          <dgm:chPref val="0"/>
        </dgm:presLayoutVars>
      </dgm:prSet>
      <dgm:spPr/>
    </dgm:pt>
    <dgm:pt modelId="{D3FA066C-F421-4C60-A45E-E58E0AA318D6}" type="pres">
      <dgm:prSet presAssocID="{9E67DDB9-6B57-47BF-A7F1-4DFA2063B4FB}" presName="sibTrans" presStyleCnt="0"/>
      <dgm:spPr/>
    </dgm:pt>
    <dgm:pt modelId="{2A9C8BA4-1755-4340-93B3-2A462183A7E3}" type="pres">
      <dgm:prSet presAssocID="{6EBCC4C2-B638-47AC-B426-9698E27D3CFF}" presName="compNode" presStyleCnt="0"/>
      <dgm:spPr/>
    </dgm:pt>
    <dgm:pt modelId="{47A21242-9323-4AAD-8B41-9B7AF5A7EDBB}" type="pres">
      <dgm:prSet presAssocID="{6EBCC4C2-B638-47AC-B426-9698E27D3CFF}" presName="bgRect" presStyleLbl="bgShp" presStyleIdx="1" presStyleCnt="5"/>
      <dgm:spPr/>
    </dgm:pt>
    <dgm:pt modelId="{5F9A0904-54B8-479E-819E-FDDCE867DF2B}" type="pres">
      <dgm:prSet presAssocID="{6EBCC4C2-B638-47AC-B426-9698E27D3CFF}"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17ECB228-CB58-4EB6-BA64-2A49E66ABB57}" type="pres">
      <dgm:prSet presAssocID="{6EBCC4C2-B638-47AC-B426-9698E27D3CFF}" presName="spaceRect" presStyleCnt="0"/>
      <dgm:spPr/>
    </dgm:pt>
    <dgm:pt modelId="{A073FC07-85B6-4C38-B810-5D26DE17EE5A}" type="pres">
      <dgm:prSet presAssocID="{6EBCC4C2-B638-47AC-B426-9698E27D3CFF}" presName="parTx" presStyleLbl="revTx" presStyleIdx="1" presStyleCnt="5">
        <dgm:presLayoutVars>
          <dgm:chMax val="0"/>
          <dgm:chPref val="0"/>
        </dgm:presLayoutVars>
      </dgm:prSet>
      <dgm:spPr/>
    </dgm:pt>
    <dgm:pt modelId="{E95DB00C-D1D0-4A79-AC14-13224E9D485A}" type="pres">
      <dgm:prSet presAssocID="{0B412A48-5A6B-4C17-94DC-C2FED3788F17}" presName="sibTrans" presStyleCnt="0"/>
      <dgm:spPr/>
    </dgm:pt>
    <dgm:pt modelId="{BE2464CA-28B8-42F8-ABB8-697DA80ABDF0}" type="pres">
      <dgm:prSet presAssocID="{3FC97531-F422-416B-8FB3-282A8E39BD7D}" presName="compNode" presStyleCnt="0"/>
      <dgm:spPr/>
    </dgm:pt>
    <dgm:pt modelId="{6EBB02B7-C371-46D8-846D-4D8852AA5071}" type="pres">
      <dgm:prSet presAssocID="{3FC97531-F422-416B-8FB3-282A8E39BD7D}" presName="bgRect" presStyleLbl="bgShp" presStyleIdx="2" presStyleCnt="5"/>
      <dgm:spPr/>
    </dgm:pt>
    <dgm:pt modelId="{C311683F-9F25-4EC6-A922-C89FDC1B5CE0}" type="pres">
      <dgm:prSet presAssocID="{3FC97531-F422-416B-8FB3-282A8E39BD7D}"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ye"/>
        </a:ext>
      </dgm:extLst>
    </dgm:pt>
    <dgm:pt modelId="{C763D5C9-C4C2-4B35-9EA8-51F48F972F05}" type="pres">
      <dgm:prSet presAssocID="{3FC97531-F422-416B-8FB3-282A8E39BD7D}" presName="spaceRect" presStyleCnt="0"/>
      <dgm:spPr/>
    </dgm:pt>
    <dgm:pt modelId="{22EAD947-8EE9-4FAE-9F0B-F539ED124951}" type="pres">
      <dgm:prSet presAssocID="{3FC97531-F422-416B-8FB3-282A8E39BD7D}" presName="parTx" presStyleLbl="revTx" presStyleIdx="2" presStyleCnt="5">
        <dgm:presLayoutVars>
          <dgm:chMax val="0"/>
          <dgm:chPref val="0"/>
        </dgm:presLayoutVars>
      </dgm:prSet>
      <dgm:spPr/>
    </dgm:pt>
    <dgm:pt modelId="{B5F3211D-7425-45B7-9DBB-E50FA5EDA838}" type="pres">
      <dgm:prSet presAssocID="{0412BF63-D52E-466E-97B1-82BEB9FB7870}" presName="sibTrans" presStyleCnt="0"/>
      <dgm:spPr/>
    </dgm:pt>
    <dgm:pt modelId="{4CB891E5-8F17-42EC-9140-4F15F23EEAC6}" type="pres">
      <dgm:prSet presAssocID="{3862A0CF-0C92-4AF3-85E6-4DDD318BE7AC}" presName="compNode" presStyleCnt="0"/>
      <dgm:spPr/>
    </dgm:pt>
    <dgm:pt modelId="{674248FC-B455-4679-8EAB-317CA6B0E2D6}" type="pres">
      <dgm:prSet presAssocID="{3862A0CF-0C92-4AF3-85E6-4DDD318BE7AC}" presName="bgRect" presStyleLbl="bgShp" presStyleIdx="3" presStyleCnt="5"/>
      <dgm:spPr/>
    </dgm:pt>
    <dgm:pt modelId="{00F4D79B-91C8-4DDE-962F-A9EF5DBD907B}" type="pres">
      <dgm:prSet presAssocID="{3862A0CF-0C92-4AF3-85E6-4DDD318BE7AC}"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F4CA420C-48E8-424A-AB93-444C952FBE74}" type="pres">
      <dgm:prSet presAssocID="{3862A0CF-0C92-4AF3-85E6-4DDD318BE7AC}" presName="spaceRect" presStyleCnt="0"/>
      <dgm:spPr/>
    </dgm:pt>
    <dgm:pt modelId="{934CA84E-C3CE-4CCE-BFDB-94D20C5108BD}" type="pres">
      <dgm:prSet presAssocID="{3862A0CF-0C92-4AF3-85E6-4DDD318BE7AC}" presName="parTx" presStyleLbl="revTx" presStyleIdx="3" presStyleCnt="5">
        <dgm:presLayoutVars>
          <dgm:chMax val="0"/>
          <dgm:chPref val="0"/>
        </dgm:presLayoutVars>
      </dgm:prSet>
      <dgm:spPr/>
    </dgm:pt>
    <dgm:pt modelId="{D6C93BAC-18B4-43A8-8EFF-430F9F5A02DA}" type="pres">
      <dgm:prSet presAssocID="{2878D395-D178-4308-95A7-25890C79DA10}" presName="sibTrans" presStyleCnt="0"/>
      <dgm:spPr/>
    </dgm:pt>
    <dgm:pt modelId="{018D3F90-8AE4-497C-9B1A-6F1DB094CBDE}" type="pres">
      <dgm:prSet presAssocID="{335BF141-B1E8-4A5C-861C-D400399E4788}" presName="compNode" presStyleCnt="0"/>
      <dgm:spPr/>
    </dgm:pt>
    <dgm:pt modelId="{F890C647-CCCD-42D1-8BEE-144431DEFCDD}" type="pres">
      <dgm:prSet presAssocID="{335BF141-B1E8-4A5C-861C-D400399E4788}" presName="bgRect" presStyleLbl="bgShp" presStyleIdx="4" presStyleCnt="5"/>
      <dgm:spPr/>
    </dgm:pt>
    <dgm:pt modelId="{5F6F5B11-E389-4A06-A056-03B5C7792E49}" type="pres">
      <dgm:prSet presAssocID="{335BF141-B1E8-4A5C-861C-D400399E4788}"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 Bulb and Gear"/>
        </a:ext>
      </dgm:extLst>
    </dgm:pt>
    <dgm:pt modelId="{EB0D3E24-CF28-4C6A-B5F2-99427A28401B}" type="pres">
      <dgm:prSet presAssocID="{335BF141-B1E8-4A5C-861C-D400399E4788}" presName="spaceRect" presStyleCnt="0"/>
      <dgm:spPr/>
    </dgm:pt>
    <dgm:pt modelId="{C26E2D65-3BE1-41A1-9F33-98D0E19F54D1}" type="pres">
      <dgm:prSet presAssocID="{335BF141-B1E8-4A5C-861C-D400399E4788}" presName="parTx" presStyleLbl="revTx" presStyleIdx="4" presStyleCnt="5">
        <dgm:presLayoutVars>
          <dgm:chMax val="0"/>
          <dgm:chPref val="0"/>
        </dgm:presLayoutVars>
      </dgm:prSet>
      <dgm:spPr/>
    </dgm:pt>
  </dgm:ptLst>
  <dgm:cxnLst>
    <dgm:cxn modelId="{04279B00-A769-47C7-8EBE-2B040AF6D09A}" type="presOf" srcId="{3FC97531-F422-416B-8FB3-282A8E39BD7D}" destId="{22EAD947-8EE9-4FAE-9F0B-F539ED124951}" srcOrd="0" destOrd="0" presId="urn:microsoft.com/office/officeart/2018/2/layout/IconVerticalSolidList"/>
    <dgm:cxn modelId="{7B5DEB04-7013-4C4D-904D-F3C06B9F52DF}" type="presOf" srcId="{6EBCC4C2-B638-47AC-B426-9698E27D3CFF}" destId="{A073FC07-85B6-4C38-B810-5D26DE17EE5A}" srcOrd="0" destOrd="0" presId="urn:microsoft.com/office/officeart/2018/2/layout/IconVerticalSolidList"/>
    <dgm:cxn modelId="{6B6FDA76-A9D5-4A79-B6AD-49865E5E7EB3}" type="presOf" srcId="{764417C6-12F5-41CF-BC05-4C6BDFA82C69}" destId="{4769CB5A-26AB-483B-8DF1-11DF2DDAD10B}" srcOrd="0" destOrd="0" presId="urn:microsoft.com/office/officeart/2018/2/layout/IconVerticalSolidList"/>
    <dgm:cxn modelId="{636B2557-8F6E-43E0-AB2B-6F3DB96AADA9}" srcId="{764417C6-12F5-41CF-BC05-4C6BDFA82C69}" destId="{3FC97531-F422-416B-8FB3-282A8E39BD7D}" srcOrd="2" destOrd="0" parTransId="{61E288DF-72D8-4586-BD86-3FE12EF56844}" sibTransId="{0412BF63-D52E-466E-97B1-82BEB9FB7870}"/>
    <dgm:cxn modelId="{76725888-5441-4E25-9530-F5801531DAD9}" type="presOf" srcId="{BAF82802-8BFD-412C-BCBE-3BE8E89CEF14}" destId="{761E16D7-F49D-4EED-84BA-C8BFDB59B8E3}" srcOrd="0" destOrd="0" presId="urn:microsoft.com/office/officeart/2018/2/layout/IconVerticalSolidList"/>
    <dgm:cxn modelId="{B5C16B92-9FB5-4215-9E62-1E9DF264E458}" srcId="{764417C6-12F5-41CF-BC05-4C6BDFA82C69}" destId="{335BF141-B1E8-4A5C-861C-D400399E4788}" srcOrd="4" destOrd="0" parTransId="{64C068FF-A4EF-46CC-89CC-A541951B433A}" sibTransId="{4C42E290-BE60-46C5-AD85-B4D6F78B0309}"/>
    <dgm:cxn modelId="{ADBCC293-8E20-405B-8374-59E6161E54A8}" type="presOf" srcId="{3862A0CF-0C92-4AF3-85E6-4DDD318BE7AC}" destId="{934CA84E-C3CE-4CCE-BFDB-94D20C5108BD}" srcOrd="0" destOrd="0" presId="urn:microsoft.com/office/officeart/2018/2/layout/IconVerticalSolidList"/>
    <dgm:cxn modelId="{F2F306C7-2BA8-4EDD-A20B-DF1F3AC171A0}" srcId="{764417C6-12F5-41CF-BC05-4C6BDFA82C69}" destId="{3862A0CF-0C92-4AF3-85E6-4DDD318BE7AC}" srcOrd="3" destOrd="0" parTransId="{5273AC45-E723-42FA-AE8F-B0945D443F6A}" sibTransId="{2878D395-D178-4308-95A7-25890C79DA10}"/>
    <dgm:cxn modelId="{599255CA-FF9A-44A6-9ECE-18BD8FD547D1}" srcId="{764417C6-12F5-41CF-BC05-4C6BDFA82C69}" destId="{6EBCC4C2-B638-47AC-B426-9698E27D3CFF}" srcOrd="1" destOrd="0" parTransId="{9BA8D814-A0FF-403C-B47F-0ECAA6D3FF17}" sibTransId="{0B412A48-5A6B-4C17-94DC-C2FED3788F17}"/>
    <dgm:cxn modelId="{D1E272D7-A916-4C90-9108-6C2402D5FE94}" type="presOf" srcId="{335BF141-B1E8-4A5C-861C-D400399E4788}" destId="{C26E2D65-3BE1-41A1-9F33-98D0E19F54D1}" srcOrd="0" destOrd="0" presId="urn:microsoft.com/office/officeart/2018/2/layout/IconVerticalSolidList"/>
    <dgm:cxn modelId="{0BF108DC-BF77-4B36-99E0-AE4563E0A755}" srcId="{764417C6-12F5-41CF-BC05-4C6BDFA82C69}" destId="{BAF82802-8BFD-412C-BCBE-3BE8E89CEF14}" srcOrd="0" destOrd="0" parTransId="{90AD58D6-0218-4A82-8339-608D4A2B3824}" sibTransId="{9E67DDB9-6B57-47BF-A7F1-4DFA2063B4FB}"/>
    <dgm:cxn modelId="{F1FD0483-6414-4AC4-AC6B-C7DF4017D1AF}" type="presParOf" srcId="{4769CB5A-26AB-483B-8DF1-11DF2DDAD10B}" destId="{12C35371-0030-403A-86CA-956997608706}" srcOrd="0" destOrd="0" presId="urn:microsoft.com/office/officeart/2018/2/layout/IconVerticalSolidList"/>
    <dgm:cxn modelId="{12627499-A0AC-41C3-9474-CD1A32144775}" type="presParOf" srcId="{12C35371-0030-403A-86CA-956997608706}" destId="{99E84ED5-0912-4D4A-8D0A-EF490C12AF68}" srcOrd="0" destOrd="0" presId="urn:microsoft.com/office/officeart/2018/2/layout/IconVerticalSolidList"/>
    <dgm:cxn modelId="{C7D249CA-8FBF-4FF9-BF5A-C5513F08B20D}" type="presParOf" srcId="{12C35371-0030-403A-86CA-956997608706}" destId="{964005ED-0F79-4F64-B320-57FC8C1C8055}" srcOrd="1" destOrd="0" presId="urn:microsoft.com/office/officeart/2018/2/layout/IconVerticalSolidList"/>
    <dgm:cxn modelId="{70017C99-B7D9-4CBD-8579-06CE53017690}" type="presParOf" srcId="{12C35371-0030-403A-86CA-956997608706}" destId="{034FBC3F-1336-44D3-818E-634B635F9FE1}" srcOrd="2" destOrd="0" presId="urn:microsoft.com/office/officeart/2018/2/layout/IconVerticalSolidList"/>
    <dgm:cxn modelId="{A10A64D7-97A8-4275-BA88-9B53362B89DE}" type="presParOf" srcId="{12C35371-0030-403A-86CA-956997608706}" destId="{761E16D7-F49D-4EED-84BA-C8BFDB59B8E3}" srcOrd="3" destOrd="0" presId="urn:microsoft.com/office/officeart/2018/2/layout/IconVerticalSolidList"/>
    <dgm:cxn modelId="{CF1AAC53-D88A-4ACE-9E2D-0741EC0AB260}" type="presParOf" srcId="{4769CB5A-26AB-483B-8DF1-11DF2DDAD10B}" destId="{D3FA066C-F421-4C60-A45E-E58E0AA318D6}" srcOrd="1" destOrd="0" presId="urn:microsoft.com/office/officeart/2018/2/layout/IconVerticalSolidList"/>
    <dgm:cxn modelId="{DAA8CE80-8CA4-4F34-85E8-0A4142D63EA2}" type="presParOf" srcId="{4769CB5A-26AB-483B-8DF1-11DF2DDAD10B}" destId="{2A9C8BA4-1755-4340-93B3-2A462183A7E3}" srcOrd="2" destOrd="0" presId="urn:microsoft.com/office/officeart/2018/2/layout/IconVerticalSolidList"/>
    <dgm:cxn modelId="{E21FEC3B-66D0-4308-954B-36CB80067551}" type="presParOf" srcId="{2A9C8BA4-1755-4340-93B3-2A462183A7E3}" destId="{47A21242-9323-4AAD-8B41-9B7AF5A7EDBB}" srcOrd="0" destOrd="0" presId="urn:microsoft.com/office/officeart/2018/2/layout/IconVerticalSolidList"/>
    <dgm:cxn modelId="{66635C2E-914F-4852-8BA7-BFD5EB0E1BC1}" type="presParOf" srcId="{2A9C8BA4-1755-4340-93B3-2A462183A7E3}" destId="{5F9A0904-54B8-479E-819E-FDDCE867DF2B}" srcOrd="1" destOrd="0" presId="urn:microsoft.com/office/officeart/2018/2/layout/IconVerticalSolidList"/>
    <dgm:cxn modelId="{F7368B5E-6B83-4E47-A45F-9B8ED569E149}" type="presParOf" srcId="{2A9C8BA4-1755-4340-93B3-2A462183A7E3}" destId="{17ECB228-CB58-4EB6-BA64-2A49E66ABB57}" srcOrd="2" destOrd="0" presId="urn:microsoft.com/office/officeart/2018/2/layout/IconVerticalSolidList"/>
    <dgm:cxn modelId="{6B65EF76-0B62-42D0-A003-5E45250C00F5}" type="presParOf" srcId="{2A9C8BA4-1755-4340-93B3-2A462183A7E3}" destId="{A073FC07-85B6-4C38-B810-5D26DE17EE5A}" srcOrd="3" destOrd="0" presId="urn:microsoft.com/office/officeart/2018/2/layout/IconVerticalSolidList"/>
    <dgm:cxn modelId="{9748F316-29E1-401B-9611-2F400AC79804}" type="presParOf" srcId="{4769CB5A-26AB-483B-8DF1-11DF2DDAD10B}" destId="{E95DB00C-D1D0-4A79-AC14-13224E9D485A}" srcOrd="3" destOrd="0" presId="urn:microsoft.com/office/officeart/2018/2/layout/IconVerticalSolidList"/>
    <dgm:cxn modelId="{1A0D01E1-31D9-49DF-B6F2-440D25FEE126}" type="presParOf" srcId="{4769CB5A-26AB-483B-8DF1-11DF2DDAD10B}" destId="{BE2464CA-28B8-42F8-ABB8-697DA80ABDF0}" srcOrd="4" destOrd="0" presId="urn:microsoft.com/office/officeart/2018/2/layout/IconVerticalSolidList"/>
    <dgm:cxn modelId="{AED5CA20-9F81-4DA9-8AA1-6A6A5E607412}" type="presParOf" srcId="{BE2464CA-28B8-42F8-ABB8-697DA80ABDF0}" destId="{6EBB02B7-C371-46D8-846D-4D8852AA5071}" srcOrd="0" destOrd="0" presId="urn:microsoft.com/office/officeart/2018/2/layout/IconVerticalSolidList"/>
    <dgm:cxn modelId="{8FD79158-2BDB-4541-B04F-1313965EDF55}" type="presParOf" srcId="{BE2464CA-28B8-42F8-ABB8-697DA80ABDF0}" destId="{C311683F-9F25-4EC6-A922-C89FDC1B5CE0}" srcOrd="1" destOrd="0" presId="urn:microsoft.com/office/officeart/2018/2/layout/IconVerticalSolidList"/>
    <dgm:cxn modelId="{E0E2B3E8-CA49-4B6D-AC87-1A6842F47050}" type="presParOf" srcId="{BE2464CA-28B8-42F8-ABB8-697DA80ABDF0}" destId="{C763D5C9-C4C2-4B35-9EA8-51F48F972F05}" srcOrd="2" destOrd="0" presId="urn:microsoft.com/office/officeart/2018/2/layout/IconVerticalSolidList"/>
    <dgm:cxn modelId="{9D2F5C69-57F7-487E-9221-2D7031CC173F}" type="presParOf" srcId="{BE2464CA-28B8-42F8-ABB8-697DA80ABDF0}" destId="{22EAD947-8EE9-4FAE-9F0B-F539ED124951}" srcOrd="3" destOrd="0" presId="urn:microsoft.com/office/officeart/2018/2/layout/IconVerticalSolidList"/>
    <dgm:cxn modelId="{27C9853E-A1C5-4937-8C90-0F3D76CED5E4}" type="presParOf" srcId="{4769CB5A-26AB-483B-8DF1-11DF2DDAD10B}" destId="{B5F3211D-7425-45B7-9DBB-E50FA5EDA838}" srcOrd="5" destOrd="0" presId="urn:microsoft.com/office/officeart/2018/2/layout/IconVerticalSolidList"/>
    <dgm:cxn modelId="{919E2A87-3D19-45CA-8E24-A8D1811B2FE7}" type="presParOf" srcId="{4769CB5A-26AB-483B-8DF1-11DF2DDAD10B}" destId="{4CB891E5-8F17-42EC-9140-4F15F23EEAC6}" srcOrd="6" destOrd="0" presId="urn:microsoft.com/office/officeart/2018/2/layout/IconVerticalSolidList"/>
    <dgm:cxn modelId="{6D3A13A4-9CCC-48C8-B5FE-4DF283EAFC4A}" type="presParOf" srcId="{4CB891E5-8F17-42EC-9140-4F15F23EEAC6}" destId="{674248FC-B455-4679-8EAB-317CA6B0E2D6}" srcOrd="0" destOrd="0" presId="urn:microsoft.com/office/officeart/2018/2/layout/IconVerticalSolidList"/>
    <dgm:cxn modelId="{BB070CED-585C-43EC-9CC6-28D22526A001}" type="presParOf" srcId="{4CB891E5-8F17-42EC-9140-4F15F23EEAC6}" destId="{00F4D79B-91C8-4DDE-962F-A9EF5DBD907B}" srcOrd="1" destOrd="0" presId="urn:microsoft.com/office/officeart/2018/2/layout/IconVerticalSolidList"/>
    <dgm:cxn modelId="{C7183918-3DDD-415A-8B57-FA24FA4F4F62}" type="presParOf" srcId="{4CB891E5-8F17-42EC-9140-4F15F23EEAC6}" destId="{F4CA420C-48E8-424A-AB93-444C952FBE74}" srcOrd="2" destOrd="0" presId="urn:microsoft.com/office/officeart/2018/2/layout/IconVerticalSolidList"/>
    <dgm:cxn modelId="{CE35A01E-D7C5-4311-8835-BE09FD4CC756}" type="presParOf" srcId="{4CB891E5-8F17-42EC-9140-4F15F23EEAC6}" destId="{934CA84E-C3CE-4CCE-BFDB-94D20C5108BD}" srcOrd="3" destOrd="0" presId="urn:microsoft.com/office/officeart/2018/2/layout/IconVerticalSolidList"/>
    <dgm:cxn modelId="{AC8FFBA6-C558-4375-8C44-43B777B5132E}" type="presParOf" srcId="{4769CB5A-26AB-483B-8DF1-11DF2DDAD10B}" destId="{D6C93BAC-18B4-43A8-8EFF-430F9F5A02DA}" srcOrd="7" destOrd="0" presId="urn:microsoft.com/office/officeart/2018/2/layout/IconVerticalSolidList"/>
    <dgm:cxn modelId="{A54AE1DC-4E43-44F8-805F-E079E6769697}" type="presParOf" srcId="{4769CB5A-26AB-483B-8DF1-11DF2DDAD10B}" destId="{018D3F90-8AE4-497C-9B1A-6F1DB094CBDE}" srcOrd="8" destOrd="0" presId="urn:microsoft.com/office/officeart/2018/2/layout/IconVerticalSolidList"/>
    <dgm:cxn modelId="{3641DC04-79C2-4A89-8159-2E911133293A}" type="presParOf" srcId="{018D3F90-8AE4-497C-9B1A-6F1DB094CBDE}" destId="{F890C647-CCCD-42D1-8BEE-144431DEFCDD}" srcOrd="0" destOrd="0" presId="urn:microsoft.com/office/officeart/2018/2/layout/IconVerticalSolidList"/>
    <dgm:cxn modelId="{66C422AB-2396-4BE9-A807-BBCDCC39C4A2}" type="presParOf" srcId="{018D3F90-8AE4-497C-9B1A-6F1DB094CBDE}" destId="{5F6F5B11-E389-4A06-A056-03B5C7792E49}" srcOrd="1" destOrd="0" presId="urn:microsoft.com/office/officeart/2018/2/layout/IconVerticalSolidList"/>
    <dgm:cxn modelId="{30D4C565-E506-4848-ACE5-D5DD7637D534}" type="presParOf" srcId="{018D3F90-8AE4-497C-9B1A-6F1DB094CBDE}" destId="{EB0D3E24-CF28-4C6A-B5F2-99427A28401B}" srcOrd="2" destOrd="0" presId="urn:microsoft.com/office/officeart/2018/2/layout/IconVerticalSolidList"/>
    <dgm:cxn modelId="{702DF8ED-2427-43D0-8EC0-98043C1318F4}" type="presParOf" srcId="{018D3F90-8AE4-497C-9B1A-6F1DB094CBDE}" destId="{C26E2D65-3BE1-41A1-9F33-98D0E19F54D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3F3121-3647-4101-9C03-289CFF564FD7}" type="doc">
      <dgm:prSet loTypeId="urn:microsoft.com/office/officeart/2005/8/layout/arrow2" loCatId="process" qsTypeId="urn:microsoft.com/office/officeart/2005/8/quickstyle/3d2" qsCatId="3D" csTypeId="urn:microsoft.com/office/officeart/2005/8/colors/accent2_1" csCatId="accent2" phldr="1"/>
      <dgm:spPr/>
      <dgm:t>
        <a:bodyPr/>
        <a:lstStyle/>
        <a:p>
          <a:endParaRPr lang="nl-NL"/>
        </a:p>
      </dgm:t>
    </dgm:pt>
    <dgm:pt modelId="{22FDD173-1E89-4584-B514-188DDD2E84EF}">
      <dgm:prSet phldrT="[Tekst]"/>
      <dgm:spPr/>
      <dgm:t>
        <a:bodyPr/>
        <a:lstStyle/>
        <a:p>
          <a:r>
            <a:rPr lang="fr-BE" b="1" noProof="0" dirty="0">
              <a:solidFill>
                <a:srgbClr val="003399"/>
              </a:solidFill>
            </a:rPr>
            <a:t>Eclairage d’accentuation</a:t>
          </a:r>
        </a:p>
        <a:p>
          <a:r>
            <a:rPr lang="fr-BE" b="1" noProof="0" dirty="0">
              <a:solidFill>
                <a:srgbClr val="003399"/>
              </a:solidFill>
            </a:rPr>
            <a:t>Illumination de bâtiments</a:t>
          </a:r>
        </a:p>
        <a:p>
          <a:r>
            <a:rPr lang="fr-BE" b="1" noProof="0" dirty="0">
              <a:solidFill>
                <a:srgbClr val="003399"/>
              </a:solidFill>
            </a:rPr>
            <a:t>Locaux frigorifiques</a:t>
          </a:r>
        </a:p>
        <a:p>
          <a:r>
            <a:rPr lang="fr-BE" b="1" noProof="0" dirty="0">
              <a:solidFill>
                <a:srgbClr val="003399"/>
              </a:solidFill>
            </a:rPr>
            <a:t>Eclairage domestique</a:t>
          </a:r>
        </a:p>
      </dgm:t>
    </dgm:pt>
    <dgm:pt modelId="{B19FDAA2-1428-413B-B1AD-3E6466107632}" type="parTrans" cxnId="{85E72ADD-5157-4E45-8C6B-E49D7EC12C54}">
      <dgm:prSet/>
      <dgm:spPr/>
      <dgm:t>
        <a:bodyPr/>
        <a:lstStyle/>
        <a:p>
          <a:endParaRPr lang="nl-NL"/>
        </a:p>
      </dgm:t>
    </dgm:pt>
    <dgm:pt modelId="{D7A9FC02-CDC6-4345-A2FD-45F0059EF6DF}" type="sibTrans" cxnId="{85E72ADD-5157-4E45-8C6B-E49D7EC12C54}">
      <dgm:prSet/>
      <dgm:spPr/>
      <dgm:t>
        <a:bodyPr/>
        <a:lstStyle/>
        <a:p>
          <a:endParaRPr lang="nl-NL"/>
        </a:p>
      </dgm:t>
    </dgm:pt>
    <dgm:pt modelId="{2529B285-B349-471D-864C-3EAE950553A0}">
      <dgm:prSet phldrT="[Tekst]"/>
      <dgm:spPr/>
      <dgm:t>
        <a:bodyPr/>
        <a:lstStyle/>
        <a:p>
          <a:r>
            <a:rPr lang="fr-BE" b="1" noProof="0" dirty="0">
              <a:solidFill>
                <a:srgbClr val="003399"/>
              </a:solidFill>
            </a:rPr>
            <a:t>Eclairage Public</a:t>
          </a:r>
        </a:p>
        <a:p>
          <a:r>
            <a:rPr lang="fr-BE" b="1" noProof="0" dirty="0">
              <a:solidFill>
                <a:srgbClr val="003399"/>
              </a:solidFill>
            </a:rPr>
            <a:t>Couloirs</a:t>
          </a:r>
        </a:p>
        <a:p>
          <a:r>
            <a:rPr lang="fr-BE" b="1" noProof="0" dirty="0">
              <a:solidFill>
                <a:srgbClr val="003399"/>
              </a:solidFill>
            </a:rPr>
            <a:t>Sanitaires</a:t>
          </a:r>
        </a:p>
        <a:p>
          <a:endParaRPr lang="nl-NL" dirty="0"/>
        </a:p>
      </dgm:t>
    </dgm:pt>
    <dgm:pt modelId="{3AC75FA3-E4BD-4924-A03C-6B21DE1F25B1}" type="parTrans" cxnId="{F2B926B9-1604-4377-AF5F-5AAB5AE7A963}">
      <dgm:prSet/>
      <dgm:spPr/>
      <dgm:t>
        <a:bodyPr/>
        <a:lstStyle/>
        <a:p>
          <a:endParaRPr lang="nl-NL"/>
        </a:p>
      </dgm:t>
    </dgm:pt>
    <dgm:pt modelId="{9C2B6BF5-02A6-4E56-A7CF-2917FDC287B9}" type="sibTrans" cxnId="{F2B926B9-1604-4377-AF5F-5AAB5AE7A963}">
      <dgm:prSet/>
      <dgm:spPr/>
      <dgm:t>
        <a:bodyPr/>
        <a:lstStyle/>
        <a:p>
          <a:endParaRPr lang="nl-NL"/>
        </a:p>
      </dgm:t>
    </dgm:pt>
    <dgm:pt modelId="{1421CACD-435C-4EA8-A2E1-4D6630C4F3BA}">
      <dgm:prSet phldrT="[Tekst]"/>
      <dgm:spPr/>
      <dgm:t>
        <a:bodyPr/>
        <a:lstStyle/>
        <a:p>
          <a:r>
            <a:rPr lang="fr-BE" b="1" noProof="0" dirty="0">
              <a:solidFill>
                <a:srgbClr val="003399"/>
              </a:solidFill>
            </a:rPr>
            <a:t>Eclairage de base de bureaux</a:t>
          </a:r>
        </a:p>
        <a:p>
          <a:r>
            <a:rPr lang="fr-BE" b="1" noProof="0" dirty="0">
              <a:solidFill>
                <a:srgbClr val="003399"/>
              </a:solidFill>
            </a:rPr>
            <a:t>Surfaces commerciales</a:t>
          </a:r>
        </a:p>
        <a:p>
          <a:endParaRPr lang="nl-NL" dirty="0">
            <a:solidFill>
              <a:srgbClr val="003399"/>
            </a:solidFill>
          </a:endParaRPr>
        </a:p>
        <a:p>
          <a:endParaRPr lang="nl-NL" dirty="0">
            <a:solidFill>
              <a:srgbClr val="003399"/>
            </a:solidFill>
          </a:endParaRPr>
        </a:p>
      </dgm:t>
    </dgm:pt>
    <dgm:pt modelId="{2DFE46AF-8EDD-410E-886A-6D5260FC1FB7}" type="parTrans" cxnId="{12EA79C9-56D0-4D8A-AB07-1CF5C9A7CB57}">
      <dgm:prSet/>
      <dgm:spPr/>
      <dgm:t>
        <a:bodyPr/>
        <a:lstStyle/>
        <a:p>
          <a:endParaRPr lang="nl-NL"/>
        </a:p>
      </dgm:t>
    </dgm:pt>
    <dgm:pt modelId="{24C9DA99-4FC4-42E8-978D-C2C70E326D4F}" type="sibTrans" cxnId="{12EA79C9-56D0-4D8A-AB07-1CF5C9A7CB57}">
      <dgm:prSet/>
      <dgm:spPr/>
      <dgm:t>
        <a:bodyPr/>
        <a:lstStyle/>
        <a:p>
          <a:endParaRPr lang="nl-NL"/>
        </a:p>
      </dgm:t>
    </dgm:pt>
    <dgm:pt modelId="{3B95D745-76CC-48DD-A7C5-1EDCCC0CEA10}">
      <dgm:prSet phldrT="[Tekst]"/>
      <dgm:spPr/>
      <dgm:t>
        <a:bodyPr/>
        <a:lstStyle/>
        <a:p>
          <a:r>
            <a:rPr lang="fr-BE" b="1" noProof="0" dirty="0">
              <a:solidFill>
                <a:srgbClr val="003399"/>
              </a:solidFill>
            </a:rPr>
            <a:t>Halls industriels</a:t>
          </a:r>
        </a:p>
        <a:p>
          <a:r>
            <a:rPr lang="fr-BE" b="1" noProof="0" dirty="0">
              <a:solidFill>
                <a:srgbClr val="003399"/>
              </a:solidFill>
            </a:rPr>
            <a:t>Hall de production</a:t>
          </a:r>
        </a:p>
        <a:p>
          <a:endParaRPr lang="nl-NL" dirty="0">
            <a:solidFill>
              <a:srgbClr val="003399"/>
            </a:solidFill>
          </a:endParaRPr>
        </a:p>
        <a:p>
          <a:endParaRPr lang="nl-NL" dirty="0">
            <a:solidFill>
              <a:srgbClr val="003399"/>
            </a:solidFill>
          </a:endParaRPr>
        </a:p>
      </dgm:t>
    </dgm:pt>
    <dgm:pt modelId="{4AC9F79C-6F34-4D5C-B1E4-BA2A7B48458F}" type="parTrans" cxnId="{E8782FA1-4EA0-4584-97E1-1D61046D2E61}">
      <dgm:prSet/>
      <dgm:spPr/>
      <dgm:t>
        <a:bodyPr/>
        <a:lstStyle/>
        <a:p>
          <a:endParaRPr lang="nl-NL"/>
        </a:p>
      </dgm:t>
    </dgm:pt>
    <dgm:pt modelId="{97972320-2F8C-4FD3-917A-5588C97D5218}" type="sibTrans" cxnId="{E8782FA1-4EA0-4584-97E1-1D61046D2E61}">
      <dgm:prSet/>
      <dgm:spPr/>
      <dgm:t>
        <a:bodyPr/>
        <a:lstStyle/>
        <a:p>
          <a:endParaRPr lang="nl-NL"/>
        </a:p>
      </dgm:t>
    </dgm:pt>
    <dgm:pt modelId="{8C6FB52F-88E0-43F9-80A2-62026557FD4C}" type="pres">
      <dgm:prSet presAssocID="{A93F3121-3647-4101-9C03-289CFF564FD7}" presName="arrowDiagram" presStyleCnt="0">
        <dgm:presLayoutVars>
          <dgm:chMax val="5"/>
          <dgm:dir/>
          <dgm:resizeHandles val="exact"/>
        </dgm:presLayoutVars>
      </dgm:prSet>
      <dgm:spPr/>
    </dgm:pt>
    <dgm:pt modelId="{98E5D88C-C237-44D8-86A3-D9A4B2A674AD}" type="pres">
      <dgm:prSet presAssocID="{A93F3121-3647-4101-9C03-289CFF564FD7}" presName="arrow" presStyleLbl="bgShp" presStyleIdx="0" presStyleCnt="1" custScaleX="110817"/>
      <dgm:spPr/>
    </dgm:pt>
    <dgm:pt modelId="{139786DB-7E54-44AC-B27C-8D515BCA2003}" type="pres">
      <dgm:prSet presAssocID="{A93F3121-3647-4101-9C03-289CFF564FD7}" presName="arrowDiagram4" presStyleCnt="0"/>
      <dgm:spPr/>
    </dgm:pt>
    <dgm:pt modelId="{25FC7AC0-AE1A-4EAB-BC4F-44D18FA22D81}" type="pres">
      <dgm:prSet presAssocID="{22FDD173-1E89-4584-B514-188DDD2E84EF}" presName="bullet4a" presStyleLbl="node1" presStyleIdx="0" presStyleCnt="4" custLinFactY="-14904" custLinFactNeighborX="-66888" custLinFactNeighborY="-100000"/>
      <dgm:spPr/>
    </dgm:pt>
    <dgm:pt modelId="{C21407A5-E274-4B49-8400-372D88C4161A}" type="pres">
      <dgm:prSet presAssocID="{22FDD173-1E89-4584-B514-188DDD2E84EF}" presName="textBox4a" presStyleLbl="revTx" presStyleIdx="0" presStyleCnt="4" custScaleX="119100" custScaleY="140348" custLinFactNeighborX="6172" custLinFactNeighborY="-10864">
        <dgm:presLayoutVars>
          <dgm:bulletEnabled val="1"/>
        </dgm:presLayoutVars>
      </dgm:prSet>
      <dgm:spPr/>
    </dgm:pt>
    <dgm:pt modelId="{A06C6F17-79AA-41A5-93ED-94661C1305CB}" type="pres">
      <dgm:prSet presAssocID="{2529B285-B349-471D-864C-3EAE950553A0}" presName="bullet4b" presStyleLbl="node1" presStyleIdx="1" presStyleCnt="4"/>
      <dgm:spPr/>
    </dgm:pt>
    <dgm:pt modelId="{46765B0F-A916-4F3C-83E7-91790A31DAF1}" type="pres">
      <dgm:prSet presAssocID="{2529B285-B349-471D-864C-3EAE950553A0}" presName="textBox4b" presStyleLbl="revTx" presStyleIdx="1" presStyleCnt="4" custLinFactNeighborX="1258" custLinFactNeighborY="-6003">
        <dgm:presLayoutVars>
          <dgm:bulletEnabled val="1"/>
        </dgm:presLayoutVars>
      </dgm:prSet>
      <dgm:spPr/>
    </dgm:pt>
    <dgm:pt modelId="{17F13F72-923B-45AB-B31C-7F23A860BD78}" type="pres">
      <dgm:prSet presAssocID="{1421CACD-435C-4EA8-A2E1-4D6630C4F3BA}" presName="bullet4c" presStyleLbl="node1" presStyleIdx="2" presStyleCnt="4"/>
      <dgm:spPr/>
    </dgm:pt>
    <dgm:pt modelId="{DE7EA3C9-5B31-41E8-8F86-5E330C88E9BB}" type="pres">
      <dgm:prSet presAssocID="{1421CACD-435C-4EA8-A2E1-4D6630C4F3BA}" presName="textBox4c" presStyleLbl="revTx" presStyleIdx="2" presStyleCnt="4" custScaleX="120868" custScaleY="82408" custLinFactNeighborX="15328" custLinFactNeighborY="-9043">
        <dgm:presLayoutVars>
          <dgm:bulletEnabled val="1"/>
        </dgm:presLayoutVars>
      </dgm:prSet>
      <dgm:spPr/>
    </dgm:pt>
    <dgm:pt modelId="{0023FD40-CDEA-45FB-A12C-CE505170E5C7}" type="pres">
      <dgm:prSet presAssocID="{3B95D745-76CC-48DD-A7C5-1EDCCC0CEA10}" presName="bullet4d" presStyleLbl="node1" presStyleIdx="3" presStyleCnt="4"/>
      <dgm:spPr/>
    </dgm:pt>
    <dgm:pt modelId="{A5613CB7-AC28-4998-8634-058507F13A6A}" type="pres">
      <dgm:prSet presAssocID="{3B95D745-76CC-48DD-A7C5-1EDCCC0CEA10}" presName="textBox4d" presStyleLbl="revTx" presStyleIdx="3" presStyleCnt="4">
        <dgm:presLayoutVars>
          <dgm:bulletEnabled val="1"/>
        </dgm:presLayoutVars>
      </dgm:prSet>
      <dgm:spPr/>
    </dgm:pt>
  </dgm:ptLst>
  <dgm:cxnLst>
    <dgm:cxn modelId="{AE04602E-81B0-463C-AFF4-E9EEBABC89C9}" type="presOf" srcId="{3B95D745-76CC-48DD-A7C5-1EDCCC0CEA10}" destId="{A5613CB7-AC28-4998-8634-058507F13A6A}" srcOrd="0" destOrd="0" presId="urn:microsoft.com/office/officeart/2005/8/layout/arrow2"/>
    <dgm:cxn modelId="{7ED8F580-8A85-4697-9EA4-238A6B4ED08D}" type="presOf" srcId="{2529B285-B349-471D-864C-3EAE950553A0}" destId="{46765B0F-A916-4F3C-83E7-91790A31DAF1}" srcOrd="0" destOrd="0" presId="urn:microsoft.com/office/officeart/2005/8/layout/arrow2"/>
    <dgm:cxn modelId="{E8782FA1-4EA0-4584-97E1-1D61046D2E61}" srcId="{A93F3121-3647-4101-9C03-289CFF564FD7}" destId="{3B95D745-76CC-48DD-A7C5-1EDCCC0CEA10}" srcOrd="3" destOrd="0" parTransId="{4AC9F79C-6F34-4D5C-B1E4-BA2A7B48458F}" sibTransId="{97972320-2F8C-4FD3-917A-5588C97D5218}"/>
    <dgm:cxn modelId="{F2B926B9-1604-4377-AF5F-5AAB5AE7A963}" srcId="{A93F3121-3647-4101-9C03-289CFF564FD7}" destId="{2529B285-B349-471D-864C-3EAE950553A0}" srcOrd="1" destOrd="0" parTransId="{3AC75FA3-E4BD-4924-A03C-6B21DE1F25B1}" sibTransId="{9C2B6BF5-02A6-4E56-A7CF-2917FDC287B9}"/>
    <dgm:cxn modelId="{12EA79C9-56D0-4D8A-AB07-1CF5C9A7CB57}" srcId="{A93F3121-3647-4101-9C03-289CFF564FD7}" destId="{1421CACD-435C-4EA8-A2E1-4D6630C4F3BA}" srcOrd="2" destOrd="0" parTransId="{2DFE46AF-8EDD-410E-886A-6D5260FC1FB7}" sibTransId="{24C9DA99-4FC4-42E8-978D-C2C70E326D4F}"/>
    <dgm:cxn modelId="{A6E3E1D9-31FF-4814-91AD-707589D7FBD7}" type="presOf" srcId="{22FDD173-1E89-4584-B514-188DDD2E84EF}" destId="{C21407A5-E274-4B49-8400-372D88C4161A}" srcOrd="0" destOrd="0" presId="urn:microsoft.com/office/officeart/2005/8/layout/arrow2"/>
    <dgm:cxn modelId="{85E72ADD-5157-4E45-8C6B-E49D7EC12C54}" srcId="{A93F3121-3647-4101-9C03-289CFF564FD7}" destId="{22FDD173-1E89-4584-B514-188DDD2E84EF}" srcOrd="0" destOrd="0" parTransId="{B19FDAA2-1428-413B-B1AD-3E6466107632}" sibTransId="{D7A9FC02-CDC6-4345-A2FD-45F0059EF6DF}"/>
    <dgm:cxn modelId="{3ACAA6DD-DE2D-485C-8F56-39E67DE7753C}" type="presOf" srcId="{1421CACD-435C-4EA8-A2E1-4D6630C4F3BA}" destId="{DE7EA3C9-5B31-41E8-8F86-5E330C88E9BB}" srcOrd="0" destOrd="0" presId="urn:microsoft.com/office/officeart/2005/8/layout/arrow2"/>
    <dgm:cxn modelId="{5AD4DCF5-2769-4D87-A8A1-9D85F7983E9B}" type="presOf" srcId="{A93F3121-3647-4101-9C03-289CFF564FD7}" destId="{8C6FB52F-88E0-43F9-80A2-62026557FD4C}" srcOrd="0" destOrd="0" presId="urn:microsoft.com/office/officeart/2005/8/layout/arrow2"/>
    <dgm:cxn modelId="{D95E31E6-BF65-4C0E-BDAA-E9D49DE579A4}" type="presParOf" srcId="{8C6FB52F-88E0-43F9-80A2-62026557FD4C}" destId="{98E5D88C-C237-44D8-86A3-D9A4B2A674AD}" srcOrd="0" destOrd="0" presId="urn:microsoft.com/office/officeart/2005/8/layout/arrow2"/>
    <dgm:cxn modelId="{0CE044FC-149D-4CF5-A930-7CD20D8C8FB5}" type="presParOf" srcId="{8C6FB52F-88E0-43F9-80A2-62026557FD4C}" destId="{139786DB-7E54-44AC-B27C-8D515BCA2003}" srcOrd="1" destOrd="0" presId="urn:microsoft.com/office/officeart/2005/8/layout/arrow2"/>
    <dgm:cxn modelId="{B9883665-0183-4C82-9EFA-82FF996124F4}" type="presParOf" srcId="{139786DB-7E54-44AC-B27C-8D515BCA2003}" destId="{25FC7AC0-AE1A-4EAB-BC4F-44D18FA22D81}" srcOrd="0" destOrd="0" presId="urn:microsoft.com/office/officeart/2005/8/layout/arrow2"/>
    <dgm:cxn modelId="{B6669B9F-87D2-4C1C-8FB0-7A516163ABF0}" type="presParOf" srcId="{139786DB-7E54-44AC-B27C-8D515BCA2003}" destId="{C21407A5-E274-4B49-8400-372D88C4161A}" srcOrd="1" destOrd="0" presId="urn:microsoft.com/office/officeart/2005/8/layout/arrow2"/>
    <dgm:cxn modelId="{FDC420C6-3BD6-4BE2-9549-7144228B6F28}" type="presParOf" srcId="{139786DB-7E54-44AC-B27C-8D515BCA2003}" destId="{A06C6F17-79AA-41A5-93ED-94661C1305CB}" srcOrd="2" destOrd="0" presId="urn:microsoft.com/office/officeart/2005/8/layout/arrow2"/>
    <dgm:cxn modelId="{50A2E537-17FD-402B-A4B6-73B6926B342C}" type="presParOf" srcId="{139786DB-7E54-44AC-B27C-8D515BCA2003}" destId="{46765B0F-A916-4F3C-83E7-91790A31DAF1}" srcOrd="3" destOrd="0" presId="urn:microsoft.com/office/officeart/2005/8/layout/arrow2"/>
    <dgm:cxn modelId="{F83DE490-5A7F-41B1-A465-4072EBDE836B}" type="presParOf" srcId="{139786DB-7E54-44AC-B27C-8D515BCA2003}" destId="{17F13F72-923B-45AB-B31C-7F23A860BD78}" srcOrd="4" destOrd="0" presId="urn:microsoft.com/office/officeart/2005/8/layout/arrow2"/>
    <dgm:cxn modelId="{41A8E044-A80A-43FA-9179-4F4266CE48F9}" type="presParOf" srcId="{139786DB-7E54-44AC-B27C-8D515BCA2003}" destId="{DE7EA3C9-5B31-41E8-8F86-5E330C88E9BB}" srcOrd="5" destOrd="0" presId="urn:microsoft.com/office/officeart/2005/8/layout/arrow2"/>
    <dgm:cxn modelId="{C63E2822-C509-4C79-8083-988345CE119E}" type="presParOf" srcId="{139786DB-7E54-44AC-B27C-8D515BCA2003}" destId="{0023FD40-CDEA-45FB-A12C-CE505170E5C7}" srcOrd="6" destOrd="0" presId="urn:microsoft.com/office/officeart/2005/8/layout/arrow2"/>
    <dgm:cxn modelId="{4D0D64A5-DB01-48A8-84D1-EAD2CCC4F554}" type="presParOf" srcId="{139786DB-7E54-44AC-B27C-8D515BCA2003}" destId="{A5613CB7-AC28-4998-8634-058507F13A6A}" srcOrd="7" destOrd="0" presId="urn:microsoft.com/office/officeart/2005/8/layout/arrow2"/>
  </dgm:cxnLst>
  <dgm:bg>
    <a:solidFill>
      <a:schemeClr val="lt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84ED5-0912-4D4A-8D0A-EF490C12AF68}">
      <dsp:nvSpPr>
        <dsp:cNvPr id="0" name=""/>
        <dsp:cNvSpPr/>
      </dsp:nvSpPr>
      <dsp:spPr>
        <a:xfrm>
          <a:off x="0" y="4597"/>
          <a:ext cx="4885203" cy="979371"/>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64005ED-0F79-4F64-B320-57FC8C1C8055}">
      <dsp:nvSpPr>
        <dsp:cNvPr id="0" name=""/>
        <dsp:cNvSpPr/>
      </dsp:nvSpPr>
      <dsp:spPr>
        <a:xfrm>
          <a:off x="296259" y="224956"/>
          <a:ext cx="538654" cy="53865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61E16D7-F49D-4EED-84BA-C8BFDB59B8E3}">
      <dsp:nvSpPr>
        <dsp:cNvPr id="0" name=""/>
        <dsp:cNvSpPr/>
      </dsp:nvSpPr>
      <dsp:spPr>
        <a:xfrm>
          <a:off x="1131174" y="4597"/>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fr-FR" sz="1900" b="1" kern="1200"/>
            <a:t>Connaître les mécanismes de base de la vision</a:t>
          </a:r>
          <a:endParaRPr lang="en-US" sz="1900" kern="1200" dirty="0"/>
        </a:p>
      </dsp:txBody>
      <dsp:txXfrm>
        <a:off x="1131174" y="4597"/>
        <a:ext cx="3754028" cy="979371"/>
      </dsp:txXfrm>
    </dsp:sp>
    <dsp:sp modelId="{47A21242-9323-4AAD-8B41-9B7AF5A7EDBB}">
      <dsp:nvSpPr>
        <dsp:cNvPr id="0" name=""/>
        <dsp:cNvSpPr/>
      </dsp:nvSpPr>
      <dsp:spPr>
        <a:xfrm>
          <a:off x="0" y="1228812"/>
          <a:ext cx="4885203" cy="979371"/>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F9A0904-54B8-479E-819E-FDDCE867DF2B}">
      <dsp:nvSpPr>
        <dsp:cNvPr id="0" name=""/>
        <dsp:cNvSpPr/>
      </dsp:nvSpPr>
      <dsp:spPr>
        <a:xfrm>
          <a:off x="296259" y="1449171"/>
          <a:ext cx="538654" cy="53865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73FC07-85B6-4C38-B810-5D26DE17EE5A}">
      <dsp:nvSpPr>
        <dsp:cNvPr id="0" name=""/>
        <dsp:cNvSpPr/>
      </dsp:nvSpPr>
      <dsp:spPr>
        <a:xfrm>
          <a:off x="1131174" y="1228812"/>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fr-FR" sz="1900" b="1" kern="1200" dirty="0"/>
            <a:t>Apprendre les caractéristiques principales de l’éclairage LED</a:t>
          </a:r>
          <a:endParaRPr lang="en-US" sz="1900" kern="1200" dirty="0"/>
        </a:p>
      </dsp:txBody>
      <dsp:txXfrm>
        <a:off x="1131174" y="1228812"/>
        <a:ext cx="3754028" cy="979371"/>
      </dsp:txXfrm>
    </dsp:sp>
    <dsp:sp modelId="{6EBB02B7-C371-46D8-846D-4D8852AA5071}">
      <dsp:nvSpPr>
        <dsp:cNvPr id="0" name=""/>
        <dsp:cNvSpPr/>
      </dsp:nvSpPr>
      <dsp:spPr>
        <a:xfrm>
          <a:off x="0" y="2453027"/>
          <a:ext cx="4885203" cy="979371"/>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311683F-9F25-4EC6-A922-C89FDC1B5CE0}">
      <dsp:nvSpPr>
        <dsp:cNvPr id="0" name=""/>
        <dsp:cNvSpPr/>
      </dsp:nvSpPr>
      <dsp:spPr>
        <a:xfrm>
          <a:off x="296259" y="2673385"/>
          <a:ext cx="538654" cy="53865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2EAD947-8EE9-4FAE-9F0B-F539ED124951}">
      <dsp:nvSpPr>
        <dsp:cNvPr id="0" name=""/>
        <dsp:cNvSpPr/>
      </dsp:nvSpPr>
      <dsp:spPr>
        <a:xfrm>
          <a:off x="1131174" y="2453027"/>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fr-FR" sz="1900" b="1" kern="1200"/>
            <a:t>Apprendre à regarder l’éclairage et à l’analyser</a:t>
          </a:r>
          <a:endParaRPr lang="en-US" sz="1900" kern="1200"/>
        </a:p>
      </dsp:txBody>
      <dsp:txXfrm>
        <a:off x="1131174" y="2453027"/>
        <a:ext cx="3754028" cy="979371"/>
      </dsp:txXfrm>
    </dsp:sp>
    <dsp:sp modelId="{674248FC-B455-4679-8EAB-317CA6B0E2D6}">
      <dsp:nvSpPr>
        <dsp:cNvPr id="0" name=""/>
        <dsp:cNvSpPr/>
      </dsp:nvSpPr>
      <dsp:spPr>
        <a:xfrm>
          <a:off x="0" y="3677241"/>
          <a:ext cx="4885203" cy="979371"/>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0F4D79B-91C8-4DDE-962F-A9EF5DBD907B}">
      <dsp:nvSpPr>
        <dsp:cNvPr id="0" name=""/>
        <dsp:cNvSpPr/>
      </dsp:nvSpPr>
      <dsp:spPr>
        <a:xfrm>
          <a:off x="296259" y="3897600"/>
          <a:ext cx="538654" cy="53865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34CA84E-C3CE-4CCE-BFDB-94D20C5108BD}">
      <dsp:nvSpPr>
        <dsp:cNvPr id="0" name=""/>
        <dsp:cNvSpPr/>
      </dsp:nvSpPr>
      <dsp:spPr>
        <a:xfrm>
          <a:off x="1131174" y="3677241"/>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fr-FR" sz="1900" b="1" kern="1200"/>
            <a:t>Détecter des économies possibles</a:t>
          </a:r>
          <a:endParaRPr lang="en-US" sz="1900" kern="1200"/>
        </a:p>
      </dsp:txBody>
      <dsp:txXfrm>
        <a:off x="1131174" y="3677241"/>
        <a:ext cx="3754028" cy="979371"/>
      </dsp:txXfrm>
    </dsp:sp>
    <dsp:sp modelId="{F890C647-CCCD-42D1-8BEE-144431DEFCDD}">
      <dsp:nvSpPr>
        <dsp:cNvPr id="0" name=""/>
        <dsp:cNvSpPr/>
      </dsp:nvSpPr>
      <dsp:spPr>
        <a:xfrm>
          <a:off x="0" y="4901456"/>
          <a:ext cx="4885203" cy="979371"/>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F6F5B11-E389-4A06-A056-03B5C7792E49}">
      <dsp:nvSpPr>
        <dsp:cNvPr id="0" name=""/>
        <dsp:cNvSpPr/>
      </dsp:nvSpPr>
      <dsp:spPr>
        <a:xfrm>
          <a:off x="296259" y="5121814"/>
          <a:ext cx="538654" cy="538654"/>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6E2D65-3BE1-41A1-9F33-98D0E19F54D1}">
      <dsp:nvSpPr>
        <dsp:cNvPr id="0" name=""/>
        <dsp:cNvSpPr/>
      </dsp:nvSpPr>
      <dsp:spPr>
        <a:xfrm>
          <a:off x="1131174" y="4901456"/>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fr-FR" sz="1900" b="1" kern="1200"/>
            <a:t>Proposer des solutions</a:t>
          </a:r>
          <a:endParaRPr lang="en-US" sz="1900" kern="1200"/>
        </a:p>
      </dsp:txBody>
      <dsp:txXfrm>
        <a:off x="1131174" y="4901456"/>
        <a:ext cx="3754028" cy="979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5D88C-C237-44D8-86A3-D9A4B2A674AD}">
      <dsp:nvSpPr>
        <dsp:cNvPr id="0" name=""/>
        <dsp:cNvSpPr/>
      </dsp:nvSpPr>
      <dsp:spPr>
        <a:xfrm>
          <a:off x="10" y="-102372"/>
          <a:ext cx="7560818" cy="4264248"/>
        </a:xfrm>
        <a:prstGeom prst="swooshArrow">
          <a:avLst>
            <a:gd name="adj1" fmla="val 25000"/>
            <a:gd name="adj2" fmla="val 25000"/>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5FC7AC0-AE1A-4EAB-BC4F-44D18FA22D81}">
      <dsp:nvSpPr>
        <dsp:cNvPr id="0" name=""/>
        <dsp:cNvSpPr/>
      </dsp:nvSpPr>
      <dsp:spPr>
        <a:xfrm>
          <a:off x="936103" y="2888210"/>
          <a:ext cx="156924" cy="156924"/>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21407A5-E274-4B49-8400-372D88C4161A}">
      <dsp:nvSpPr>
        <dsp:cNvPr id="0" name=""/>
        <dsp:cNvSpPr/>
      </dsp:nvSpPr>
      <dsp:spPr>
        <a:xfrm>
          <a:off x="1080118" y="2831983"/>
          <a:ext cx="1389537" cy="142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151" tIns="0" rIns="0" bIns="0" numCol="1" spcCol="1270" anchor="t" anchorCtr="0">
          <a:noAutofit/>
        </a:bodyPr>
        <a:lstStyle/>
        <a:p>
          <a:pPr marL="0" lvl="0" indent="0" algn="l" defTabSz="533400">
            <a:lnSpc>
              <a:spcPct val="90000"/>
            </a:lnSpc>
            <a:spcBef>
              <a:spcPct val="0"/>
            </a:spcBef>
            <a:spcAft>
              <a:spcPct val="35000"/>
            </a:spcAft>
            <a:buNone/>
          </a:pPr>
          <a:r>
            <a:rPr lang="fr-BE" sz="1200" b="1" kern="1200" noProof="0" dirty="0">
              <a:solidFill>
                <a:srgbClr val="003399"/>
              </a:solidFill>
            </a:rPr>
            <a:t>Eclairage d’accentuation</a:t>
          </a:r>
        </a:p>
        <a:p>
          <a:pPr marL="0" lvl="0" indent="0" algn="l" defTabSz="533400">
            <a:lnSpc>
              <a:spcPct val="90000"/>
            </a:lnSpc>
            <a:spcBef>
              <a:spcPct val="0"/>
            </a:spcBef>
            <a:spcAft>
              <a:spcPct val="35000"/>
            </a:spcAft>
            <a:buNone/>
          </a:pPr>
          <a:r>
            <a:rPr lang="fr-BE" sz="1200" b="1" kern="1200" noProof="0" dirty="0">
              <a:solidFill>
                <a:srgbClr val="003399"/>
              </a:solidFill>
            </a:rPr>
            <a:t>Illumination de bâtiments</a:t>
          </a:r>
        </a:p>
        <a:p>
          <a:pPr marL="0" lvl="0" indent="0" algn="l" defTabSz="533400">
            <a:lnSpc>
              <a:spcPct val="90000"/>
            </a:lnSpc>
            <a:spcBef>
              <a:spcPct val="0"/>
            </a:spcBef>
            <a:spcAft>
              <a:spcPct val="35000"/>
            </a:spcAft>
            <a:buNone/>
          </a:pPr>
          <a:r>
            <a:rPr lang="fr-BE" sz="1200" b="1" kern="1200" noProof="0" dirty="0">
              <a:solidFill>
                <a:srgbClr val="003399"/>
              </a:solidFill>
            </a:rPr>
            <a:t>Locaux frigorifiques</a:t>
          </a:r>
        </a:p>
        <a:p>
          <a:pPr marL="0" lvl="0" indent="0" algn="l" defTabSz="533400">
            <a:lnSpc>
              <a:spcPct val="90000"/>
            </a:lnSpc>
            <a:spcBef>
              <a:spcPct val="0"/>
            </a:spcBef>
            <a:spcAft>
              <a:spcPct val="35000"/>
            </a:spcAft>
            <a:buNone/>
          </a:pPr>
          <a:r>
            <a:rPr lang="fr-BE" sz="1200" b="1" kern="1200" noProof="0" dirty="0">
              <a:solidFill>
                <a:srgbClr val="003399"/>
              </a:solidFill>
            </a:rPr>
            <a:t>Eclairage domestique</a:t>
          </a:r>
        </a:p>
      </dsp:txBody>
      <dsp:txXfrm>
        <a:off x="1080118" y="2831983"/>
        <a:ext cx="1389537" cy="1424379"/>
      </dsp:txXfrm>
    </dsp:sp>
    <dsp:sp modelId="{A06C6F17-79AA-41A5-93ED-94661C1305CB}">
      <dsp:nvSpPr>
        <dsp:cNvPr id="0" name=""/>
        <dsp:cNvSpPr/>
      </dsp:nvSpPr>
      <dsp:spPr>
        <a:xfrm>
          <a:off x="2149771" y="2076658"/>
          <a:ext cx="272911" cy="272911"/>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6765B0F-A916-4F3C-83E7-91790A31DAF1}">
      <dsp:nvSpPr>
        <dsp:cNvPr id="0" name=""/>
        <dsp:cNvSpPr/>
      </dsp:nvSpPr>
      <dsp:spPr>
        <a:xfrm>
          <a:off x="2304251" y="2096130"/>
          <a:ext cx="1432787" cy="1948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10" tIns="0" rIns="0" bIns="0" numCol="1" spcCol="1270" anchor="t" anchorCtr="0">
          <a:noAutofit/>
        </a:bodyPr>
        <a:lstStyle/>
        <a:p>
          <a:pPr marL="0" lvl="0" indent="0" algn="l" defTabSz="533400">
            <a:lnSpc>
              <a:spcPct val="90000"/>
            </a:lnSpc>
            <a:spcBef>
              <a:spcPct val="0"/>
            </a:spcBef>
            <a:spcAft>
              <a:spcPct val="35000"/>
            </a:spcAft>
            <a:buNone/>
          </a:pPr>
          <a:r>
            <a:rPr lang="fr-BE" sz="1200" b="1" kern="1200" noProof="0" dirty="0">
              <a:solidFill>
                <a:srgbClr val="003399"/>
              </a:solidFill>
            </a:rPr>
            <a:t>Eclairage Public</a:t>
          </a:r>
        </a:p>
        <a:p>
          <a:pPr marL="0" lvl="0" indent="0" algn="l" defTabSz="533400">
            <a:lnSpc>
              <a:spcPct val="90000"/>
            </a:lnSpc>
            <a:spcBef>
              <a:spcPct val="0"/>
            </a:spcBef>
            <a:spcAft>
              <a:spcPct val="35000"/>
            </a:spcAft>
            <a:buNone/>
          </a:pPr>
          <a:r>
            <a:rPr lang="fr-BE" sz="1200" b="1" kern="1200" noProof="0" dirty="0">
              <a:solidFill>
                <a:srgbClr val="003399"/>
              </a:solidFill>
            </a:rPr>
            <a:t>Couloirs</a:t>
          </a:r>
        </a:p>
        <a:p>
          <a:pPr marL="0" lvl="0" indent="0" algn="l" defTabSz="533400">
            <a:lnSpc>
              <a:spcPct val="90000"/>
            </a:lnSpc>
            <a:spcBef>
              <a:spcPct val="0"/>
            </a:spcBef>
            <a:spcAft>
              <a:spcPct val="35000"/>
            </a:spcAft>
            <a:buNone/>
          </a:pPr>
          <a:r>
            <a:rPr lang="fr-BE" sz="1200" b="1" kern="1200" noProof="0" dirty="0">
              <a:solidFill>
                <a:srgbClr val="003399"/>
              </a:solidFill>
            </a:rPr>
            <a:t>Sanitaires</a:t>
          </a:r>
        </a:p>
        <a:p>
          <a:pPr marL="0" lvl="0" indent="0" algn="l" defTabSz="533400">
            <a:lnSpc>
              <a:spcPct val="90000"/>
            </a:lnSpc>
            <a:spcBef>
              <a:spcPct val="0"/>
            </a:spcBef>
            <a:spcAft>
              <a:spcPct val="35000"/>
            </a:spcAft>
            <a:buNone/>
          </a:pPr>
          <a:endParaRPr lang="nl-NL" sz="1200" kern="1200" dirty="0"/>
        </a:p>
      </dsp:txBody>
      <dsp:txXfrm>
        <a:off x="2304251" y="2096130"/>
        <a:ext cx="1432787" cy="1948761"/>
      </dsp:txXfrm>
    </dsp:sp>
    <dsp:sp modelId="{17F13F72-923B-45AB-B31C-7F23A860BD78}">
      <dsp:nvSpPr>
        <dsp:cNvPr id="0" name=""/>
        <dsp:cNvSpPr/>
      </dsp:nvSpPr>
      <dsp:spPr>
        <a:xfrm>
          <a:off x="3565501" y="1345766"/>
          <a:ext cx="361608" cy="361608"/>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E7EA3C9-5B31-41E8-8F86-5E330C88E9BB}">
      <dsp:nvSpPr>
        <dsp:cNvPr id="0" name=""/>
        <dsp:cNvSpPr/>
      </dsp:nvSpPr>
      <dsp:spPr>
        <a:xfrm>
          <a:off x="3816426" y="1520061"/>
          <a:ext cx="1731781" cy="2171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609" tIns="0" rIns="0" bIns="0" numCol="1" spcCol="1270" anchor="t" anchorCtr="0">
          <a:noAutofit/>
        </a:bodyPr>
        <a:lstStyle/>
        <a:p>
          <a:pPr marL="0" lvl="0" indent="0" algn="l" defTabSz="533400">
            <a:lnSpc>
              <a:spcPct val="90000"/>
            </a:lnSpc>
            <a:spcBef>
              <a:spcPct val="0"/>
            </a:spcBef>
            <a:spcAft>
              <a:spcPct val="35000"/>
            </a:spcAft>
            <a:buNone/>
          </a:pPr>
          <a:r>
            <a:rPr lang="fr-BE" sz="1200" b="1" kern="1200" noProof="0" dirty="0">
              <a:solidFill>
                <a:srgbClr val="003399"/>
              </a:solidFill>
            </a:rPr>
            <a:t>Eclairage de base de bureaux</a:t>
          </a:r>
        </a:p>
        <a:p>
          <a:pPr marL="0" lvl="0" indent="0" algn="l" defTabSz="533400">
            <a:lnSpc>
              <a:spcPct val="90000"/>
            </a:lnSpc>
            <a:spcBef>
              <a:spcPct val="0"/>
            </a:spcBef>
            <a:spcAft>
              <a:spcPct val="35000"/>
            </a:spcAft>
            <a:buNone/>
          </a:pPr>
          <a:r>
            <a:rPr lang="fr-BE" sz="1200" b="1" kern="1200" noProof="0" dirty="0">
              <a:solidFill>
                <a:srgbClr val="003399"/>
              </a:solidFill>
            </a:rPr>
            <a:t>Surfaces commerciales</a:t>
          </a:r>
        </a:p>
        <a:p>
          <a:pPr marL="0" lvl="0" indent="0" algn="l" defTabSz="533400">
            <a:lnSpc>
              <a:spcPct val="90000"/>
            </a:lnSpc>
            <a:spcBef>
              <a:spcPct val="0"/>
            </a:spcBef>
            <a:spcAft>
              <a:spcPct val="35000"/>
            </a:spcAft>
            <a:buNone/>
          </a:pPr>
          <a:endParaRPr lang="nl-NL" sz="1200" kern="1200" dirty="0">
            <a:solidFill>
              <a:srgbClr val="003399"/>
            </a:solidFill>
          </a:endParaRPr>
        </a:p>
        <a:p>
          <a:pPr marL="0" lvl="0" indent="0" algn="l" defTabSz="533400">
            <a:lnSpc>
              <a:spcPct val="90000"/>
            </a:lnSpc>
            <a:spcBef>
              <a:spcPct val="0"/>
            </a:spcBef>
            <a:spcAft>
              <a:spcPct val="35000"/>
            </a:spcAft>
            <a:buNone/>
          </a:pPr>
          <a:endParaRPr lang="nl-NL" sz="1200" kern="1200" dirty="0">
            <a:solidFill>
              <a:srgbClr val="003399"/>
            </a:solidFill>
          </a:endParaRPr>
        </a:p>
      </dsp:txBody>
      <dsp:txXfrm>
        <a:off x="3816426" y="1520061"/>
        <a:ext cx="1731781" cy="2171702"/>
      </dsp:txXfrm>
    </dsp:sp>
    <dsp:sp modelId="{0023FD40-CDEA-45FB-A12C-CE505170E5C7}">
      <dsp:nvSpPr>
        <dsp:cNvPr id="0" name=""/>
        <dsp:cNvSpPr/>
      </dsp:nvSpPr>
      <dsp:spPr>
        <a:xfrm>
          <a:off x="5107453" y="862200"/>
          <a:ext cx="484418" cy="484418"/>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5613CB7-AC28-4998-8634-058507F13A6A}">
      <dsp:nvSpPr>
        <dsp:cNvPr id="0" name=""/>
        <dsp:cNvSpPr/>
      </dsp:nvSpPr>
      <dsp:spPr>
        <a:xfrm>
          <a:off x="5349663" y="1104410"/>
          <a:ext cx="1432787" cy="3057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683" tIns="0" rIns="0" bIns="0" numCol="1" spcCol="1270" anchor="t" anchorCtr="0">
          <a:noAutofit/>
        </a:bodyPr>
        <a:lstStyle/>
        <a:p>
          <a:pPr marL="0" lvl="0" indent="0" algn="l" defTabSz="533400">
            <a:lnSpc>
              <a:spcPct val="90000"/>
            </a:lnSpc>
            <a:spcBef>
              <a:spcPct val="0"/>
            </a:spcBef>
            <a:spcAft>
              <a:spcPct val="35000"/>
            </a:spcAft>
            <a:buNone/>
          </a:pPr>
          <a:r>
            <a:rPr lang="fr-BE" sz="1200" b="1" kern="1200" noProof="0" dirty="0">
              <a:solidFill>
                <a:srgbClr val="003399"/>
              </a:solidFill>
            </a:rPr>
            <a:t>Halls industriels</a:t>
          </a:r>
        </a:p>
        <a:p>
          <a:pPr marL="0" lvl="0" indent="0" algn="l" defTabSz="533400">
            <a:lnSpc>
              <a:spcPct val="90000"/>
            </a:lnSpc>
            <a:spcBef>
              <a:spcPct val="0"/>
            </a:spcBef>
            <a:spcAft>
              <a:spcPct val="35000"/>
            </a:spcAft>
            <a:buNone/>
          </a:pPr>
          <a:r>
            <a:rPr lang="fr-BE" sz="1200" b="1" kern="1200" noProof="0" dirty="0">
              <a:solidFill>
                <a:srgbClr val="003399"/>
              </a:solidFill>
            </a:rPr>
            <a:t>Hall de production</a:t>
          </a:r>
        </a:p>
        <a:p>
          <a:pPr marL="0" lvl="0" indent="0" algn="l" defTabSz="533400">
            <a:lnSpc>
              <a:spcPct val="90000"/>
            </a:lnSpc>
            <a:spcBef>
              <a:spcPct val="0"/>
            </a:spcBef>
            <a:spcAft>
              <a:spcPct val="35000"/>
            </a:spcAft>
            <a:buNone/>
          </a:pPr>
          <a:endParaRPr lang="nl-NL" sz="1200" kern="1200" dirty="0">
            <a:solidFill>
              <a:srgbClr val="003399"/>
            </a:solidFill>
          </a:endParaRPr>
        </a:p>
        <a:p>
          <a:pPr marL="0" lvl="0" indent="0" algn="l" defTabSz="533400">
            <a:lnSpc>
              <a:spcPct val="90000"/>
            </a:lnSpc>
            <a:spcBef>
              <a:spcPct val="0"/>
            </a:spcBef>
            <a:spcAft>
              <a:spcPct val="35000"/>
            </a:spcAft>
            <a:buNone/>
          </a:pPr>
          <a:endParaRPr lang="nl-NL" sz="1200" kern="1200" dirty="0">
            <a:solidFill>
              <a:srgbClr val="003399"/>
            </a:solidFill>
          </a:endParaRPr>
        </a:p>
      </dsp:txBody>
      <dsp:txXfrm>
        <a:off x="5349663" y="1104410"/>
        <a:ext cx="1432787" cy="305746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image" Target="../media/image103.jpeg"/><Relationship Id="rId5" Type="http://schemas.openxmlformats.org/officeDocument/2006/relationships/image" Target="../media/image107.jpeg"/><Relationship Id="rId4" Type="http://schemas.openxmlformats.org/officeDocument/2006/relationships/image" Target="../media/image106.jpe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8.wmf"/></Relationships>
</file>

<file path=ppt/drawings/drawing1.xml><?xml version="1.0" encoding="utf-8"?>
<c:userShapes xmlns:c="http://schemas.openxmlformats.org/drawingml/2006/chart">
  <cdr:relSizeAnchor xmlns:cdr="http://schemas.openxmlformats.org/drawingml/2006/chartDrawing">
    <cdr:from>
      <cdr:x>0.15625</cdr:x>
      <cdr:y>0.67213</cdr:y>
    </cdr:from>
    <cdr:to>
      <cdr:x>0.20325</cdr:x>
      <cdr:y>0.78998</cdr:y>
    </cdr:to>
    <cdr:pic>
      <cdr:nvPicPr>
        <cdr:cNvPr id="2049" name="Picture 1" descr="C:\DATA\docs\lamp pics\361px-Gluehlampe_01_KMJ.jpg">
          <a:extLst xmlns:a="http://schemas.openxmlformats.org/drawingml/2006/main">
            <a:ext uri="{FF2B5EF4-FFF2-40B4-BE49-F238E27FC236}">
              <a16:creationId xmlns:a16="http://schemas.microsoft.com/office/drawing/2014/main" id="{60EDCF61-89B0-412A-B8B3-EF58A8EC4832}"/>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srcRect xmlns:a="http://schemas.openxmlformats.org/drawingml/2006/main"/>
        <a:stretch xmlns:a="http://schemas.openxmlformats.org/drawingml/2006/main">
          <a:fillRect/>
        </a:stretch>
      </cdr:blipFill>
      <cdr:spPr bwMode="auto">
        <a:xfrm xmlns:a="http://schemas.openxmlformats.org/drawingml/2006/main">
          <a:off x="1080120" y="2952328"/>
          <a:ext cx="324900" cy="517654"/>
        </a:xfrm>
        <a:prstGeom xmlns:a="http://schemas.openxmlformats.org/drawingml/2006/main" prst="rect">
          <a:avLst/>
        </a:prstGeom>
        <a:noFill xmlns:a="http://schemas.openxmlformats.org/drawingml/2006/main"/>
      </cdr:spPr>
    </cdr:pic>
  </cdr:relSizeAnchor>
  <cdr:relSizeAnchor xmlns:cdr="http://schemas.openxmlformats.org/drawingml/2006/chartDrawing">
    <cdr:from>
      <cdr:x>0.27632</cdr:x>
      <cdr:y>0.49048</cdr:y>
    </cdr:from>
    <cdr:to>
      <cdr:x>0.32972</cdr:x>
      <cdr:y>0.67079</cdr:y>
    </cdr:to>
    <cdr:pic>
      <cdr:nvPicPr>
        <cdr:cNvPr id="2050" name="Picture 2" descr="C:\DATA\docs\lamp pics\pro-5-b-s.jpg">
          <a:extLst xmlns:a="http://schemas.openxmlformats.org/drawingml/2006/main">
            <a:ext uri="{FF2B5EF4-FFF2-40B4-BE49-F238E27FC236}">
              <a16:creationId xmlns:a16="http://schemas.microsoft.com/office/drawing/2014/main" id="{74DEF339-D5D0-4911-85C2-766EAB92DE13}"/>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srcRect xmlns:a="http://schemas.openxmlformats.org/drawingml/2006/main"/>
        <a:stretch xmlns:a="http://schemas.openxmlformats.org/drawingml/2006/main">
          <a:fillRect/>
        </a:stretch>
      </cdr:blipFill>
      <cdr:spPr bwMode="auto">
        <a:xfrm xmlns:a="http://schemas.openxmlformats.org/drawingml/2006/main">
          <a:off x="1679711" y="1946670"/>
          <a:ext cx="323990" cy="714456"/>
        </a:xfrm>
        <a:prstGeom xmlns:a="http://schemas.openxmlformats.org/drawingml/2006/main" prst="rect">
          <a:avLst/>
        </a:prstGeom>
        <a:noFill xmlns:a="http://schemas.openxmlformats.org/drawingml/2006/main"/>
      </cdr:spPr>
    </cdr:pic>
  </cdr:relSizeAnchor>
  <cdr:relSizeAnchor xmlns:cdr="http://schemas.openxmlformats.org/drawingml/2006/chartDrawing">
    <cdr:from>
      <cdr:x>0.58391</cdr:x>
      <cdr:y>0.60345</cdr:y>
    </cdr:from>
    <cdr:to>
      <cdr:x>0.61541</cdr:x>
      <cdr:y>0.71398</cdr:y>
    </cdr:to>
    <cdr:pic>
      <cdr:nvPicPr>
        <cdr:cNvPr id="2052" name="Picture 4" descr="C:\DATA\docs\lamp pics\07-halogen_lamp-s.jpg">
          <a:extLst xmlns:a="http://schemas.openxmlformats.org/drawingml/2006/main">
            <a:ext uri="{FF2B5EF4-FFF2-40B4-BE49-F238E27FC236}">
              <a16:creationId xmlns:a16="http://schemas.microsoft.com/office/drawing/2014/main" id="{D1D38ADC-9C51-40B5-84D1-A793FE5FDD0B}"/>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a:srcRect xmlns:a="http://schemas.openxmlformats.org/drawingml/2006/main"/>
        <a:stretch xmlns:a="http://schemas.openxmlformats.org/drawingml/2006/main">
          <a:fillRect/>
        </a:stretch>
      </cdr:blipFill>
      <cdr:spPr bwMode="auto">
        <a:xfrm xmlns:a="http://schemas.openxmlformats.org/drawingml/2006/main">
          <a:off x="3546015" y="2394293"/>
          <a:ext cx="191110" cy="437955"/>
        </a:xfrm>
        <a:prstGeom xmlns:a="http://schemas.openxmlformats.org/drawingml/2006/main" prst="rect">
          <a:avLst/>
        </a:prstGeom>
        <a:noFill xmlns:a="http://schemas.openxmlformats.org/drawingml/2006/main"/>
      </cdr:spPr>
    </cdr:pic>
  </cdr:relSizeAnchor>
  <cdr:relSizeAnchor xmlns:cdr="http://schemas.openxmlformats.org/drawingml/2006/chartDrawing">
    <cdr:from>
      <cdr:x>0.44586</cdr:x>
      <cdr:y>0.38215</cdr:y>
    </cdr:from>
    <cdr:to>
      <cdr:x>0.56841</cdr:x>
      <cdr:y>0.53367</cdr:y>
    </cdr:to>
    <cdr:pic>
      <cdr:nvPicPr>
        <cdr:cNvPr id="2053" name="Picture 5" descr="C:\DATA\docs\lamp pics\tl.JPG">
          <a:extLst xmlns:a="http://schemas.openxmlformats.org/drawingml/2006/main">
            <a:ext uri="{FF2B5EF4-FFF2-40B4-BE49-F238E27FC236}">
              <a16:creationId xmlns:a16="http://schemas.microsoft.com/office/drawing/2014/main" id="{F422A188-0C83-490E-B2C7-72BF201A0422}"/>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4"/>
        <a:srcRect xmlns:a="http://schemas.openxmlformats.org/drawingml/2006/main"/>
        <a:stretch xmlns:a="http://schemas.openxmlformats.org/drawingml/2006/main">
          <a:fillRect/>
        </a:stretch>
      </cdr:blipFill>
      <cdr:spPr bwMode="auto">
        <a:xfrm xmlns:a="http://schemas.openxmlformats.org/drawingml/2006/main">
          <a:off x="2708418" y="1517417"/>
          <a:ext cx="743536" cy="600375"/>
        </a:xfrm>
        <a:prstGeom xmlns:a="http://schemas.openxmlformats.org/drawingml/2006/main" prst="rect">
          <a:avLst/>
        </a:prstGeom>
        <a:noFill xmlns:a="http://schemas.openxmlformats.org/drawingml/2006/main"/>
      </cdr:spPr>
    </cdr:pic>
  </cdr:relSizeAnchor>
  <cdr:relSizeAnchor xmlns:cdr="http://schemas.openxmlformats.org/drawingml/2006/chartDrawing">
    <cdr:from>
      <cdr:x>0.16667</cdr:x>
      <cdr:y>0.7541</cdr:y>
    </cdr:from>
    <cdr:to>
      <cdr:x>0.37141</cdr:x>
      <cdr:y>0.80437</cdr:y>
    </cdr:to>
    <cdr:sp macro="" textlink="">
      <cdr:nvSpPr>
        <cdr:cNvPr id="2055" name="Text Box 7"/>
        <cdr:cNvSpPr txBox="1">
          <a:spLocks xmlns:a="http://schemas.openxmlformats.org/drawingml/2006/main" noChangeArrowheads="1"/>
        </cdr:cNvSpPr>
      </cdr:nvSpPr>
      <cdr:spPr bwMode="auto">
        <a:xfrm xmlns:a="http://schemas.openxmlformats.org/drawingml/2006/main">
          <a:off x="1152128" y="3312368"/>
          <a:ext cx="1415320" cy="22081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a:solidFill>
                <a:srgbClr val="993300"/>
              </a:solidFill>
              <a:latin typeface="Arial"/>
              <a:cs typeface="Arial"/>
            </a:rPr>
            <a:t>Incandescence</a:t>
          </a:r>
        </a:p>
      </cdr:txBody>
    </cdr:sp>
  </cdr:relSizeAnchor>
  <cdr:relSizeAnchor xmlns:cdr="http://schemas.openxmlformats.org/drawingml/2006/chartDrawing">
    <cdr:from>
      <cdr:x>0.56841</cdr:x>
      <cdr:y>0.66323</cdr:y>
    </cdr:from>
    <cdr:to>
      <cdr:x>0.77339</cdr:x>
      <cdr:y>0.71349</cdr:y>
    </cdr:to>
    <cdr:sp macro="" textlink="">
      <cdr:nvSpPr>
        <cdr:cNvPr id="2056" name="Text Box 8"/>
        <cdr:cNvSpPr txBox="1">
          <a:spLocks xmlns:a="http://schemas.openxmlformats.org/drawingml/2006/main" noChangeArrowheads="1"/>
        </cdr:cNvSpPr>
      </cdr:nvSpPr>
      <cdr:spPr bwMode="auto">
        <a:xfrm xmlns:a="http://schemas.openxmlformats.org/drawingml/2006/main">
          <a:off x="3451954" y="2631156"/>
          <a:ext cx="1243705" cy="19915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err="1">
              <a:solidFill>
                <a:srgbClr val="0000FF"/>
              </a:solidFill>
              <a:latin typeface="Arial"/>
              <a:cs typeface="Arial"/>
            </a:rPr>
            <a:t>Halogène</a:t>
          </a:r>
          <a:endParaRPr lang="en-US" sz="1000" b="1" i="0" strike="noStrike" dirty="0">
            <a:solidFill>
              <a:srgbClr val="0000FF"/>
            </a:solidFill>
            <a:latin typeface="Arial"/>
            <a:cs typeface="Arial"/>
          </a:endParaRPr>
        </a:p>
      </cdr:txBody>
    </cdr:sp>
  </cdr:relSizeAnchor>
  <cdr:relSizeAnchor xmlns:cdr="http://schemas.openxmlformats.org/drawingml/2006/chartDrawing">
    <cdr:from>
      <cdr:x>0.2933</cdr:x>
      <cdr:y>0.57686</cdr:y>
    </cdr:from>
    <cdr:to>
      <cdr:x>0.51636</cdr:x>
      <cdr:y>0.62884</cdr:y>
    </cdr:to>
    <cdr:sp macro="" textlink="">
      <cdr:nvSpPr>
        <cdr:cNvPr id="2057" name="Text Box 9"/>
        <cdr:cNvSpPr txBox="1">
          <a:spLocks xmlns:a="http://schemas.openxmlformats.org/drawingml/2006/main" noChangeArrowheads="1"/>
        </cdr:cNvSpPr>
      </cdr:nvSpPr>
      <cdr:spPr bwMode="auto">
        <a:xfrm xmlns:a="http://schemas.openxmlformats.org/drawingml/2006/main">
          <a:off x="1571167" y="1859370"/>
          <a:ext cx="1194893" cy="16755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err="1">
              <a:solidFill>
                <a:srgbClr val="FF6600"/>
              </a:solidFill>
              <a:latin typeface="Arial"/>
              <a:cs typeface="Arial"/>
            </a:rPr>
            <a:t>Vapeur</a:t>
          </a:r>
          <a:r>
            <a:rPr lang="en-US" sz="1000" b="1" i="0" strike="noStrike" dirty="0">
              <a:solidFill>
                <a:srgbClr val="FF6600"/>
              </a:solidFill>
              <a:latin typeface="Arial"/>
              <a:cs typeface="Arial"/>
            </a:rPr>
            <a:t> de </a:t>
          </a:r>
          <a:r>
            <a:rPr lang="en-US" sz="1000" b="1" i="0" strike="noStrike" dirty="0" err="1">
              <a:solidFill>
                <a:srgbClr val="FF6600"/>
              </a:solidFill>
              <a:latin typeface="Arial"/>
              <a:cs typeface="Arial"/>
            </a:rPr>
            <a:t>mercure</a:t>
          </a:r>
          <a:endParaRPr lang="en-US" sz="1000" b="1" i="0" strike="noStrike" dirty="0">
            <a:solidFill>
              <a:srgbClr val="FF6600"/>
            </a:solidFill>
            <a:latin typeface="Arial"/>
            <a:cs typeface="Arial"/>
          </a:endParaRPr>
        </a:p>
      </cdr:txBody>
    </cdr:sp>
  </cdr:relSizeAnchor>
  <cdr:relSizeAnchor xmlns:cdr="http://schemas.openxmlformats.org/drawingml/2006/chartDrawing">
    <cdr:from>
      <cdr:x>0.40969</cdr:x>
      <cdr:y>0.51415</cdr:y>
    </cdr:from>
    <cdr:to>
      <cdr:x>0.66003</cdr:x>
      <cdr:y>0.56738</cdr:y>
    </cdr:to>
    <cdr:sp macro="" textlink="">
      <cdr:nvSpPr>
        <cdr:cNvPr id="2058" name="Text Box 10"/>
        <cdr:cNvSpPr txBox="1">
          <a:spLocks xmlns:a="http://schemas.openxmlformats.org/drawingml/2006/main" noChangeArrowheads="1"/>
        </cdr:cNvSpPr>
      </cdr:nvSpPr>
      <cdr:spPr bwMode="auto">
        <a:xfrm xmlns:a="http://schemas.openxmlformats.org/drawingml/2006/main">
          <a:off x="2194652" y="1657239"/>
          <a:ext cx="1341028" cy="17156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a:solidFill>
                <a:srgbClr val="800080"/>
              </a:solidFill>
              <a:latin typeface="Arial"/>
              <a:cs typeface="Arial"/>
            </a:rPr>
            <a:t>Fluorescence</a:t>
          </a:r>
        </a:p>
      </cdr:txBody>
    </cdr:sp>
  </cdr:relSizeAnchor>
  <cdr:relSizeAnchor xmlns:cdr="http://schemas.openxmlformats.org/drawingml/2006/chartDrawing">
    <cdr:from>
      <cdr:x>0.57407</cdr:x>
      <cdr:y>0.41395</cdr:y>
    </cdr:from>
    <cdr:to>
      <cdr:x>0.81508</cdr:x>
      <cdr:y>0.47991</cdr:y>
    </cdr:to>
    <cdr:sp macro="" textlink="">
      <cdr:nvSpPr>
        <cdr:cNvPr id="2059" name="Text Box 11"/>
        <cdr:cNvSpPr txBox="1">
          <a:spLocks xmlns:a="http://schemas.openxmlformats.org/drawingml/2006/main" noChangeArrowheads="1"/>
        </cdr:cNvSpPr>
      </cdr:nvSpPr>
      <cdr:spPr bwMode="auto">
        <a:xfrm xmlns:a="http://schemas.openxmlformats.org/drawingml/2006/main">
          <a:off x="3075213" y="1334268"/>
          <a:ext cx="1291047" cy="21259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err="1">
              <a:solidFill>
                <a:srgbClr val="008000"/>
              </a:solidFill>
              <a:latin typeface="Arial"/>
              <a:cs typeface="Arial"/>
            </a:rPr>
            <a:t>Iodure</a:t>
          </a:r>
          <a:r>
            <a:rPr lang="en-US" sz="1000" b="1" i="0" strike="noStrike" dirty="0">
              <a:solidFill>
                <a:srgbClr val="008000"/>
              </a:solidFill>
              <a:latin typeface="Arial"/>
              <a:cs typeface="Arial"/>
            </a:rPr>
            <a:t> </a:t>
          </a:r>
          <a:r>
            <a:rPr lang="en-US" sz="1000" b="1" i="0" strike="noStrike" dirty="0" err="1">
              <a:solidFill>
                <a:srgbClr val="008000"/>
              </a:solidFill>
              <a:latin typeface="Arial"/>
              <a:cs typeface="Arial"/>
            </a:rPr>
            <a:t>métallique</a:t>
          </a:r>
          <a:endParaRPr lang="en-US" sz="1000" b="1" i="0" strike="noStrike" dirty="0">
            <a:solidFill>
              <a:srgbClr val="008000"/>
            </a:solidFill>
            <a:latin typeface="Arial"/>
            <a:cs typeface="Arial"/>
          </a:endParaRPr>
        </a:p>
      </cdr:txBody>
    </cdr:sp>
  </cdr:relSizeAnchor>
  <cdr:relSizeAnchor xmlns:cdr="http://schemas.openxmlformats.org/drawingml/2006/chartDrawing">
    <cdr:from>
      <cdr:x>0.66024</cdr:x>
      <cdr:y>0.26147</cdr:y>
    </cdr:from>
    <cdr:to>
      <cdr:x>0.69002</cdr:x>
      <cdr:y>0.40811</cdr:y>
    </cdr:to>
    <cdr:pic>
      <cdr:nvPicPr>
        <cdr:cNvPr id="2060" name="Picture 12" descr="C:\DATA\docs\lamp pics\CDM-T 70W.jpg">
          <a:extLst xmlns:a="http://schemas.openxmlformats.org/drawingml/2006/main">
            <a:ext uri="{FF2B5EF4-FFF2-40B4-BE49-F238E27FC236}">
              <a16:creationId xmlns:a16="http://schemas.microsoft.com/office/drawing/2014/main" id="{A4D85933-B903-4C04-8CB3-F0A94D769609}"/>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5"/>
        <a:srcRect xmlns:a="http://schemas.openxmlformats.org/drawingml/2006/main"/>
        <a:stretch xmlns:a="http://schemas.openxmlformats.org/drawingml/2006/main">
          <a:fillRect/>
        </a:stretch>
      </cdr:blipFill>
      <cdr:spPr bwMode="auto">
        <a:xfrm xmlns:a="http://schemas.openxmlformats.org/drawingml/2006/main">
          <a:off x="5066246" y="1200959"/>
          <a:ext cx="228511" cy="673541"/>
        </a:xfrm>
        <a:prstGeom xmlns:a="http://schemas.openxmlformats.org/drawingml/2006/main" prst="rect">
          <a:avLst/>
        </a:prstGeom>
        <a:noFill xmlns:a="http://schemas.openxmlformats.org/drawingml/2006/main"/>
      </cdr:spPr>
    </cdr:pic>
  </cdr:relSizeAnchor>
  <cdr:relSizeAnchor xmlns:cdr="http://schemas.openxmlformats.org/drawingml/2006/chartDrawing">
    <cdr:from>
      <cdr:x>0.72511</cdr:x>
      <cdr:y>0.08019</cdr:y>
    </cdr:from>
    <cdr:to>
      <cdr:x>0.93009</cdr:x>
      <cdr:y>0.13045</cdr:y>
    </cdr:to>
    <cdr:sp macro="" textlink="">
      <cdr:nvSpPr>
        <cdr:cNvPr id="2061" name="Text Box 13"/>
        <cdr:cNvSpPr txBox="1">
          <a:spLocks xmlns:a="http://schemas.openxmlformats.org/drawingml/2006/main" noChangeArrowheads="1"/>
        </cdr:cNvSpPr>
      </cdr:nvSpPr>
      <cdr:spPr bwMode="auto">
        <a:xfrm xmlns:a="http://schemas.openxmlformats.org/drawingml/2006/main">
          <a:off x="4392650" y="316965"/>
          <a:ext cx="1241753" cy="19868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a:solidFill>
                <a:srgbClr val="FF0000"/>
              </a:solidFill>
              <a:latin typeface="Arial"/>
              <a:cs typeface="Arial"/>
            </a:rPr>
            <a:t>Cool White LED</a:t>
          </a:r>
        </a:p>
      </cdr:txBody>
    </cdr:sp>
  </cdr:relSizeAnchor>
  <cdr:relSizeAnchor xmlns:cdr="http://schemas.openxmlformats.org/drawingml/2006/chartDrawing">
    <cdr:from>
      <cdr:x>0.85535</cdr:x>
      <cdr:y>0.49946</cdr:y>
    </cdr:from>
    <cdr:to>
      <cdr:x>0.94969</cdr:x>
      <cdr:y>0.64337</cdr:y>
    </cdr:to>
    <cdr:sp macro="" textlink="">
      <cdr:nvSpPr>
        <cdr:cNvPr id="14" name="Text Box 13"/>
        <cdr:cNvSpPr txBox="1">
          <a:spLocks xmlns:a="http://schemas.openxmlformats.org/drawingml/2006/main" noChangeArrowheads="1"/>
        </cdr:cNvSpPr>
      </cdr:nvSpPr>
      <cdr:spPr bwMode="auto">
        <a:xfrm xmlns:a="http://schemas.openxmlformats.org/drawingml/2006/main">
          <a:off x="5181600" y="1974315"/>
          <a:ext cx="571500" cy="5688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a:solidFill>
                <a:sysClr val="windowText" lastClr="000000"/>
              </a:solidFill>
              <a:latin typeface="Arial"/>
              <a:cs typeface="Arial"/>
            </a:rPr>
            <a:t>Warm </a:t>
          </a:r>
        </a:p>
        <a:p xmlns:a="http://schemas.openxmlformats.org/drawingml/2006/main">
          <a:pPr algn="ctr" rtl="0">
            <a:defRPr sz="1000"/>
          </a:pPr>
          <a:r>
            <a:rPr lang="en-US" sz="1000" b="1" i="0" strike="noStrike" dirty="0">
              <a:solidFill>
                <a:sysClr val="windowText" lastClr="000000"/>
              </a:solidFill>
              <a:latin typeface="Arial"/>
              <a:cs typeface="Arial"/>
            </a:rPr>
            <a:t>White</a:t>
          </a:r>
        </a:p>
        <a:p xmlns:a="http://schemas.openxmlformats.org/drawingml/2006/main">
          <a:pPr algn="ctr" rtl="0">
            <a:defRPr sz="1000"/>
          </a:pPr>
          <a:r>
            <a:rPr lang="en-US" sz="1000" b="1" i="0" strike="noStrike" dirty="0">
              <a:solidFill>
                <a:sysClr val="windowText" lastClr="000000"/>
              </a:solidFill>
              <a:latin typeface="Arial"/>
              <a:cs typeface="Arial"/>
            </a:rPr>
            <a:t>LED</a:t>
          </a:r>
        </a:p>
      </cdr:txBody>
    </cdr:sp>
  </cdr:relSizeAnchor>
  <cdr:relSizeAnchor xmlns:cdr="http://schemas.openxmlformats.org/drawingml/2006/chartDrawing">
    <cdr:from>
      <cdr:x>0.60725</cdr:x>
      <cdr:y>0.89461</cdr:y>
    </cdr:from>
    <cdr:to>
      <cdr:x>0.94864</cdr:x>
      <cdr:y>0.95098</cdr:y>
    </cdr:to>
    <cdr:sp macro="" textlink="">
      <cdr:nvSpPr>
        <cdr:cNvPr id="15" name="Rectangle 14"/>
        <cdr:cNvSpPr>
          <a:spLocks xmlns:a="http://schemas.openxmlformats.org/drawingml/2006/main" noChangeArrowheads="1"/>
        </cdr:cNvSpPr>
      </cdr:nvSpPr>
      <cdr:spPr bwMode="auto">
        <a:xfrm xmlns:a="http://schemas.openxmlformats.org/drawingml/2006/main">
          <a:off x="5105400" y="4635500"/>
          <a:ext cx="2870200" cy="292099"/>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a:lstStyle xmlns:a="http://schemas.openxmlformats.org/drawingml/2006/main">
          <a:defPPr>
            <a:defRPr lang="en-US"/>
          </a:defPPr>
          <a:lvl1pPr algn="l" rtl="0" fontAlgn="base">
            <a:spcBef>
              <a:spcPct val="0"/>
            </a:spcBef>
            <a:spcAft>
              <a:spcPct val="0"/>
            </a:spcAft>
            <a:defRPr sz="2400" kern="1200">
              <a:solidFill>
                <a:srgbClr val="000000"/>
              </a:solidFill>
              <a:latin typeface="Times New Roman" pitchFamily="18" charset="0"/>
            </a:defRPr>
          </a:lvl1pPr>
          <a:lvl2pPr marL="457200" algn="l" rtl="0" fontAlgn="base">
            <a:spcBef>
              <a:spcPct val="0"/>
            </a:spcBef>
            <a:spcAft>
              <a:spcPct val="0"/>
            </a:spcAft>
            <a:defRPr sz="2400" kern="1200">
              <a:solidFill>
                <a:srgbClr val="000000"/>
              </a:solidFill>
              <a:latin typeface="Times New Roman" pitchFamily="18" charset="0"/>
            </a:defRPr>
          </a:lvl2pPr>
          <a:lvl3pPr marL="914400" algn="l" rtl="0" fontAlgn="base">
            <a:spcBef>
              <a:spcPct val="0"/>
            </a:spcBef>
            <a:spcAft>
              <a:spcPct val="0"/>
            </a:spcAft>
            <a:defRPr sz="2400" kern="1200">
              <a:solidFill>
                <a:srgbClr val="000000"/>
              </a:solidFill>
              <a:latin typeface="Times New Roman" pitchFamily="18" charset="0"/>
            </a:defRPr>
          </a:lvl3pPr>
          <a:lvl4pPr marL="1371600" algn="l" rtl="0" fontAlgn="base">
            <a:spcBef>
              <a:spcPct val="0"/>
            </a:spcBef>
            <a:spcAft>
              <a:spcPct val="0"/>
            </a:spcAft>
            <a:defRPr sz="2400" kern="1200">
              <a:solidFill>
                <a:srgbClr val="000000"/>
              </a:solidFill>
              <a:latin typeface="Times New Roman" pitchFamily="18" charset="0"/>
            </a:defRPr>
          </a:lvl4pPr>
          <a:lvl5pPr marL="1828800" algn="l" rtl="0" fontAlgn="base">
            <a:spcBef>
              <a:spcPct val="0"/>
            </a:spcBef>
            <a:spcAft>
              <a:spcPct val="0"/>
            </a:spcAft>
            <a:defRPr sz="2400" kern="1200">
              <a:solidFill>
                <a:srgbClr val="000000"/>
              </a:solidFill>
              <a:latin typeface="Times New Roman" pitchFamily="18" charset="0"/>
            </a:defRPr>
          </a:lvl5pPr>
          <a:lvl6pPr marL="2286000" algn="l" defTabSz="914400" rtl="0" eaLnBrk="1" latinLnBrk="0" hangingPunct="1">
            <a:defRPr sz="2400" kern="1200">
              <a:solidFill>
                <a:srgbClr val="000000"/>
              </a:solidFill>
              <a:latin typeface="Times New Roman" pitchFamily="18" charset="0"/>
            </a:defRPr>
          </a:lvl6pPr>
          <a:lvl7pPr marL="2743200" algn="l" defTabSz="914400" rtl="0" eaLnBrk="1" latinLnBrk="0" hangingPunct="1">
            <a:defRPr sz="2400" kern="1200">
              <a:solidFill>
                <a:srgbClr val="000000"/>
              </a:solidFill>
              <a:latin typeface="Times New Roman" pitchFamily="18" charset="0"/>
            </a:defRPr>
          </a:lvl7pPr>
          <a:lvl8pPr marL="3200400" algn="l" defTabSz="914400" rtl="0" eaLnBrk="1" latinLnBrk="0" hangingPunct="1">
            <a:defRPr sz="2400" kern="1200">
              <a:solidFill>
                <a:srgbClr val="000000"/>
              </a:solidFill>
              <a:latin typeface="Times New Roman" pitchFamily="18" charset="0"/>
            </a:defRPr>
          </a:lvl8pPr>
          <a:lvl9pPr marL="3657600" algn="l" defTabSz="914400" rtl="0" eaLnBrk="1" latinLnBrk="0" hangingPunct="1">
            <a:defRPr sz="2400" kern="1200">
              <a:solidFill>
                <a:srgbClr val="000000"/>
              </a:solidFill>
              <a:latin typeface="Times New Roman" pitchFamily="18" charset="0"/>
            </a:defRPr>
          </a:lvl9pPr>
        </a:lstStyle>
        <a:p xmlns:a="http://schemas.openxmlformats.org/drawingml/2006/main">
          <a:pPr marL="377825" indent="-377825" algn="r">
            <a:lnSpc>
              <a:spcPct val="90000"/>
            </a:lnSpc>
            <a:spcBef>
              <a:spcPct val="20000"/>
            </a:spcBef>
            <a:buClr>
              <a:srgbClr val="FFBA00"/>
            </a:buClr>
            <a:buFont typeface="Wingdings" pitchFamily="2" charset="2"/>
            <a:buNone/>
          </a:pPr>
          <a:r>
            <a:rPr lang="nl-BE" sz="1000" i="1" dirty="0">
              <a:solidFill>
                <a:srgbClr val="0F298F"/>
              </a:solidFill>
              <a:latin typeface="Arial" charset="0"/>
            </a:rPr>
            <a:t>Source : DOE USA 2008/LABORELEC</a:t>
          </a:r>
          <a:endParaRPr lang="en-US" sz="1000" i="1" dirty="0">
            <a:solidFill>
              <a:srgbClr val="0F298F"/>
            </a:solidFill>
            <a:latin typeface="Arial"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 y="1"/>
            <a:ext cx="4301542" cy="339884"/>
          </a:xfrm>
          <a:prstGeom prst="rect">
            <a:avLst/>
          </a:prstGeom>
        </p:spPr>
        <p:txBody>
          <a:bodyPr vert="horz" lIns="95558" tIns="47779" rIns="95558" bIns="47779" rtlCol="0"/>
          <a:lstStyle>
            <a:lvl1pPr algn="l">
              <a:defRPr sz="1300"/>
            </a:lvl1pPr>
          </a:lstStyle>
          <a:p>
            <a:endParaRPr lang="nl-NL"/>
          </a:p>
        </p:txBody>
      </p:sp>
      <p:sp>
        <p:nvSpPr>
          <p:cNvPr id="3" name="Tijdelijke aanduiding voor datum 2"/>
          <p:cNvSpPr>
            <a:spLocks noGrp="1"/>
          </p:cNvSpPr>
          <p:nvPr>
            <p:ph type="dt" sz="quarter" idx="1"/>
          </p:nvPr>
        </p:nvSpPr>
        <p:spPr>
          <a:xfrm>
            <a:off x="5622801" y="1"/>
            <a:ext cx="4301542" cy="339884"/>
          </a:xfrm>
          <a:prstGeom prst="rect">
            <a:avLst/>
          </a:prstGeom>
        </p:spPr>
        <p:txBody>
          <a:bodyPr vert="horz" lIns="95558" tIns="47779" rIns="95558" bIns="47779" rtlCol="0"/>
          <a:lstStyle>
            <a:lvl1pPr algn="r">
              <a:defRPr sz="1300"/>
            </a:lvl1pPr>
          </a:lstStyle>
          <a:p>
            <a:r>
              <a:rPr lang="nl-NL"/>
              <a:t>8-1-2015</a:t>
            </a:r>
          </a:p>
        </p:txBody>
      </p:sp>
      <p:sp>
        <p:nvSpPr>
          <p:cNvPr id="4" name="Tijdelijke aanduiding voor voettekst 3"/>
          <p:cNvSpPr>
            <a:spLocks noGrp="1"/>
          </p:cNvSpPr>
          <p:nvPr>
            <p:ph type="ftr" sz="quarter" idx="2"/>
          </p:nvPr>
        </p:nvSpPr>
        <p:spPr>
          <a:xfrm>
            <a:off x="4" y="6456612"/>
            <a:ext cx="4301542" cy="339884"/>
          </a:xfrm>
          <a:prstGeom prst="rect">
            <a:avLst/>
          </a:prstGeom>
        </p:spPr>
        <p:txBody>
          <a:bodyPr vert="horz" lIns="95558" tIns="47779" rIns="95558" bIns="47779" rtlCol="0" anchor="b"/>
          <a:lstStyle>
            <a:lvl1pPr algn="l">
              <a:defRPr sz="1300"/>
            </a:lvl1pPr>
          </a:lstStyle>
          <a:p>
            <a:endParaRPr lang="nl-NL"/>
          </a:p>
        </p:txBody>
      </p:sp>
      <p:sp>
        <p:nvSpPr>
          <p:cNvPr id="5" name="Tijdelijke aanduiding voor dianummer 4"/>
          <p:cNvSpPr>
            <a:spLocks noGrp="1"/>
          </p:cNvSpPr>
          <p:nvPr>
            <p:ph type="sldNum" sz="quarter" idx="3"/>
          </p:nvPr>
        </p:nvSpPr>
        <p:spPr>
          <a:xfrm>
            <a:off x="5622801" y="6456612"/>
            <a:ext cx="4301542" cy="339884"/>
          </a:xfrm>
          <a:prstGeom prst="rect">
            <a:avLst/>
          </a:prstGeom>
        </p:spPr>
        <p:txBody>
          <a:bodyPr vert="horz" lIns="95558" tIns="47779" rIns="95558" bIns="47779" rtlCol="0" anchor="b"/>
          <a:lstStyle>
            <a:lvl1pPr algn="r">
              <a:defRPr sz="1300"/>
            </a:lvl1pPr>
          </a:lstStyle>
          <a:p>
            <a:fld id="{66F7FA7C-8941-41C8-A84A-D4DA7F90AFC1}" type="slidenum">
              <a:rPr lang="nl-NL" smtClean="0"/>
              <a:pPr/>
              <a:t>‹N°›</a:t>
            </a:fld>
            <a:endParaRPr lang="nl-NL"/>
          </a:p>
        </p:txBody>
      </p:sp>
    </p:spTree>
    <p:extLst>
      <p:ext uri="{BB962C8B-B14F-4D97-AF65-F5344CB8AC3E}">
        <p14:creationId xmlns:p14="http://schemas.microsoft.com/office/powerpoint/2010/main" val="313123486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 y="1"/>
            <a:ext cx="4301542" cy="339884"/>
          </a:xfrm>
          <a:prstGeom prst="rect">
            <a:avLst/>
          </a:prstGeom>
        </p:spPr>
        <p:txBody>
          <a:bodyPr vert="horz" lIns="95558" tIns="47779" rIns="95558" bIns="47779" rtlCol="0"/>
          <a:lstStyle>
            <a:lvl1pPr algn="l">
              <a:defRPr sz="1300"/>
            </a:lvl1pPr>
          </a:lstStyle>
          <a:p>
            <a:endParaRPr lang="nl-NL"/>
          </a:p>
        </p:txBody>
      </p:sp>
      <p:sp>
        <p:nvSpPr>
          <p:cNvPr id="3" name="Tijdelijke aanduiding voor datum 2"/>
          <p:cNvSpPr>
            <a:spLocks noGrp="1"/>
          </p:cNvSpPr>
          <p:nvPr>
            <p:ph type="dt" idx="1"/>
          </p:nvPr>
        </p:nvSpPr>
        <p:spPr>
          <a:xfrm>
            <a:off x="5622801" y="1"/>
            <a:ext cx="4301542" cy="339884"/>
          </a:xfrm>
          <a:prstGeom prst="rect">
            <a:avLst/>
          </a:prstGeom>
        </p:spPr>
        <p:txBody>
          <a:bodyPr vert="horz" lIns="95558" tIns="47779" rIns="95558" bIns="47779" rtlCol="0"/>
          <a:lstStyle>
            <a:lvl1pPr algn="r">
              <a:defRPr sz="1300"/>
            </a:lvl1pPr>
          </a:lstStyle>
          <a:p>
            <a:r>
              <a:rPr lang="nl-NL"/>
              <a:t>8-1-2015</a:t>
            </a:r>
          </a:p>
        </p:txBody>
      </p:sp>
      <p:sp>
        <p:nvSpPr>
          <p:cNvPr id="4" name="Tijdelijke aanduiding voor dia-afbeelding 3"/>
          <p:cNvSpPr>
            <a:spLocks noGrp="1" noRot="1" noChangeAspect="1"/>
          </p:cNvSpPr>
          <p:nvPr>
            <p:ph type="sldImg" idx="2"/>
          </p:nvPr>
        </p:nvSpPr>
        <p:spPr>
          <a:xfrm>
            <a:off x="3263900" y="511175"/>
            <a:ext cx="3398838" cy="2547938"/>
          </a:xfrm>
          <a:prstGeom prst="rect">
            <a:avLst/>
          </a:prstGeom>
          <a:noFill/>
          <a:ln w="12700">
            <a:solidFill>
              <a:prstClr val="black"/>
            </a:solidFill>
          </a:ln>
        </p:spPr>
        <p:txBody>
          <a:bodyPr vert="horz" lIns="95558" tIns="47779" rIns="95558" bIns="47779" rtlCol="0" anchor="ctr"/>
          <a:lstStyle/>
          <a:p>
            <a:endParaRPr lang="nl-NL"/>
          </a:p>
        </p:txBody>
      </p:sp>
      <p:sp>
        <p:nvSpPr>
          <p:cNvPr id="5" name="Tijdelijke aanduiding voor notities 4"/>
          <p:cNvSpPr>
            <a:spLocks noGrp="1"/>
          </p:cNvSpPr>
          <p:nvPr>
            <p:ph type="body" sz="quarter" idx="3"/>
          </p:nvPr>
        </p:nvSpPr>
        <p:spPr>
          <a:xfrm>
            <a:off x="992664" y="3228896"/>
            <a:ext cx="7941310" cy="3058954"/>
          </a:xfrm>
          <a:prstGeom prst="rect">
            <a:avLst/>
          </a:prstGeom>
        </p:spPr>
        <p:txBody>
          <a:bodyPr vert="horz" lIns="95558" tIns="47779" rIns="95558" bIns="47779"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4" y="6456612"/>
            <a:ext cx="4301542" cy="339884"/>
          </a:xfrm>
          <a:prstGeom prst="rect">
            <a:avLst/>
          </a:prstGeom>
        </p:spPr>
        <p:txBody>
          <a:bodyPr vert="horz" lIns="95558" tIns="47779" rIns="95558" bIns="47779"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5622801" y="6456612"/>
            <a:ext cx="4301542" cy="339884"/>
          </a:xfrm>
          <a:prstGeom prst="rect">
            <a:avLst/>
          </a:prstGeom>
        </p:spPr>
        <p:txBody>
          <a:bodyPr vert="horz" lIns="95558" tIns="47779" rIns="95558" bIns="47779" rtlCol="0" anchor="b"/>
          <a:lstStyle>
            <a:lvl1pPr algn="r">
              <a:defRPr sz="1300"/>
            </a:lvl1pPr>
          </a:lstStyle>
          <a:p>
            <a:fld id="{C8C05A82-2EA1-4270-947D-CB371888C039}" type="slidenum">
              <a:rPr lang="nl-NL" smtClean="0"/>
              <a:pPr/>
              <a:t>‹N°›</a:t>
            </a:fld>
            <a:endParaRPr lang="nl-NL"/>
          </a:p>
        </p:txBody>
      </p:sp>
    </p:spTree>
    <p:extLst>
      <p:ext uri="{BB962C8B-B14F-4D97-AF65-F5344CB8AC3E}">
        <p14:creationId xmlns:p14="http://schemas.microsoft.com/office/powerpoint/2010/main" val="304163186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strosurf.com/trousnoirs/lexique.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C8C05A82-2EA1-4270-947D-CB371888C039}" type="slidenum">
              <a:rPr lang="nl-NL" smtClean="0"/>
              <a:pPr/>
              <a:t>1</a:t>
            </a:fld>
            <a:endParaRPr lang="nl-NL" dirty="0"/>
          </a:p>
        </p:txBody>
      </p:sp>
      <p:sp>
        <p:nvSpPr>
          <p:cNvPr id="5" name="Tijdelijke aanduiding voor datum 4"/>
          <p:cNvSpPr>
            <a:spLocks noGrp="1"/>
          </p:cNvSpPr>
          <p:nvPr>
            <p:ph type="dt" idx="11"/>
          </p:nvPr>
        </p:nvSpPr>
        <p:spPr/>
        <p:txBody>
          <a:bodyPr/>
          <a:lstStyle/>
          <a:p>
            <a:r>
              <a:rPr lang="nl-NL" dirty="0"/>
              <a:t>8-1-2015</a:t>
            </a:r>
          </a:p>
        </p:txBody>
      </p:sp>
    </p:spTree>
    <p:extLst>
      <p:ext uri="{BB962C8B-B14F-4D97-AF65-F5344CB8AC3E}">
        <p14:creationId xmlns:p14="http://schemas.microsoft.com/office/powerpoint/2010/main" val="2377139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Enkele voorbeelden</a:t>
            </a:r>
          </a:p>
        </p:txBody>
      </p:sp>
    </p:spTree>
    <p:extLst>
      <p:ext uri="{BB962C8B-B14F-4D97-AF65-F5344CB8AC3E}">
        <p14:creationId xmlns:p14="http://schemas.microsoft.com/office/powerpoint/2010/main" val="862512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0B2C019-AEF1-4203-B37B-C97151ABC168}" type="slidenum">
              <a:rPr lang="nl-NL" smtClean="0"/>
              <a:pPr/>
              <a:t>16</a:t>
            </a:fld>
            <a:endParaRPr lang="nl-NL" dirty="0"/>
          </a:p>
        </p:txBody>
      </p:sp>
    </p:spTree>
    <p:extLst>
      <p:ext uri="{BB962C8B-B14F-4D97-AF65-F5344CB8AC3E}">
        <p14:creationId xmlns:p14="http://schemas.microsoft.com/office/powerpoint/2010/main" val="2775865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17</a:t>
            </a:fld>
            <a:endParaRPr lang="nl-NL" dirty="0"/>
          </a:p>
        </p:txBody>
      </p:sp>
    </p:spTree>
    <p:extLst>
      <p:ext uri="{BB962C8B-B14F-4D97-AF65-F5344CB8AC3E}">
        <p14:creationId xmlns:p14="http://schemas.microsoft.com/office/powerpoint/2010/main" val="4189974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0B2C019-AEF1-4203-B37B-C97151ABC168}" type="slidenum">
              <a:rPr lang="nl-NL" smtClean="0"/>
              <a:pPr/>
              <a:t>18</a:t>
            </a:fld>
            <a:endParaRPr lang="nl-NL" dirty="0"/>
          </a:p>
        </p:txBody>
      </p:sp>
    </p:spTree>
    <p:extLst>
      <p:ext uri="{BB962C8B-B14F-4D97-AF65-F5344CB8AC3E}">
        <p14:creationId xmlns:p14="http://schemas.microsoft.com/office/powerpoint/2010/main" val="821857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Verlichtingssterkte is moeilijk in te schatten</a:t>
            </a:r>
            <a:r>
              <a:rPr lang="nl-BE" baseline="0" dirty="0"/>
              <a:t> omdat onze ogen adapteren.</a:t>
            </a:r>
          </a:p>
          <a:p>
            <a:r>
              <a:rPr lang="nl-BE" dirty="0"/>
              <a:t> </a:t>
            </a:r>
          </a:p>
          <a:p>
            <a:r>
              <a:rPr lang="nl-BE" dirty="0"/>
              <a:t>Buiten</a:t>
            </a:r>
            <a:r>
              <a:rPr lang="nl-BE" baseline="0" dirty="0"/>
              <a:t> is er nu 20 à 200 keer zo veel licht als binnen !</a:t>
            </a:r>
            <a:endParaRPr lang="nl-BE" dirty="0"/>
          </a:p>
        </p:txBody>
      </p:sp>
      <p:sp>
        <p:nvSpPr>
          <p:cNvPr id="4" name="Slide Number Placeholder 3"/>
          <p:cNvSpPr>
            <a:spLocks noGrp="1"/>
          </p:cNvSpPr>
          <p:nvPr>
            <p:ph type="sldNum" sz="quarter" idx="10"/>
          </p:nvPr>
        </p:nvSpPr>
        <p:spPr/>
        <p:txBody>
          <a:bodyPr/>
          <a:lstStyle/>
          <a:p>
            <a:fld id="{0080A6EB-C465-4624-BDB0-18D35D660ED4}" type="slidenum">
              <a:rPr lang="nl-BE" smtClean="0"/>
              <a:pPr/>
              <a:t>20</a:t>
            </a:fld>
            <a:endParaRPr lang="nl-BE"/>
          </a:p>
        </p:txBody>
      </p:sp>
    </p:spTree>
    <p:extLst>
      <p:ext uri="{BB962C8B-B14F-4D97-AF65-F5344CB8AC3E}">
        <p14:creationId xmlns:p14="http://schemas.microsoft.com/office/powerpoint/2010/main" val="1492412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0B2C019-AEF1-4203-B37B-C97151ABC168}" type="slidenum">
              <a:rPr lang="nl-NL" smtClean="0"/>
              <a:pPr/>
              <a:t>21</a:t>
            </a:fld>
            <a:endParaRPr lang="nl-NL" dirty="0"/>
          </a:p>
        </p:txBody>
      </p:sp>
    </p:spTree>
    <p:extLst>
      <p:ext uri="{BB962C8B-B14F-4D97-AF65-F5344CB8AC3E}">
        <p14:creationId xmlns:p14="http://schemas.microsoft.com/office/powerpoint/2010/main" val="3515758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Enkele voorbeeldjes.</a:t>
            </a:r>
          </a:p>
          <a:p>
            <a:r>
              <a:rPr lang="nl-BE" dirty="0"/>
              <a:t>Link</a:t>
            </a:r>
            <a:r>
              <a:rPr lang="nl-BE" baseline="0" dirty="0"/>
              <a:t> naar verblinding leggen. &gt;3000cd/m² is verblindend in kantooromgeving (500 lux)</a:t>
            </a:r>
          </a:p>
          <a:p>
            <a:endParaRPr lang="nl-BE" dirty="0"/>
          </a:p>
        </p:txBody>
      </p:sp>
      <p:sp>
        <p:nvSpPr>
          <p:cNvPr id="4" name="Slide Number Placeholder 3"/>
          <p:cNvSpPr>
            <a:spLocks noGrp="1"/>
          </p:cNvSpPr>
          <p:nvPr>
            <p:ph type="sldNum" sz="quarter" idx="10"/>
          </p:nvPr>
        </p:nvSpPr>
        <p:spPr/>
        <p:txBody>
          <a:bodyPr/>
          <a:lstStyle/>
          <a:p>
            <a:fld id="{0080A6EB-C465-4624-BDB0-18D35D660ED4}" type="slidenum">
              <a:rPr lang="nl-BE" smtClean="0"/>
              <a:pPr/>
              <a:t>22</a:t>
            </a:fld>
            <a:endParaRPr lang="nl-BE"/>
          </a:p>
        </p:txBody>
      </p:sp>
    </p:spTree>
    <p:extLst>
      <p:ext uri="{BB962C8B-B14F-4D97-AF65-F5344CB8AC3E}">
        <p14:creationId xmlns:p14="http://schemas.microsoft.com/office/powerpoint/2010/main" val="507259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endParaRPr lang="en-GB" altLang="fr-FR"/>
          </a:p>
        </p:txBody>
      </p:sp>
      <p:sp>
        <p:nvSpPr>
          <p:cNvPr id="45060" name="Slide Number Placeholder 3"/>
          <p:cNvSpPr>
            <a:spLocks noGrp="1"/>
          </p:cNvSpPr>
          <p:nvPr>
            <p:ph type="sldNum" sz="quarter" idx="5"/>
          </p:nvPr>
        </p:nvSpPr>
        <p:spPr>
          <a:noFill/>
          <a:ln>
            <a:miter lim="800000"/>
            <a:headEnd/>
            <a:tailEnd/>
          </a:ln>
        </p:spPr>
        <p:txBody>
          <a:bodyPr/>
          <a:lstStyle/>
          <a:p>
            <a:fld id="{03B5C975-D551-48A6-9060-6A73BAD21B39}" type="slidenum">
              <a:rPr lang="nl-NL" altLang="fr-FR" smtClean="0"/>
              <a:pPr/>
              <a:t>23</a:t>
            </a:fld>
            <a:endParaRPr lang="nl-NL" altLang="fr-FR"/>
          </a:p>
        </p:txBody>
      </p:sp>
      <p:sp>
        <p:nvSpPr>
          <p:cNvPr id="45061" name="Tijdelijke aanduiding voor datum 4"/>
          <p:cNvSpPr>
            <a:spLocks noGrp="1"/>
          </p:cNvSpPr>
          <p:nvPr>
            <p:ph type="dt" sz="quarter" idx="1"/>
          </p:nvPr>
        </p:nvSpPr>
        <p:spPr>
          <a:noFill/>
          <a:ln>
            <a:miter lim="800000"/>
            <a:headEnd/>
            <a:tailEnd/>
          </a:ln>
        </p:spPr>
        <p:txBody>
          <a:bodyPr/>
          <a:lstStyle/>
          <a:p>
            <a:endParaRPr lang="nl-NL" altLang="fr-FR"/>
          </a:p>
        </p:txBody>
      </p:sp>
      <p:sp>
        <p:nvSpPr>
          <p:cNvPr id="45062" name="Tijdelijke aanduiding voor voettekst 6"/>
          <p:cNvSpPr>
            <a:spLocks noGrp="1"/>
          </p:cNvSpPr>
          <p:nvPr>
            <p:ph type="ftr" sz="quarter" idx="4"/>
          </p:nvPr>
        </p:nvSpPr>
        <p:spPr>
          <a:noFill/>
          <a:ln>
            <a:miter lim="800000"/>
            <a:headEnd/>
            <a:tailEnd/>
          </a:ln>
        </p:spPr>
        <p:txBody>
          <a:bodyPr/>
          <a:lstStyle/>
          <a:p>
            <a:r>
              <a:rPr lang="fr-FR" altLang="fr-FR"/>
              <a:t>Audit éclairage effectué par Ingrid Van Steenbergen, auditrice AMURE.                 ODID sprl, Rue Mon Plaisir 2, 5361 SCY</a:t>
            </a:r>
            <a:endParaRPr lang="nl-NL" altLang="fr-FR"/>
          </a:p>
        </p:txBody>
      </p:sp>
    </p:spTree>
    <p:extLst>
      <p:ext uri="{BB962C8B-B14F-4D97-AF65-F5344CB8AC3E}">
        <p14:creationId xmlns:p14="http://schemas.microsoft.com/office/powerpoint/2010/main" val="2493492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Overzichtje</a:t>
            </a:r>
          </a:p>
          <a:p>
            <a:endParaRPr lang="nl-BE" dirty="0"/>
          </a:p>
          <a:p>
            <a:r>
              <a:rPr lang="nl-BE" dirty="0"/>
              <a:t>1)</a:t>
            </a:r>
            <a:r>
              <a:rPr lang="nl-BE" baseline="0" dirty="0"/>
              <a:t> </a:t>
            </a:r>
            <a:r>
              <a:rPr lang="nl-BE" dirty="0"/>
              <a:t>Lamp</a:t>
            </a:r>
            <a:r>
              <a:rPr lang="nl-BE" baseline="0" dirty="0"/>
              <a:t> geeft een aantal lumen</a:t>
            </a:r>
          </a:p>
          <a:p>
            <a:r>
              <a:rPr lang="nl-BE" baseline="0" dirty="0">
                <a:sym typeface="Wingdings" panose="05000000000000000000" pitchFamily="2" charset="2"/>
              </a:rPr>
              <a:t>2) Een deeltje daarvan gaat in de richting van het boek  dit is de candela, ook eigenschap van de lamp</a:t>
            </a:r>
          </a:p>
          <a:p>
            <a:r>
              <a:rPr lang="nl-BE" baseline="0" dirty="0">
                <a:sym typeface="Wingdings" panose="05000000000000000000" pitchFamily="2" charset="2"/>
              </a:rPr>
              <a:t>3) Samen met de candela’s van andere lichtbronnen, reflecties via de wanden en het zonlicht, wordt een hoeveelheid lux gecreëerd.</a:t>
            </a:r>
          </a:p>
          <a:p>
            <a:r>
              <a:rPr lang="nl-BE" baseline="0" dirty="0">
                <a:sym typeface="Wingdings" panose="05000000000000000000" pitchFamily="2" charset="2"/>
              </a:rPr>
              <a:t>4) De hoeveelheid licht op het boek, samen met de reflectie-eigenschappen van het boek bepalen hoeveel licht er naar ons oog vertrekt. Dit is de cd/m² en bepaalt hoeveel fel wij het licht waarnemen.</a:t>
            </a:r>
            <a:endParaRPr lang="nl-BE" dirty="0"/>
          </a:p>
        </p:txBody>
      </p:sp>
      <p:sp>
        <p:nvSpPr>
          <p:cNvPr id="4" name="Slide Number Placeholder 3"/>
          <p:cNvSpPr>
            <a:spLocks noGrp="1"/>
          </p:cNvSpPr>
          <p:nvPr>
            <p:ph type="sldNum" sz="quarter" idx="10"/>
          </p:nvPr>
        </p:nvSpPr>
        <p:spPr/>
        <p:txBody>
          <a:bodyPr/>
          <a:lstStyle/>
          <a:p>
            <a:pPr defTabSz="906993">
              <a:defRPr/>
            </a:pPr>
            <a:fld id="{0080A6EB-C465-4624-BDB0-18D35D660ED4}" type="slidenum">
              <a:rPr lang="nl-BE">
                <a:solidFill>
                  <a:prstClr val="black"/>
                </a:solidFill>
                <a:latin typeface="Calibri"/>
              </a:rPr>
              <a:pPr defTabSz="906993">
                <a:defRPr/>
              </a:pPr>
              <a:t>24</a:t>
            </a:fld>
            <a:endParaRPr lang="nl-BE">
              <a:solidFill>
                <a:prstClr val="black"/>
              </a:solidFill>
              <a:latin typeface="Calibri"/>
            </a:endParaRPr>
          </a:p>
        </p:txBody>
      </p:sp>
    </p:spTree>
    <p:extLst>
      <p:ext uri="{BB962C8B-B14F-4D97-AF65-F5344CB8AC3E}">
        <p14:creationId xmlns:p14="http://schemas.microsoft.com/office/powerpoint/2010/main" val="186481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26</a:t>
            </a:fld>
            <a:endParaRPr lang="nl-NL" dirty="0"/>
          </a:p>
        </p:txBody>
      </p:sp>
    </p:spTree>
    <p:extLst>
      <p:ext uri="{BB962C8B-B14F-4D97-AF65-F5344CB8AC3E}">
        <p14:creationId xmlns:p14="http://schemas.microsoft.com/office/powerpoint/2010/main" val="3010800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Tree>
    <p:extLst>
      <p:ext uri="{BB962C8B-B14F-4D97-AF65-F5344CB8AC3E}">
        <p14:creationId xmlns:p14="http://schemas.microsoft.com/office/powerpoint/2010/main" val="4189974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27</a:t>
            </a:fld>
            <a:endParaRPr lang="nl-NL" dirty="0"/>
          </a:p>
        </p:txBody>
      </p:sp>
    </p:spTree>
    <p:extLst>
      <p:ext uri="{BB962C8B-B14F-4D97-AF65-F5344CB8AC3E}">
        <p14:creationId xmlns:p14="http://schemas.microsoft.com/office/powerpoint/2010/main" val="3299738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solidFill>
                  <a:prstClr val="black"/>
                </a:solidFill>
              </a:rPr>
              <a:pPr/>
              <a:t>28</a:t>
            </a:fld>
            <a:endParaRPr lang="nl-NL" dirty="0">
              <a:solidFill>
                <a:prstClr val="black"/>
              </a:solidFill>
            </a:endParaRPr>
          </a:p>
        </p:txBody>
      </p:sp>
    </p:spTree>
    <p:extLst>
      <p:ext uri="{BB962C8B-B14F-4D97-AF65-F5344CB8AC3E}">
        <p14:creationId xmlns:p14="http://schemas.microsoft.com/office/powerpoint/2010/main" val="587623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Principe</a:t>
            </a:r>
            <a:r>
              <a:rPr lang="nl-BE" baseline="0" dirty="0"/>
              <a:t> CRI (sta ik lang bij stil)</a:t>
            </a:r>
          </a:p>
        </p:txBody>
      </p:sp>
      <p:sp>
        <p:nvSpPr>
          <p:cNvPr id="4" name="Slide Number Placeholder 3"/>
          <p:cNvSpPr>
            <a:spLocks noGrp="1"/>
          </p:cNvSpPr>
          <p:nvPr>
            <p:ph type="sldNum" sz="quarter" idx="10"/>
          </p:nvPr>
        </p:nvSpPr>
        <p:spPr/>
        <p:txBody>
          <a:bodyPr/>
          <a:lstStyle/>
          <a:p>
            <a:fld id="{0080A6EB-C465-4624-BDB0-18D35D660ED4}" type="slidenum">
              <a:rPr lang="nl-BE" smtClean="0"/>
              <a:pPr/>
              <a:t>30</a:t>
            </a:fld>
            <a:endParaRPr lang="nl-BE"/>
          </a:p>
        </p:txBody>
      </p:sp>
    </p:spTree>
    <p:extLst>
      <p:ext uri="{BB962C8B-B14F-4D97-AF65-F5344CB8AC3E}">
        <p14:creationId xmlns:p14="http://schemas.microsoft.com/office/powerpoint/2010/main" val="3865747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Betere methode uit TM30</a:t>
            </a:r>
          </a:p>
          <a:p>
            <a:endParaRPr lang="nl-BE" dirty="0"/>
          </a:p>
          <a:p>
            <a:r>
              <a:rPr lang="nl-BE" dirty="0"/>
              <a:t>Wordt meer en</a:t>
            </a:r>
            <a:r>
              <a:rPr lang="nl-BE" baseline="0" dirty="0"/>
              <a:t> meer toegepast door fabrikanten, maar niet allemaal.</a:t>
            </a:r>
          </a:p>
          <a:p>
            <a:endParaRPr lang="nl-BE" baseline="0" dirty="0"/>
          </a:p>
          <a:p>
            <a:r>
              <a:rPr lang="nl-BE" baseline="0" dirty="0"/>
              <a:t>99 samples (kan nu, want berekening gebeurt nu met computer, niet meer manueel)</a:t>
            </a:r>
          </a:p>
          <a:p>
            <a:endParaRPr lang="nl-BE" baseline="0" dirty="0"/>
          </a:p>
          <a:p>
            <a:r>
              <a:rPr lang="nl-BE" baseline="0" dirty="0"/>
              <a:t>Veel betere correlatie met perceptie.</a:t>
            </a:r>
          </a:p>
          <a:p>
            <a:endParaRPr lang="nl-BE" baseline="0" dirty="0"/>
          </a:p>
          <a:p>
            <a:r>
              <a:rPr lang="nl-BE" baseline="0" dirty="0"/>
              <a:t>Rf – vervanger voor Ra</a:t>
            </a:r>
          </a:p>
          <a:p>
            <a:endParaRPr lang="nl-BE" baseline="0" dirty="0"/>
          </a:p>
          <a:p>
            <a:r>
              <a:rPr lang="nl-BE" baseline="0" dirty="0"/>
              <a:t>Rg  &gt;100: hogere verzadiging. Roze wordt iets roder, pastelgroen wordt groener, …</a:t>
            </a:r>
          </a:p>
          <a:p>
            <a:r>
              <a:rPr lang="nl-BE" baseline="0" dirty="0"/>
              <a:t>      &lt;100: lagere verzadiging. Rood wordt iets meer roze, …</a:t>
            </a:r>
          </a:p>
          <a:p>
            <a:endParaRPr lang="nl-BE" baseline="0" dirty="0"/>
          </a:p>
          <a:p>
            <a:r>
              <a:rPr lang="nl-BE" baseline="0" dirty="0" err="1"/>
              <a:t>Color</a:t>
            </a:r>
            <a:r>
              <a:rPr lang="nl-BE" baseline="0" dirty="0"/>
              <a:t> Vector </a:t>
            </a:r>
            <a:r>
              <a:rPr lang="nl-BE" baseline="0" dirty="0" err="1"/>
              <a:t>Graph</a:t>
            </a:r>
            <a:r>
              <a:rPr lang="nl-BE" baseline="0" dirty="0"/>
              <a:t>: Verzadiging per kleur. Interessant voor bv. voeding. Beenhouwer wil meer verzadiging bij rood.</a:t>
            </a:r>
            <a:endParaRPr lang="nl-BE" dirty="0"/>
          </a:p>
        </p:txBody>
      </p:sp>
      <p:sp>
        <p:nvSpPr>
          <p:cNvPr id="4" name="Slide Number Placeholder 3"/>
          <p:cNvSpPr>
            <a:spLocks noGrp="1"/>
          </p:cNvSpPr>
          <p:nvPr>
            <p:ph type="sldNum" sz="quarter" idx="10"/>
          </p:nvPr>
        </p:nvSpPr>
        <p:spPr/>
        <p:txBody>
          <a:bodyPr/>
          <a:lstStyle/>
          <a:p>
            <a:fld id="{0080A6EB-C465-4624-BDB0-18D35D660ED4}" type="slidenum">
              <a:rPr lang="nl-BE" smtClean="0"/>
              <a:pPr/>
              <a:t>31</a:t>
            </a:fld>
            <a:endParaRPr lang="nl-BE"/>
          </a:p>
        </p:txBody>
      </p:sp>
    </p:spTree>
    <p:extLst>
      <p:ext uri="{BB962C8B-B14F-4D97-AF65-F5344CB8AC3E}">
        <p14:creationId xmlns:p14="http://schemas.microsoft.com/office/powerpoint/2010/main" val="736059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93">
              <a:defRPr/>
            </a:pPr>
            <a:r>
              <a:rPr lang="nl-BE" b="1" dirty="0">
                <a:solidFill>
                  <a:srgbClr val="FF0000"/>
                </a:solidFill>
              </a:rPr>
              <a:t>http://www.soraa.com/blog_entries/52</a:t>
            </a:r>
          </a:p>
          <a:p>
            <a:pPr defTabSz="906993">
              <a:defRPr/>
            </a:pPr>
            <a:r>
              <a:rPr lang="en-US" dirty="0"/>
              <a:t>Gamut Area Index (GAI) is calculated by dividing the gamut area formed by the light source with the gamut area formed by the reference source using the same set of colors that are used for CRI. </a:t>
            </a:r>
            <a:endParaRPr lang="nl-BE" b="1" dirty="0">
              <a:solidFill>
                <a:srgbClr val="FF0000"/>
              </a:solidFill>
            </a:endParaRPr>
          </a:p>
        </p:txBody>
      </p:sp>
      <p:sp>
        <p:nvSpPr>
          <p:cNvPr id="4" name="Slide Number Placeholder 3"/>
          <p:cNvSpPr>
            <a:spLocks noGrp="1"/>
          </p:cNvSpPr>
          <p:nvPr>
            <p:ph type="sldNum" sz="quarter" idx="10"/>
          </p:nvPr>
        </p:nvSpPr>
        <p:spPr/>
        <p:txBody>
          <a:bodyPr/>
          <a:lstStyle/>
          <a:p>
            <a:fld id="{0080A6EB-C465-4624-BDB0-18D35D660ED4}" type="slidenum">
              <a:rPr lang="nl-BE" smtClean="0"/>
              <a:pPr/>
              <a:t>32</a:t>
            </a:fld>
            <a:endParaRPr lang="nl-BE"/>
          </a:p>
        </p:txBody>
      </p:sp>
    </p:spTree>
    <p:extLst>
      <p:ext uri="{BB962C8B-B14F-4D97-AF65-F5344CB8AC3E}">
        <p14:creationId xmlns:p14="http://schemas.microsoft.com/office/powerpoint/2010/main" val="1656666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Neutraal licht,</a:t>
            </a:r>
            <a:r>
              <a:rPr lang="nl-BE" baseline="0" dirty="0"/>
              <a:t> hoge Rf (kleurweergave)</a:t>
            </a:r>
            <a:endParaRPr lang="nl-BE" dirty="0"/>
          </a:p>
        </p:txBody>
      </p:sp>
      <p:sp>
        <p:nvSpPr>
          <p:cNvPr id="4" name="Slide Number Placeholder 3"/>
          <p:cNvSpPr>
            <a:spLocks noGrp="1"/>
          </p:cNvSpPr>
          <p:nvPr>
            <p:ph type="sldNum" sz="quarter" idx="10"/>
          </p:nvPr>
        </p:nvSpPr>
        <p:spPr/>
        <p:txBody>
          <a:bodyPr/>
          <a:lstStyle/>
          <a:p>
            <a:fld id="{0080A6EB-C465-4624-BDB0-18D35D660ED4}" type="slidenum">
              <a:rPr lang="nl-BE" smtClean="0"/>
              <a:pPr/>
              <a:t>33</a:t>
            </a:fld>
            <a:endParaRPr lang="nl-BE"/>
          </a:p>
        </p:txBody>
      </p:sp>
    </p:spTree>
    <p:extLst>
      <p:ext uri="{BB962C8B-B14F-4D97-AF65-F5344CB8AC3E}">
        <p14:creationId xmlns:p14="http://schemas.microsoft.com/office/powerpoint/2010/main" val="916860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Meer gesatureerd</a:t>
            </a:r>
            <a:r>
              <a:rPr lang="nl-BE" baseline="0" dirty="0"/>
              <a:t> licht. Bijgevolg lagere Rg (kan niet anders)</a:t>
            </a:r>
          </a:p>
          <a:p>
            <a:endParaRPr lang="nl-BE" baseline="0" dirty="0"/>
          </a:p>
          <a:p>
            <a:r>
              <a:rPr lang="nl-BE" baseline="0" dirty="0"/>
              <a:t>Let vooral op rode en oranje tinten, maar ook de andere kleuren veranderen.</a:t>
            </a:r>
          </a:p>
          <a:p>
            <a:endParaRPr lang="nl-BE" baseline="0" dirty="0"/>
          </a:p>
          <a:p>
            <a:r>
              <a:rPr lang="nl-BE" baseline="0" dirty="0"/>
              <a:t>(hoop op een goede beamer ;-) )</a:t>
            </a:r>
            <a:endParaRPr lang="nl-BE" dirty="0"/>
          </a:p>
        </p:txBody>
      </p:sp>
      <p:sp>
        <p:nvSpPr>
          <p:cNvPr id="4" name="Slide Number Placeholder 3"/>
          <p:cNvSpPr>
            <a:spLocks noGrp="1"/>
          </p:cNvSpPr>
          <p:nvPr>
            <p:ph type="sldNum" sz="quarter" idx="10"/>
          </p:nvPr>
        </p:nvSpPr>
        <p:spPr/>
        <p:txBody>
          <a:bodyPr/>
          <a:lstStyle/>
          <a:p>
            <a:fld id="{0080A6EB-C465-4624-BDB0-18D35D660ED4}" type="slidenum">
              <a:rPr lang="nl-BE" smtClean="0"/>
              <a:pPr/>
              <a:t>34</a:t>
            </a:fld>
            <a:endParaRPr lang="nl-BE"/>
          </a:p>
        </p:txBody>
      </p:sp>
    </p:spTree>
    <p:extLst>
      <p:ext uri="{BB962C8B-B14F-4D97-AF65-F5344CB8AC3E}">
        <p14:creationId xmlns:p14="http://schemas.microsoft.com/office/powerpoint/2010/main" val="196462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Lagere</a:t>
            </a:r>
            <a:r>
              <a:rPr lang="nl-BE" baseline="0" dirty="0"/>
              <a:t> saturatie</a:t>
            </a:r>
          </a:p>
          <a:p>
            <a:endParaRPr lang="nl-BE" baseline="0" dirty="0"/>
          </a:p>
          <a:p>
            <a:r>
              <a:rPr lang="nl-BE" baseline="0" dirty="0"/>
              <a:t>Geen goede lamp</a:t>
            </a:r>
            <a:endParaRPr lang="nl-BE" dirty="0"/>
          </a:p>
        </p:txBody>
      </p:sp>
      <p:sp>
        <p:nvSpPr>
          <p:cNvPr id="4" name="Slide Number Placeholder 3"/>
          <p:cNvSpPr>
            <a:spLocks noGrp="1"/>
          </p:cNvSpPr>
          <p:nvPr>
            <p:ph type="sldNum" sz="quarter" idx="10"/>
          </p:nvPr>
        </p:nvSpPr>
        <p:spPr/>
        <p:txBody>
          <a:bodyPr/>
          <a:lstStyle/>
          <a:p>
            <a:fld id="{0080A6EB-C465-4624-BDB0-18D35D660ED4}" type="slidenum">
              <a:rPr lang="nl-BE" smtClean="0"/>
              <a:pPr/>
              <a:t>35</a:t>
            </a:fld>
            <a:endParaRPr lang="nl-BE"/>
          </a:p>
        </p:txBody>
      </p:sp>
    </p:spTree>
    <p:extLst>
      <p:ext uri="{BB962C8B-B14F-4D97-AF65-F5344CB8AC3E}">
        <p14:creationId xmlns:p14="http://schemas.microsoft.com/office/powerpoint/2010/main" val="3087967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36</a:t>
            </a:fld>
            <a:endParaRPr lang="nl-NL" dirty="0"/>
          </a:p>
        </p:txBody>
      </p:sp>
    </p:spTree>
    <p:extLst>
      <p:ext uri="{BB962C8B-B14F-4D97-AF65-F5344CB8AC3E}">
        <p14:creationId xmlns:p14="http://schemas.microsoft.com/office/powerpoint/2010/main" val="1310170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40</a:t>
            </a:fld>
            <a:endParaRPr lang="nl-NL" dirty="0"/>
          </a:p>
        </p:txBody>
      </p:sp>
    </p:spTree>
    <p:extLst>
      <p:ext uri="{BB962C8B-B14F-4D97-AF65-F5344CB8AC3E}">
        <p14:creationId xmlns:p14="http://schemas.microsoft.com/office/powerpoint/2010/main" val="659756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0B2C019-AEF1-4203-B37B-C97151ABC168}" type="slidenum">
              <a:rPr lang="nl-NL" smtClean="0"/>
              <a:pPr/>
              <a:t>5</a:t>
            </a:fld>
            <a:endParaRPr lang="nl-NL" dirty="0"/>
          </a:p>
        </p:txBody>
      </p:sp>
    </p:spTree>
    <p:extLst>
      <p:ext uri="{BB962C8B-B14F-4D97-AF65-F5344CB8AC3E}">
        <p14:creationId xmlns:p14="http://schemas.microsoft.com/office/powerpoint/2010/main" val="2474894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5978382-EF59-46B0-8BAE-42DE63BE01F1}" type="slidenum">
              <a:rPr lang="en-US" smtClean="0"/>
              <a:pPr/>
              <a:t>41</a:t>
            </a:fld>
            <a:endParaRPr lang="en-US"/>
          </a:p>
        </p:txBody>
      </p:sp>
      <p:sp>
        <p:nvSpPr>
          <p:cNvPr id="50179" name="Rectangle 2"/>
          <p:cNvSpPr>
            <a:spLocks noGrp="1" noRot="1" noChangeAspect="1" noChangeArrowheads="1" noTextEdit="1"/>
          </p:cNvSpPr>
          <p:nvPr>
            <p:ph type="sldImg"/>
          </p:nvPr>
        </p:nvSpPr>
        <p:spPr>
          <a:xfrm>
            <a:off x="3273425" y="508000"/>
            <a:ext cx="3379788" cy="2535238"/>
          </a:xfrm>
          <a:prstGeom prst="rect">
            <a:avLst/>
          </a:prstGeom>
          <a:ln/>
        </p:spPr>
      </p:sp>
      <p:sp>
        <p:nvSpPr>
          <p:cNvPr id="50180" name="Rectangle 3"/>
          <p:cNvSpPr>
            <a:spLocks noGrp="1" noChangeArrowheads="1"/>
          </p:cNvSpPr>
          <p:nvPr>
            <p:ph type="body" idx="1"/>
          </p:nvPr>
        </p:nvSpPr>
        <p:spPr>
          <a:noFill/>
          <a:ln/>
        </p:spPr>
        <p:txBody>
          <a:bodyPr/>
          <a:lstStyle/>
          <a:p>
            <a:pPr eaLnBrk="1" hangingPunct="1"/>
            <a:endParaRPr lang="fr-BE"/>
          </a:p>
        </p:txBody>
      </p:sp>
    </p:spTree>
    <p:extLst>
      <p:ext uri="{BB962C8B-B14F-4D97-AF65-F5344CB8AC3E}">
        <p14:creationId xmlns:p14="http://schemas.microsoft.com/office/powerpoint/2010/main" val="2226943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5" name="Slide Number Placeholder 4"/>
          <p:cNvSpPr>
            <a:spLocks noGrp="1"/>
          </p:cNvSpPr>
          <p:nvPr>
            <p:ph type="sldNum" sz="quarter" idx="11"/>
          </p:nvPr>
        </p:nvSpPr>
        <p:spPr/>
        <p:txBody>
          <a:bodyPr/>
          <a:lstStyle/>
          <a:p>
            <a:fld id="{80B2C019-AEF1-4203-B37B-C97151ABC168}" type="slidenum">
              <a:rPr lang="nl-NL" smtClean="0"/>
              <a:pPr/>
              <a:t>42</a:t>
            </a:fld>
            <a:endParaRPr lang="nl-NL" dirty="0"/>
          </a:p>
        </p:txBody>
      </p:sp>
    </p:spTree>
    <p:extLst>
      <p:ext uri="{BB962C8B-B14F-4D97-AF65-F5344CB8AC3E}">
        <p14:creationId xmlns:p14="http://schemas.microsoft.com/office/powerpoint/2010/main" val="3681744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47</a:t>
            </a:fld>
            <a:endParaRPr lang="nl-NL" dirty="0"/>
          </a:p>
        </p:txBody>
      </p:sp>
    </p:spTree>
    <p:extLst>
      <p:ext uri="{BB962C8B-B14F-4D97-AF65-F5344CB8AC3E}">
        <p14:creationId xmlns:p14="http://schemas.microsoft.com/office/powerpoint/2010/main" val="2524989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56</a:t>
            </a:fld>
            <a:endParaRPr lang="nl-NL" dirty="0"/>
          </a:p>
        </p:txBody>
      </p:sp>
    </p:spTree>
    <p:extLst>
      <p:ext uri="{BB962C8B-B14F-4D97-AF65-F5344CB8AC3E}">
        <p14:creationId xmlns:p14="http://schemas.microsoft.com/office/powerpoint/2010/main" val="3828955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405188" y="466725"/>
            <a:ext cx="3108325" cy="2332038"/>
          </a:xfrm>
        </p:spPr>
      </p:sp>
      <p:sp>
        <p:nvSpPr>
          <p:cNvPr id="3" name="Tijdelijke aanduiding voor notities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57</a:t>
            </a:fld>
            <a:endParaRPr lang="nl-BE"/>
          </a:p>
        </p:txBody>
      </p:sp>
    </p:spTree>
    <p:extLst>
      <p:ext uri="{BB962C8B-B14F-4D97-AF65-F5344CB8AC3E}">
        <p14:creationId xmlns:p14="http://schemas.microsoft.com/office/powerpoint/2010/main" val="1611297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405188" y="466725"/>
            <a:ext cx="3108325" cy="2332038"/>
          </a:xfrm>
        </p:spPr>
      </p:sp>
      <p:sp>
        <p:nvSpPr>
          <p:cNvPr id="3" name="Tijdelijke aanduiding voor notities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59</a:t>
            </a:fld>
            <a:endParaRPr lang="nl-BE"/>
          </a:p>
        </p:txBody>
      </p:sp>
    </p:spTree>
    <p:extLst>
      <p:ext uri="{BB962C8B-B14F-4D97-AF65-F5344CB8AC3E}">
        <p14:creationId xmlns:p14="http://schemas.microsoft.com/office/powerpoint/2010/main" val="314724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405188" y="466725"/>
            <a:ext cx="3108325" cy="2332038"/>
          </a:xfrm>
        </p:spPr>
      </p:sp>
      <p:sp>
        <p:nvSpPr>
          <p:cNvPr id="3" name="Tijdelijke aanduiding voor notities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60</a:t>
            </a:fld>
            <a:endParaRPr lang="nl-BE"/>
          </a:p>
        </p:txBody>
      </p:sp>
    </p:spTree>
    <p:extLst>
      <p:ext uri="{BB962C8B-B14F-4D97-AF65-F5344CB8AC3E}">
        <p14:creationId xmlns:p14="http://schemas.microsoft.com/office/powerpoint/2010/main" val="2546800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5188" y="466725"/>
            <a:ext cx="3108325" cy="2332038"/>
          </a:xfrm>
        </p:spPr>
      </p:sp>
      <p:sp>
        <p:nvSpPr>
          <p:cNvPr id="3" name="Notes Placeholder 2"/>
          <p:cNvSpPr>
            <a:spLocks noGrp="1"/>
          </p:cNvSpPr>
          <p:nvPr>
            <p:ph type="body" idx="1"/>
          </p:nvPr>
        </p:nvSpPr>
        <p:spPr/>
        <p:txBody>
          <a:bodyPr/>
          <a:lstStyle/>
          <a:p>
            <a:r>
              <a:rPr lang="nl-BE" dirty="0"/>
              <a:t>Ander voorbeeldje, met kleinere PCB? Dit is geen representatief voorbeeld</a:t>
            </a:r>
          </a:p>
          <a:p>
            <a:endParaRPr lang="nl-BE"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81</a:t>
            </a:fld>
            <a:endParaRPr lang="nl-BE"/>
          </a:p>
        </p:txBody>
      </p:sp>
    </p:spTree>
    <p:extLst>
      <p:ext uri="{BB962C8B-B14F-4D97-AF65-F5344CB8AC3E}">
        <p14:creationId xmlns:p14="http://schemas.microsoft.com/office/powerpoint/2010/main" val="4833450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9E5DAD4-761A-484B-811F-6B99EAC6F4B4}" type="slidenum">
              <a:rPr lang="en-US" smtClean="0"/>
              <a:pPr/>
              <a:t>83</a:t>
            </a:fld>
            <a:endParaRPr lang="en-US"/>
          </a:p>
        </p:txBody>
      </p:sp>
      <p:sp>
        <p:nvSpPr>
          <p:cNvPr id="52227" name="Rectangle 2"/>
          <p:cNvSpPr>
            <a:spLocks noGrp="1" noRot="1" noChangeAspect="1" noChangeArrowheads="1" noTextEdit="1"/>
          </p:cNvSpPr>
          <p:nvPr>
            <p:ph type="sldImg"/>
          </p:nvPr>
        </p:nvSpPr>
        <p:spPr>
          <a:xfrm>
            <a:off x="3273425" y="508000"/>
            <a:ext cx="3379788" cy="2535238"/>
          </a:xfrm>
          <a:ln/>
        </p:spPr>
      </p:sp>
      <p:sp>
        <p:nvSpPr>
          <p:cNvPr id="52228" name="Rectangle 3"/>
          <p:cNvSpPr>
            <a:spLocks noGrp="1" noChangeArrowheads="1"/>
          </p:cNvSpPr>
          <p:nvPr>
            <p:ph type="body" idx="1"/>
          </p:nvPr>
        </p:nvSpPr>
        <p:spPr>
          <a:noFill/>
          <a:ln/>
        </p:spPr>
        <p:txBody>
          <a:bodyPr/>
          <a:lstStyle/>
          <a:p>
            <a:pPr eaLnBrk="1" hangingPunct="1"/>
            <a:endParaRPr lang="fr-BE"/>
          </a:p>
        </p:txBody>
      </p:sp>
    </p:spTree>
    <p:extLst>
      <p:ext uri="{BB962C8B-B14F-4D97-AF65-F5344CB8AC3E}">
        <p14:creationId xmlns:p14="http://schemas.microsoft.com/office/powerpoint/2010/main" val="1863723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defTabSz="906993">
              <a:defRPr/>
            </a:pPr>
            <a:fld id="{80B2C019-AEF1-4203-B37B-C97151ABC168}" type="slidenum">
              <a:rPr lang="nl-NL">
                <a:solidFill>
                  <a:prstClr val="black"/>
                </a:solidFill>
                <a:latin typeface="Calibri"/>
              </a:rPr>
              <a:pPr defTabSz="906993">
                <a:defRPr/>
              </a:pPr>
              <a:t>90</a:t>
            </a:fld>
            <a:endParaRPr lang="nl-NL" dirty="0">
              <a:solidFill>
                <a:prstClr val="black"/>
              </a:solidFill>
              <a:latin typeface="Calibri"/>
            </a:endParaRPr>
          </a:p>
        </p:txBody>
      </p:sp>
    </p:spTree>
    <p:extLst>
      <p:ext uri="{BB962C8B-B14F-4D97-AF65-F5344CB8AC3E}">
        <p14:creationId xmlns:p14="http://schemas.microsoft.com/office/powerpoint/2010/main" val="2045312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8</a:t>
            </a:fld>
            <a:endParaRPr lang="nl-NL" dirty="0"/>
          </a:p>
        </p:txBody>
      </p:sp>
    </p:spTree>
    <p:extLst>
      <p:ext uri="{BB962C8B-B14F-4D97-AF65-F5344CB8AC3E}">
        <p14:creationId xmlns:p14="http://schemas.microsoft.com/office/powerpoint/2010/main" val="2367684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defTabSz="906993">
              <a:defRPr/>
            </a:pPr>
            <a:fld id="{80B2C019-AEF1-4203-B37B-C97151ABC168}" type="slidenum">
              <a:rPr lang="nl-NL">
                <a:solidFill>
                  <a:prstClr val="black"/>
                </a:solidFill>
                <a:latin typeface="Calibri"/>
              </a:rPr>
              <a:pPr defTabSz="906993">
                <a:defRPr/>
              </a:pPr>
              <a:t>91</a:t>
            </a:fld>
            <a:endParaRPr lang="nl-NL" dirty="0">
              <a:solidFill>
                <a:prstClr val="black"/>
              </a:solidFill>
              <a:latin typeface="Calibri"/>
            </a:endParaRPr>
          </a:p>
        </p:txBody>
      </p:sp>
    </p:spTree>
    <p:extLst>
      <p:ext uri="{BB962C8B-B14F-4D97-AF65-F5344CB8AC3E}">
        <p14:creationId xmlns:p14="http://schemas.microsoft.com/office/powerpoint/2010/main" val="33919828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5188" y="466725"/>
            <a:ext cx="3108325" cy="2332038"/>
          </a:xfrm>
        </p:spPr>
      </p:sp>
      <p:sp>
        <p:nvSpPr>
          <p:cNvPr id="3" name="Notes Placeholder 2"/>
          <p:cNvSpPr>
            <a:spLocks noGrp="1"/>
          </p:cNvSpPr>
          <p:nvPr>
            <p:ph type="body" idx="1"/>
          </p:nvPr>
        </p:nvSpPr>
        <p:spPr/>
        <p:txBody>
          <a:bodyPr/>
          <a:lstStyle/>
          <a:p>
            <a:endParaRPr lang="nl-BE"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94</a:t>
            </a:fld>
            <a:endParaRPr lang="nl-BE"/>
          </a:p>
        </p:txBody>
      </p:sp>
    </p:spTree>
    <p:extLst>
      <p:ext uri="{BB962C8B-B14F-4D97-AF65-F5344CB8AC3E}">
        <p14:creationId xmlns:p14="http://schemas.microsoft.com/office/powerpoint/2010/main" val="32456215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5188" y="466725"/>
            <a:ext cx="3108325" cy="2332038"/>
          </a:xfrm>
        </p:spPr>
      </p:sp>
      <p:sp>
        <p:nvSpPr>
          <p:cNvPr id="3" name="Notes Placeholder 2"/>
          <p:cNvSpPr>
            <a:spLocks noGrp="1"/>
          </p:cNvSpPr>
          <p:nvPr>
            <p:ph type="body" idx="1"/>
          </p:nvPr>
        </p:nvSpPr>
        <p:spPr/>
        <p:txBody>
          <a:bodyPr/>
          <a:lstStyle/>
          <a:p>
            <a:endParaRPr lang="nl-BE" baseline="0"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95</a:t>
            </a:fld>
            <a:endParaRPr lang="nl-BE"/>
          </a:p>
        </p:txBody>
      </p:sp>
    </p:spTree>
    <p:extLst>
      <p:ext uri="{BB962C8B-B14F-4D97-AF65-F5344CB8AC3E}">
        <p14:creationId xmlns:p14="http://schemas.microsoft.com/office/powerpoint/2010/main" val="2409409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5188" y="466725"/>
            <a:ext cx="3108325" cy="2332038"/>
          </a:xfrm>
        </p:spPr>
      </p:sp>
      <p:sp>
        <p:nvSpPr>
          <p:cNvPr id="3" name="Notes Placeholder 2"/>
          <p:cNvSpPr>
            <a:spLocks noGrp="1"/>
          </p:cNvSpPr>
          <p:nvPr>
            <p:ph type="body" idx="1"/>
          </p:nvPr>
        </p:nvSpPr>
        <p:spPr/>
        <p:txBody>
          <a:bodyPr/>
          <a:lstStyle/>
          <a:p>
            <a:endParaRPr lang="nl-BE" baseline="0"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96</a:t>
            </a:fld>
            <a:endParaRPr lang="nl-BE"/>
          </a:p>
        </p:txBody>
      </p:sp>
    </p:spTree>
    <p:extLst>
      <p:ext uri="{BB962C8B-B14F-4D97-AF65-F5344CB8AC3E}">
        <p14:creationId xmlns:p14="http://schemas.microsoft.com/office/powerpoint/2010/main" val="2409409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5188" y="466725"/>
            <a:ext cx="3108325" cy="2332038"/>
          </a:xfrm>
        </p:spPr>
      </p:sp>
      <p:sp>
        <p:nvSpPr>
          <p:cNvPr id="3" name="Notes Placeholder 2"/>
          <p:cNvSpPr>
            <a:spLocks noGrp="1"/>
          </p:cNvSpPr>
          <p:nvPr>
            <p:ph type="body" idx="1"/>
          </p:nvPr>
        </p:nvSpPr>
        <p:spPr/>
        <p:txBody>
          <a:bodyPr/>
          <a:lstStyle/>
          <a:p>
            <a:endParaRPr lang="nl-BE"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97</a:t>
            </a:fld>
            <a:endParaRPr lang="nl-BE"/>
          </a:p>
        </p:txBody>
      </p:sp>
    </p:spTree>
    <p:extLst>
      <p:ext uri="{BB962C8B-B14F-4D97-AF65-F5344CB8AC3E}">
        <p14:creationId xmlns:p14="http://schemas.microsoft.com/office/powerpoint/2010/main" val="4226947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5188" y="466725"/>
            <a:ext cx="3108325" cy="2332038"/>
          </a:xfrm>
        </p:spPr>
      </p:sp>
      <p:sp>
        <p:nvSpPr>
          <p:cNvPr id="3" name="Notes Placeholder 2"/>
          <p:cNvSpPr>
            <a:spLocks noGrp="1"/>
          </p:cNvSpPr>
          <p:nvPr>
            <p:ph type="body" idx="1"/>
          </p:nvPr>
        </p:nvSpPr>
        <p:spPr/>
        <p:txBody>
          <a:bodyPr/>
          <a:lstStyle/>
          <a:p>
            <a:endParaRPr lang="nl-BE"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98</a:t>
            </a:fld>
            <a:endParaRPr lang="nl-BE"/>
          </a:p>
        </p:txBody>
      </p:sp>
    </p:spTree>
    <p:extLst>
      <p:ext uri="{BB962C8B-B14F-4D97-AF65-F5344CB8AC3E}">
        <p14:creationId xmlns:p14="http://schemas.microsoft.com/office/powerpoint/2010/main" val="41937354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5188" y="466725"/>
            <a:ext cx="3108325" cy="2332038"/>
          </a:xfrm>
        </p:spPr>
      </p:sp>
      <p:sp>
        <p:nvSpPr>
          <p:cNvPr id="3" name="Notes Placeholder 2"/>
          <p:cNvSpPr>
            <a:spLocks noGrp="1"/>
          </p:cNvSpPr>
          <p:nvPr>
            <p:ph type="body" idx="1"/>
          </p:nvPr>
        </p:nvSpPr>
        <p:spPr/>
        <p:txBody>
          <a:bodyPr/>
          <a:lstStyle/>
          <a:p>
            <a:endParaRPr lang="nl-BE"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99</a:t>
            </a:fld>
            <a:endParaRPr lang="nl-BE"/>
          </a:p>
        </p:txBody>
      </p:sp>
    </p:spTree>
    <p:extLst>
      <p:ext uri="{BB962C8B-B14F-4D97-AF65-F5344CB8AC3E}">
        <p14:creationId xmlns:p14="http://schemas.microsoft.com/office/powerpoint/2010/main" val="1070831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pPr defTabSz="906993">
              <a:defRPr/>
            </a:pPr>
            <a:fld id="{29E5DAD4-761A-484B-811F-6B99EAC6F4B4}" type="slidenum">
              <a:rPr lang="en-US">
                <a:solidFill>
                  <a:prstClr val="black"/>
                </a:solidFill>
                <a:latin typeface="Calibri"/>
              </a:rPr>
              <a:pPr defTabSz="906993">
                <a:defRPr/>
              </a:pPr>
              <a:t>100</a:t>
            </a:fld>
            <a:endParaRPr lang="en-US">
              <a:solidFill>
                <a:prstClr val="black"/>
              </a:solidFill>
              <a:latin typeface="Calibri"/>
            </a:endParaRPr>
          </a:p>
        </p:txBody>
      </p:sp>
      <p:sp>
        <p:nvSpPr>
          <p:cNvPr id="52227" name="Rectangle 2"/>
          <p:cNvSpPr>
            <a:spLocks noGrp="1" noRot="1" noChangeAspect="1" noChangeArrowheads="1" noTextEdit="1"/>
          </p:cNvSpPr>
          <p:nvPr>
            <p:ph type="sldImg"/>
          </p:nvPr>
        </p:nvSpPr>
        <p:spPr>
          <a:xfrm>
            <a:off x="3268663" y="509588"/>
            <a:ext cx="3398837" cy="2547937"/>
          </a:xfrm>
          <a:ln/>
        </p:spPr>
      </p:sp>
      <p:sp>
        <p:nvSpPr>
          <p:cNvPr id="52228" name="Rectangle 3"/>
          <p:cNvSpPr>
            <a:spLocks noGrp="1" noChangeArrowheads="1"/>
          </p:cNvSpPr>
          <p:nvPr>
            <p:ph type="body" idx="1"/>
          </p:nvPr>
        </p:nvSpPr>
        <p:spPr>
          <a:noFill/>
          <a:ln/>
        </p:spPr>
        <p:txBody>
          <a:bodyPr/>
          <a:lstStyle/>
          <a:p>
            <a:pPr eaLnBrk="1" hangingPunct="1"/>
            <a:endParaRPr lang="fr-BE"/>
          </a:p>
        </p:txBody>
      </p:sp>
    </p:spTree>
    <p:extLst>
      <p:ext uri="{BB962C8B-B14F-4D97-AF65-F5344CB8AC3E}">
        <p14:creationId xmlns:p14="http://schemas.microsoft.com/office/powerpoint/2010/main" val="685109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0B2C019-AEF1-4203-B37B-C97151ABC168}" type="slidenum">
              <a:rPr lang="nl-NL" smtClean="0"/>
              <a:pPr/>
              <a:t>9</a:t>
            </a:fld>
            <a:endParaRPr lang="nl-NL" dirty="0"/>
          </a:p>
        </p:txBody>
      </p:sp>
    </p:spTree>
    <p:extLst>
      <p:ext uri="{BB962C8B-B14F-4D97-AF65-F5344CB8AC3E}">
        <p14:creationId xmlns:p14="http://schemas.microsoft.com/office/powerpoint/2010/main" val="1221012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0B2C019-AEF1-4203-B37B-C97151ABC168}" type="slidenum">
              <a:rPr lang="nl-NL" smtClean="0"/>
              <a:pPr/>
              <a:t>10</a:t>
            </a:fld>
            <a:endParaRPr lang="nl-NL" dirty="0"/>
          </a:p>
        </p:txBody>
      </p:sp>
    </p:spTree>
    <p:extLst>
      <p:ext uri="{BB962C8B-B14F-4D97-AF65-F5344CB8AC3E}">
        <p14:creationId xmlns:p14="http://schemas.microsoft.com/office/powerpoint/2010/main" val="3056847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5188" y="466725"/>
            <a:ext cx="3108325" cy="2332038"/>
          </a:xfrm>
        </p:spPr>
      </p:sp>
      <p:sp>
        <p:nvSpPr>
          <p:cNvPr id="3" name="Notes Placeholder 2"/>
          <p:cNvSpPr>
            <a:spLocks noGrp="1"/>
          </p:cNvSpPr>
          <p:nvPr>
            <p:ph type="body" idx="1"/>
          </p:nvPr>
        </p:nvSpPr>
        <p:spPr/>
        <p:txBody>
          <a:bodyPr/>
          <a:lstStyle/>
          <a:p>
            <a:r>
              <a:rPr lang="nl-BE" dirty="0"/>
              <a:t>Se </a:t>
            </a:r>
            <a:r>
              <a:rPr lang="nl-BE" dirty="0" err="1"/>
              <a:t>comporte</a:t>
            </a:r>
            <a:r>
              <a:rPr lang="nl-BE" dirty="0"/>
              <a:t> comme des </a:t>
            </a:r>
            <a:r>
              <a:rPr lang="nl-BE" dirty="0" err="1"/>
              <a:t>particules</a:t>
            </a:r>
            <a:r>
              <a:rPr lang="nl-BE" dirty="0"/>
              <a:t> </a:t>
            </a:r>
            <a:r>
              <a:rPr lang="nl-BE" dirty="0" err="1"/>
              <a:t>ou</a:t>
            </a:r>
            <a:r>
              <a:rPr lang="nl-BE" dirty="0"/>
              <a:t> comme des </a:t>
            </a:r>
            <a:r>
              <a:rPr lang="nl-BE" dirty="0" err="1"/>
              <a:t>ondes</a:t>
            </a:r>
            <a:r>
              <a:rPr lang="nl-BE" baseline="0" dirty="0"/>
              <a:t> en </a:t>
            </a:r>
            <a:r>
              <a:rPr lang="nl-BE" baseline="0" dirty="0" err="1"/>
              <a:t>fonction</a:t>
            </a:r>
            <a:r>
              <a:rPr lang="nl-BE" baseline="0" dirty="0"/>
              <a:t> du type </a:t>
            </a:r>
            <a:r>
              <a:rPr lang="nl-BE" baseline="0" dirty="0" err="1"/>
              <a:t>d’interaction</a:t>
            </a:r>
            <a:r>
              <a:rPr lang="nl-BE" baseline="0" dirty="0"/>
              <a:t> </a:t>
            </a:r>
            <a:r>
              <a:rPr lang="nl-BE" baseline="0" dirty="0" err="1"/>
              <a:t>avec</a:t>
            </a:r>
            <a:r>
              <a:rPr lang="nl-BE" baseline="0" dirty="0"/>
              <a:t> la </a:t>
            </a:r>
            <a:r>
              <a:rPr lang="nl-BE" baseline="0" dirty="0" err="1"/>
              <a:t>matière</a:t>
            </a:r>
            <a:r>
              <a:rPr lang="nl-BE" baseline="0" dirty="0"/>
              <a:t>.</a:t>
            </a:r>
          </a:p>
          <a:p>
            <a:r>
              <a:rPr lang="fr-BE" dirty="0"/>
              <a:t>Tout corps à une certaine température émet des photons. Plus la température de ce corps est élevée, plus l'énergie des photons émis est importante. Le corps humain, d'une température d'environ 310 </a:t>
            </a:r>
            <a:r>
              <a:rPr lang="fr-BE" dirty="0">
                <a:hlinkClick r:id="rId3"/>
              </a:rPr>
              <a:t>Kelvins</a:t>
            </a:r>
            <a:r>
              <a:rPr lang="fr-BE" dirty="0"/>
              <a:t> émet ainsi des infrarouges</a:t>
            </a:r>
            <a:endParaRPr lang="nl-BE"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11</a:t>
            </a:fld>
            <a:endParaRPr lang="nl-BE"/>
          </a:p>
        </p:txBody>
      </p:sp>
    </p:spTree>
    <p:extLst>
      <p:ext uri="{BB962C8B-B14F-4D97-AF65-F5344CB8AC3E}">
        <p14:creationId xmlns:p14="http://schemas.microsoft.com/office/powerpoint/2010/main" val="2179849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5188" y="466725"/>
            <a:ext cx="3108325" cy="2332038"/>
          </a:xfrm>
        </p:spPr>
      </p:sp>
      <p:sp>
        <p:nvSpPr>
          <p:cNvPr id="3" name="Notes Placeholder 2"/>
          <p:cNvSpPr>
            <a:spLocks noGrp="1"/>
          </p:cNvSpPr>
          <p:nvPr>
            <p:ph type="body" idx="1"/>
          </p:nvPr>
        </p:nvSpPr>
        <p:spPr/>
        <p:txBody>
          <a:bodyPr/>
          <a:lstStyle/>
          <a:p>
            <a:pPr defTabSz="906993">
              <a:defRPr/>
            </a:pPr>
            <a:r>
              <a:rPr lang="nl-BE" b="1" u="sng" baseline="0" dirty="0"/>
              <a:t>DEMO</a:t>
            </a:r>
            <a:r>
              <a:rPr lang="nl-BE" b="0" u="none" baseline="0" dirty="0"/>
              <a:t>: </a:t>
            </a:r>
            <a:r>
              <a:rPr lang="nl-BE" baseline="0" dirty="0"/>
              <a:t>verschillende lichtbronnen spectraal meten. (Zon, Witte Led, halogeen, TL)</a:t>
            </a:r>
          </a:p>
          <a:p>
            <a:endParaRPr lang="nl-BE" dirty="0"/>
          </a:p>
          <a:p>
            <a:endParaRPr lang="nl-BE" dirty="0"/>
          </a:p>
          <a:p>
            <a:r>
              <a:rPr lang="nl-BE" dirty="0"/>
              <a:t>Bron foto:</a:t>
            </a:r>
            <a:r>
              <a:rPr lang="nl-BE" baseline="0" dirty="0"/>
              <a:t> https://www.straluma.nl/blog/2015/2-februari/het-effect-van-verlichting-op-je-vloer.html</a:t>
            </a:r>
          </a:p>
          <a:p>
            <a:endParaRPr lang="nl-BE" baseline="0" dirty="0"/>
          </a:p>
          <a:p>
            <a:endParaRPr lang="nl-BE" dirty="0"/>
          </a:p>
        </p:txBody>
      </p:sp>
      <p:sp>
        <p:nvSpPr>
          <p:cNvPr id="5" name="Slide Number Placeholder 4"/>
          <p:cNvSpPr>
            <a:spLocks noGrp="1"/>
          </p:cNvSpPr>
          <p:nvPr>
            <p:ph type="sldNum" sz="quarter" idx="10"/>
          </p:nvPr>
        </p:nvSpPr>
        <p:spPr/>
        <p:txBody>
          <a:bodyPr/>
          <a:lstStyle/>
          <a:p>
            <a:fld id="{0080A6EB-C465-4624-BDB0-18D35D660ED4}" type="slidenum">
              <a:rPr lang="nl-BE" smtClean="0"/>
              <a:pPr/>
              <a:t>12</a:t>
            </a:fld>
            <a:endParaRPr lang="nl-BE"/>
          </a:p>
        </p:txBody>
      </p:sp>
    </p:spTree>
    <p:extLst>
      <p:ext uri="{BB962C8B-B14F-4D97-AF65-F5344CB8AC3E}">
        <p14:creationId xmlns:p14="http://schemas.microsoft.com/office/powerpoint/2010/main" val="3710045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0B2C019-AEF1-4203-B37B-C97151ABC168}" type="slidenum">
              <a:rPr lang="nl-NL" smtClean="0"/>
              <a:pPr/>
              <a:t>14</a:t>
            </a:fld>
            <a:endParaRPr lang="nl-NL" dirty="0"/>
          </a:p>
        </p:txBody>
      </p:sp>
    </p:spTree>
    <p:extLst>
      <p:ext uri="{BB962C8B-B14F-4D97-AF65-F5344CB8AC3E}">
        <p14:creationId xmlns:p14="http://schemas.microsoft.com/office/powerpoint/2010/main" val="628255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033E285A-DF5B-4E33-930F-4AC8C3764D17}" type="datetimeFigureOut">
              <a:rPr lang="nl-NL" smtClean="0"/>
              <a:pPr/>
              <a:t>24-6-2019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33E285A-DF5B-4E33-930F-4AC8C3764D17}" type="datetimeFigureOut">
              <a:rPr lang="nl-NL" smtClean="0"/>
              <a:pPr/>
              <a:t>24-6-2019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33E285A-DF5B-4E33-930F-4AC8C3764D17}" type="datetimeFigureOut">
              <a:rPr lang="nl-NL" smtClean="0"/>
              <a:pPr/>
              <a:t>24-6-2019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95263" y="228600"/>
            <a:ext cx="8015287" cy="914400"/>
          </a:xfrm>
        </p:spPr>
        <p:txBody>
          <a:bodyPr/>
          <a:lstStyle/>
          <a:p>
            <a:r>
              <a:rPr lang="fr-FR" dirty="0"/>
              <a:t>Cliquez pour modifier le style du titre</a:t>
            </a:r>
          </a:p>
        </p:txBody>
      </p:sp>
      <p:sp>
        <p:nvSpPr>
          <p:cNvPr id="3" name="Espace réservé du texte 2"/>
          <p:cNvSpPr>
            <a:spLocks noGrp="1"/>
          </p:cNvSpPr>
          <p:nvPr>
            <p:ph type="body" sz="half" idx="1"/>
          </p:nvPr>
        </p:nvSpPr>
        <p:spPr>
          <a:xfrm>
            <a:off x="609600" y="1600200"/>
            <a:ext cx="3886200" cy="4419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3886200" cy="4419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_White">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83F36F3B-445B-9348-B0DA-B8387FC25144}"/>
              </a:ext>
            </a:extLst>
          </p:cNvPr>
          <p:cNvSpPr>
            <a:spLocks noGrp="1"/>
          </p:cNvSpPr>
          <p:nvPr>
            <p:ph type="title" hasCustomPrompt="1"/>
          </p:nvPr>
        </p:nvSpPr>
        <p:spPr>
          <a:xfrm>
            <a:off x="539751" y="365126"/>
            <a:ext cx="8245474" cy="1112946"/>
          </a:xfrm>
        </p:spPr>
        <p:txBody>
          <a:bodyPr/>
          <a:lstStyle/>
          <a:p>
            <a:r>
              <a:rPr lang="en-US" dirty="0"/>
              <a:t>Click to edit master title style</a:t>
            </a:r>
          </a:p>
        </p:txBody>
      </p:sp>
      <p:sp>
        <p:nvSpPr>
          <p:cNvPr id="28" name="Text Placeholder 27">
            <a:extLst>
              <a:ext uri="{FF2B5EF4-FFF2-40B4-BE49-F238E27FC236}">
                <a16:creationId xmlns:a16="http://schemas.microsoft.com/office/drawing/2014/main" id="{A9A80F89-0BF2-294F-A475-64C8098A1867}"/>
              </a:ext>
            </a:extLst>
          </p:cNvPr>
          <p:cNvSpPr>
            <a:spLocks noGrp="1"/>
          </p:cNvSpPr>
          <p:nvPr>
            <p:ph type="body" sz="quarter" idx="11"/>
          </p:nvPr>
        </p:nvSpPr>
        <p:spPr>
          <a:xfrm>
            <a:off x="539750" y="1478071"/>
            <a:ext cx="8245475" cy="4506804"/>
          </a:xfrm>
        </p:spPr>
        <p:txBody>
          <a:bodyPr/>
          <a:lstStyle>
            <a:lvl1pPr>
              <a:defRPr/>
            </a:lvl1pPr>
            <a:lvl2pPr marL="536575" indent="-266700">
              <a:tabLst/>
              <a:defRPr/>
            </a:lvl2pPr>
            <a:lvl3pPr marL="801688" indent="-265113">
              <a:tabLst/>
              <a:defRPr/>
            </a:lvl3pPr>
            <a:lvl4pPr marL="1066800" indent="-258763">
              <a:tabLst/>
              <a:defRPr/>
            </a:lvl4pPr>
            <a:lvl5pPr marL="1379538" indent="-306388">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E526E2A-9DEF-8B40-A658-14904D303172}"/>
              </a:ext>
            </a:extLst>
          </p:cNvPr>
          <p:cNvSpPr/>
          <p:nvPr userDrawn="1"/>
        </p:nvSpPr>
        <p:spPr>
          <a:xfrm>
            <a:off x="323850" y="0"/>
            <a:ext cx="5493095" cy="324000"/>
          </a:xfrm>
          <a:prstGeom prst="rect">
            <a:avLst/>
          </a:prstGeom>
          <a:solidFill>
            <a:srgbClr val="062683"/>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A06E67A-6AD2-5C43-9E72-E92BFA11F785}"/>
              </a:ext>
            </a:extLst>
          </p:cNvPr>
          <p:cNvSpPr>
            <a:spLocks noGrp="1"/>
          </p:cNvSpPr>
          <p:nvPr>
            <p:ph type="sldNum" sz="quarter" idx="13"/>
          </p:nvPr>
        </p:nvSpPr>
        <p:spPr/>
        <p:txBody>
          <a:bodyPr/>
          <a:lstStyle/>
          <a:p>
            <a:fld id="{7EF8B6CA-1734-E748-AEE8-DFE7D230F66A}" type="slidenum">
              <a:rPr lang="en-US" smtClean="0"/>
              <a:pPr/>
              <a:t>‹N°›</a:t>
            </a:fld>
            <a:endParaRPr lang="en-US" dirty="0"/>
          </a:p>
        </p:txBody>
      </p:sp>
    </p:spTree>
    <p:extLst>
      <p:ext uri="{BB962C8B-B14F-4D97-AF65-F5344CB8AC3E}">
        <p14:creationId xmlns:p14="http://schemas.microsoft.com/office/powerpoint/2010/main" val="634939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7504" y="-27384"/>
            <a:ext cx="6768752" cy="936104"/>
          </a:xfrm>
          <a:prstGeom prst="rect">
            <a:avLst/>
          </a:prstGeom>
        </p:spPr>
        <p:txBody>
          <a:bodyPr rtlCol="0" anchor="b">
            <a:normAutofit/>
          </a:bodyPr>
          <a:lstStyle>
            <a:lvl1pPr marL="0" marR="0" indent="0" algn="l" defTabSz="914400" rtl="0" eaLnBrk="1" fontAlgn="auto" latinLnBrk="0" hangingPunct="1">
              <a:lnSpc>
                <a:spcPct val="100000"/>
              </a:lnSpc>
              <a:spcBef>
                <a:spcPts val="0"/>
              </a:spcBef>
              <a:spcAft>
                <a:spcPts val="0"/>
              </a:spcAft>
              <a:buClr>
                <a:schemeClr val="tx1">
                  <a:lumMod val="60000"/>
                  <a:lumOff val="40000"/>
                </a:schemeClr>
              </a:buClr>
              <a:buSzPct val="120000"/>
              <a:buFont typeface="Wingdings" pitchFamily="2" charset="2"/>
              <a:buNone/>
              <a:tabLst/>
              <a:defRPr lang="nl-NL" sz="2800" b="1" i="0" kern="1200" baseline="0" dirty="0" smtClean="0">
                <a:ln w="3175">
                  <a:noFill/>
                </a:ln>
                <a:solidFill>
                  <a:srgbClr val="002060"/>
                </a:solidFill>
                <a:effectLst/>
                <a:latin typeface="Calibri" pitchFamily="34" charset="0"/>
                <a:ea typeface="+mn-ea"/>
                <a:cs typeface="Arial" pitchFamily="34" charset="0"/>
              </a:defRPr>
            </a:lvl1pPr>
          </a:lstStyle>
          <a:p>
            <a:r>
              <a:rPr lang="en-GB" noProof="0"/>
              <a:t>CLICK TO EDIT MASTER TITLE STYLE</a:t>
            </a:r>
          </a:p>
        </p:txBody>
      </p:sp>
      <p:sp>
        <p:nvSpPr>
          <p:cNvPr id="8" name="Text Placeholder 9"/>
          <p:cNvSpPr>
            <a:spLocks noGrp="1"/>
          </p:cNvSpPr>
          <p:nvPr>
            <p:ph type="body" sz="quarter" idx="10"/>
          </p:nvPr>
        </p:nvSpPr>
        <p:spPr>
          <a:xfrm>
            <a:off x="107504" y="980728"/>
            <a:ext cx="8712968" cy="5184576"/>
          </a:xfrm>
          <a:prstGeom prst="rect">
            <a:avLst/>
          </a:prstGeom>
        </p:spPr>
        <p:txBody>
          <a:bodyPr/>
          <a:lstStyle>
            <a:lvl1pPr marL="360000" indent="-288000">
              <a:spcBef>
                <a:spcPts val="200"/>
              </a:spcBef>
              <a:spcAft>
                <a:spcPts val="200"/>
              </a:spcAft>
              <a:buClr>
                <a:schemeClr val="tx1">
                  <a:lumMod val="75000"/>
                </a:schemeClr>
              </a:buClr>
              <a:buSzPct val="80000"/>
              <a:buFont typeface="Wingdings" pitchFamily="2" charset="2"/>
              <a:buChar char="n"/>
              <a:defRPr sz="2000" b="0" spc="0" baseline="0">
                <a:solidFill>
                  <a:srgbClr val="002060"/>
                </a:solidFill>
                <a:latin typeface="Calibri" pitchFamily="34" charset="0"/>
                <a:cs typeface="Arial" pitchFamily="34" charset="0"/>
              </a:defRPr>
            </a:lvl1pPr>
            <a:lvl2pPr marL="900000" indent="-360000">
              <a:spcBef>
                <a:spcPts val="200"/>
              </a:spcBef>
              <a:spcAft>
                <a:spcPts val="200"/>
              </a:spcAft>
              <a:buClr>
                <a:srgbClr val="002060"/>
              </a:buClr>
              <a:buSzPct val="60000"/>
              <a:buFont typeface="Wingdings" pitchFamily="2" charset="2"/>
              <a:buChar char="è"/>
              <a:defRPr sz="2000" b="0" spc="0">
                <a:solidFill>
                  <a:srgbClr val="002060"/>
                </a:solidFill>
                <a:latin typeface="Calibri" pitchFamily="34" charset="0"/>
                <a:cs typeface="Arial" pitchFamily="34" charset="0"/>
              </a:defRPr>
            </a:lvl2pPr>
            <a:lvl3pPr marL="900000" indent="-288000">
              <a:spcBef>
                <a:spcPts val="200"/>
              </a:spcBef>
              <a:spcAft>
                <a:spcPts val="200"/>
              </a:spcAft>
              <a:buClr>
                <a:srgbClr val="002060"/>
              </a:buClr>
              <a:buSzPct val="100000"/>
              <a:buFont typeface="Tahoma" pitchFamily="34" charset="0"/>
              <a:buChar char="-"/>
              <a:defRPr sz="2000" b="0" spc="0">
                <a:solidFill>
                  <a:srgbClr val="002060"/>
                </a:solidFill>
                <a:latin typeface="Calibri" pitchFamily="34" charset="0"/>
                <a:cs typeface="Arial" pitchFamily="34" charset="0"/>
              </a:defRPr>
            </a:lvl3pPr>
            <a:lvl4pPr marL="1260000" indent="-288000">
              <a:spcBef>
                <a:spcPts val="200"/>
              </a:spcBef>
              <a:spcAft>
                <a:spcPts val="200"/>
              </a:spcAft>
              <a:buClr>
                <a:srgbClr val="002060"/>
              </a:buClr>
              <a:buSzPct val="100000"/>
              <a:buFont typeface="Arial" pitchFamily="34" charset="0"/>
              <a:buChar char="•"/>
              <a:defRPr sz="2000" b="0" spc="0">
                <a:solidFill>
                  <a:srgbClr val="002060"/>
                </a:solidFill>
                <a:latin typeface="Calibri" pitchFamily="34" charset="0"/>
                <a:cs typeface="Arial" pitchFamily="34" charset="0"/>
              </a:defRPr>
            </a:lvl4pPr>
            <a:lvl5pPr marL="1260000" indent="-288000">
              <a:spcBef>
                <a:spcPts val="200"/>
              </a:spcBef>
              <a:spcAft>
                <a:spcPts val="200"/>
              </a:spcAft>
              <a:buClr>
                <a:schemeClr val="tx1">
                  <a:lumMod val="50000"/>
                </a:schemeClr>
              </a:buClr>
              <a:buSzPct val="100000"/>
              <a:buFont typeface="Tahoma" pitchFamily="34" charset="0"/>
              <a:buChar char="-"/>
              <a:defRPr sz="2000" b="0" spc="0">
                <a:solidFill>
                  <a:srgbClr val="002060"/>
                </a:solidFill>
                <a:latin typeface="Calibri" pitchFamily="34" charset="0"/>
                <a:cs typeface="Arial"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level1</a:t>
            </a:r>
          </a:p>
        </p:txBody>
      </p:sp>
      <p:sp>
        <p:nvSpPr>
          <p:cNvPr id="11" name="Date Placeholder 13"/>
          <p:cNvSpPr>
            <a:spLocks noGrp="1"/>
          </p:cNvSpPr>
          <p:nvPr>
            <p:ph type="dt" sz="half" idx="2"/>
          </p:nvPr>
        </p:nvSpPr>
        <p:spPr>
          <a:xfrm>
            <a:off x="179512" y="6356350"/>
            <a:ext cx="1065540" cy="241002"/>
          </a:xfrm>
          <a:prstGeom prst="rect">
            <a:avLst/>
          </a:prstGeom>
        </p:spPr>
        <p:txBody>
          <a:bodyPr/>
          <a:lstStyle>
            <a:lvl1pPr>
              <a:defRPr sz="1000">
                <a:solidFill>
                  <a:schemeClr val="bg1">
                    <a:lumMod val="50000"/>
                  </a:schemeClr>
                </a:solidFill>
                <a:latin typeface="Tahoma" pitchFamily="34" charset="0"/>
                <a:cs typeface="Tahoma"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Tahoma" pitchFamily="34" charset="0"/>
                <a:ea typeface="+mn-ea"/>
                <a:cs typeface="Tahoma" pitchFamily="34" charset="0"/>
              </a:rPr>
              <a:t>Date</a:t>
            </a:r>
            <a:endParaRPr kumimoji="0" lang="en-GB" sz="1000" b="0" i="0" u="none" strike="noStrike" kern="1200" cap="none" spc="0" normalizeH="0" baseline="0" noProof="0" dirty="0">
              <a:ln>
                <a:noFill/>
              </a:ln>
              <a:solidFill>
                <a:prstClr val="white">
                  <a:lumMod val="50000"/>
                </a:prstClr>
              </a:solidFill>
              <a:effectLst/>
              <a:uLnTx/>
              <a:uFillTx/>
              <a:latin typeface="Tahoma" pitchFamily="34" charset="0"/>
              <a:ea typeface="+mn-ea"/>
              <a:cs typeface="Tahoma" pitchFamily="34" charset="0"/>
            </a:endParaRPr>
          </a:p>
        </p:txBody>
      </p:sp>
      <p:sp>
        <p:nvSpPr>
          <p:cNvPr id="12" name="Slide Number Placeholder 14"/>
          <p:cNvSpPr txBox="1">
            <a:spLocks/>
          </p:cNvSpPr>
          <p:nvPr userDrawn="1"/>
        </p:nvSpPr>
        <p:spPr>
          <a:xfrm>
            <a:off x="4572000" y="6357016"/>
            <a:ext cx="439157" cy="240336"/>
          </a:xfrm>
          <a:prstGeom prst="rect">
            <a:avLst/>
          </a:prstGeom>
        </p:spPr>
        <p:txBody>
          <a:bodyPr/>
          <a:lstStyle>
            <a:lvl1pPr algn="l">
              <a:defRPr sz="1000">
                <a:solidFill>
                  <a:schemeClr val="bg1">
                    <a:lumMod val="65000"/>
                  </a:schemeClr>
                </a:solidFill>
                <a:latin typeface="Tahoma" pitchFamily="34" charset="0"/>
                <a:cs typeface="Tahoma"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3EBAEE-DBBE-480E-8B7D-632A9DDF7CF5}" type="slidenum">
              <a:rPr kumimoji="0" lang="en-GB" sz="1000" b="0" i="0" u="none" strike="noStrike" kern="1200" cap="none" spc="0" normalizeH="0" baseline="0" noProof="0" smtClean="0">
                <a:ln>
                  <a:noFill/>
                </a:ln>
                <a:solidFill>
                  <a:prstClr val="white">
                    <a:lumMod val="50000"/>
                  </a:prstClr>
                </a:solidFill>
                <a:effectLst/>
                <a:uLnTx/>
                <a:uFillTx/>
                <a:latin typeface="Tahoma" pitchFamily="34" charset="0"/>
                <a:ea typeface="+mn-ea"/>
                <a:cs typeface="Tahoma"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GB" sz="1000" b="0" i="0" u="none" strike="noStrike" kern="1200" cap="none" spc="0" normalizeH="0" baseline="0" noProof="0" dirty="0">
              <a:ln>
                <a:noFill/>
              </a:ln>
              <a:solidFill>
                <a:prstClr val="white">
                  <a:lumMod val="50000"/>
                </a:prst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166302334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AD69FCD5-9AB2-47D5-B87D-ACF0BB8D9B2D}" type="datetime1">
              <a:rPr lang="nl-NL" smtClean="0"/>
              <a:t>24-6-2019</a:t>
            </a:fld>
            <a:endParaRPr lang="nl-NL"/>
          </a:p>
        </p:txBody>
      </p:sp>
      <p:sp>
        <p:nvSpPr>
          <p:cNvPr id="5" name="Tijdelijke aanduiding voor voettekst 4"/>
          <p:cNvSpPr>
            <a:spLocks noGrp="1"/>
          </p:cNvSpPr>
          <p:nvPr>
            <p:ph type="ftr" sz="quarter" idx="11"/>
          </p:nvPr>
        </p:nvSpPr>
        <p:spPr/>
        <p:txBody>
          <a:bodyPr/>
          <a:lstStyle/>
          <a:p>
            <a:r>
              <a:rPr lang="nl-NL"/>
              <a:t>Formation Fedil - Mai 2019</a:t>
            </a:r>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1659394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1DAACD6-2499-42D0-B7DD-BC3FC38DC97E}" type="datetime1">
              <a:rPr lang="nl-NL" smtClean="0"/>
              <a:t>24-6-2019</a:t>
            </a:fld>
            <a:endParaRPr lang="nl-NL"/>
          </a:p>
        </p:txBody>
      </p:sp>
      <p:sp>
        <p:nvSpPr>
          <p:cNvPr id="5" name="Tijdelijke aanduiding voor voettekst 4"/>
          <p:cNvSpPr>
            <a:spLocks noGrp="1"/>
          </p:cNvSpPr>
          <p:nvPr>
            <p:ph type="ftr" sz="quarter" idx="11"/>
          </p:nvPr>
        </p:nvSpPr>
        <p:spPr/>
        <p:txBody>
          <a:bodyPr/>
          <a:lstStyle/>
          <a:p>
            <a:r>
              <a:rPr lang="nl-NL"/>
              <a:t>Formation Fedil - Mai 2019</a:t>
            </a:r>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353190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510166EE-38D0-4BE7-A775-7E9C12A29251}" type="datetime1">
              <a:rPr lang="nl-NL" smtClean="0"/>
              <a:t>24-6-2019</a:t>
            </a:fld>
            <a:endParaRPr lang="nl-NL"/>
          </a:p>
        </p:txBody>
      </p:sp>
      <p:sp>
        <p:nvSpPr>
          <p:cNvPr id="5" name="Tijdelijke aanduiding voor voettekst 4"/>
          <p:cNvSpPr>
            <a:spLocks noGrp="1"/>
          </p:cNvSpPr>
          <p:nvPr>
            <p:ph type="ftr" sz="quarter" idx="11"/>
          </p:nvPr>
        </p:nvSpPr>
        <p:spPr/>
        <p:txBody>
          <a:bodyPr/>
          <a:lstStyle/>
          <a:p>
            <a:r>
              <a:rPr lang="nl-NL"/>
              <a:t>Formation Fedil - Mai 2019</a:t>
            </a:r>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4164692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2130251-7629-4A3B-9D73-63E379C24C94}" type="datetime1">
              <a:rPr lang="nl-NL" smtClean="0"/>
              <a:t>24-6-2019</a:t>
            </a:fld>
            <a:endParaRPr lang="nl-NL"/>
          </a:p>
        </p:txBody>
      </p:sp>
      <p:sp>
        <p:nvSpPr>
          <p:cNvPr id="6" name="Tijdelijke aanduiding voor voettekst 5"/>
          <p:cNvSpPr>
            <a:spLocks noGrp="1"/>
          </p:cNvSpPr>
          <p:nvPr>
            <p:ph type="ftr" sz="quarter" idx="11"/>
          </p:nvPr>
        </p:nvSpPr>
        <p:spPr/>
        <p:txBody>
          <a:bodyPr/>
          <a:lstStyle/>
          <a:p>
            <a:r>
              <a:rPr lang="nl-NL"/>
              <a:t>Formation Fedil - Mai 2019</a:t>
            </a:r>
          </a:p>
        </p:txBody>
      </p:sp>
      <p:sp>
        <p:nvSpPr>
          <p:cNvPr id="7" name="Tijdelijke aanduiding voor dianummer 6"/>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1628795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4330CCDA-D24D-4F2C-9CDE-933B2571B857}" type="datetime1">
              <a:rPr lang="nl-NL" smtClean="0"/>
              <a:t>24-6-2019</a:t>
            </a:fld>
            <a:endParaRPr lang="nl-NL"/>
          </a:p>
        </p:txBody>
      </p:sp>
      <p:sp>
        <p:nvSpPr>
          <p:cNvPr id="8" name="Tijdelijke aanduiding voor voettekst 7"/>
          <p:cNvSpPr>
            <a:spLocks noGrp="1"/>
          </p:cNvSpPr>
          <p:nvPr>
            <p:ph type="ftr" sz="quarter" idx="11"/>
          </p:nvPr>
        </p:nvSpPr>
        <p:spPr/>
        <p:txBody>
          <a:bodyPr/>
          <a:lstStyle/>
          <a:p>
            <a:r>
              <a:rPr lang="nl-NL"/>
              <a:t>Formation Fedil - Mai 2019</a:t>
            </a:r>
          </a:p>
        </p:txBody>
      </p:sp>
      <p:sp>
        <p:nvSpPr>
          <p:cNvPr id="9" name="Tijdelijke aanduiding voor dianummer 8"/>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3137739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33E285A-DF5B-4E33-930F-4AC8C3764D17}" type="datetimeFigureOut">
              <a:rPr lang="nl-NL" smtClean="0"/>
              <a:pPr/>
              <a:t>24-6-2019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8360CC08-69CA-476B-A52D-5329D13A37CA}" type="datetime1">
              <a:rPr lang="nl-NL" smtClean="0"/>
              <a:t>24-6-2019</a:t>
            </a:fld>
            <a:endParaRPr lang="nl-NL"/>
          </a:p>
        </p:txBody>
      </p:sp>
      <p:sp>
        <p:nvSpPr>
          <p:cNvPr id="4" name="Tijdelijke aanduiding voor voettekst 3"/>
          <p:cNvSpPr>
            <a:spLocks noGrp="1"/>
          </p:cNvSpPr>
          <p:nvPr>
            <p:ph type="ftr" sz="quarter" idx="11"/>
          </p:nvPr>
        </p:nvSpPr>
        <p:spPr/>
        <p:txBody>
          <a:bodyPr/>
          <a:lstStyle/>
          <a:p>
            <a:r>
              <a:rPr lang="nl-NL"/>
              <a:t>Formation Fedil - Mai 2019</a:t>
            </a:r>
          </a:p>
        </p:txBody>
      </p:sp>
      <p:sp>
        <p:nvSpPr>
          <p:cNvPr id="5" name="Tijdelijke aanduiding voor dianummer 4"/>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1404054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D6AB297-6AE0-4D10-8484-A04103C0FA61}" type="datetime1">
              <a:rPr lang="nl-NL" smtClean="0"/>
              <a:t>24-6-2019</a:t>
            </a:fld>
            <a:endParaRPr lang="nl-NL"/>
          </a:p>
        </p:txBody>
      </p:sp>
      <p:sp>
        <p:nvSpPr>
          <p:cNvPr id="3" name="Tijdelijke aanduiding voor voettekst 2"/>
          <p:cNvSpPr>
            <a:spLocks noGrp="1"/>
          </p:cNvSpPr>
          <p:nvPr>
            <p:ph type="ftr" sz="quarter" idx="11"/>
          </p:nvPr>
        </p:nvSpPr>
        <p:spPr/>
        <p:txBody>
          <a:bodyPr/>
          <a:lstStyle/>
          <a:p>
            <a:r>
              <a:rPr lang="nl-NL"/>
              <a:t>Formation Fedil - Mai 2019</a:t>
            </a:r>
          </a:p>
        </p:txBody>
      </p:sp>
      <p:sp>
        <p:nvSpPr>
          <p:cNvPr id="4" name="Tijdelijke aanduiding voor dianummer 3"/>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883108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5AB607A6-F49C-4623-ADD7-1F3087DA8B0D}" type="datetime1">
              <a:rPr lang="nl-NL" smtClean="0"/>
              <a:t>24-6-2019</a:t>
            </a:fld>
            <a:endParaRPr lang="nl-NL"/>
          </a:p>
        </p:txBody>
      </p:sp>
      <p:sp>
        <p:nvSpPr>
          <p:cNvPr id="6" name="Tijdelijke aanduiding voor voettekst 5"/>
          <p:cNvSpPr>
            <a:spLocks noGrp="1"/>
          </p:cNvSpPr>
          <p:nvPr>
            <p:ph type="ftr" sz="quarter" idx="11"/>
          </p:nvPr>
        </p:nvSpPr>
        <p:spPr/>
        <p:txBody>
          <a:bodyPr/>
          <a:lstStyle/>
          <a:p>
            <a:r>
              <a:rPr lang="nl-NL"/>
              <a:t>Formation Fedil - Mai 2019</a:t>
            </a:r>
          </a:p>
        </p:txBody>
      </p:sp>
      <p:sp>
        <p:nvSpPr>
          <p:cNvPr id="7" name="Tijdelijke aanduiding voor dianummer 6"/>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1145640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9C8B42B-82CB-4B61-B324-4A8979021464}" type="datetime1">
              <a:rPr lang="nl-NL" smtClean="0"/>
              <a:t>24-6-2019</a:t>
            </a:fld>
            <a:endParaRPr lang="nl-NL"/>
          </a:p>
        </p:txBody>
      </p:sp>
      <p:sp>
        <p:nvSpPr>
          <p:cNvPr id="6" name="Tijdelijke aanduiding voor voettekst 5"/>
          <p:cNvSpPr>
            <a:spLocks noGrp="1"/>
          </p:cNvSpPr>
          <p:nvPr>
            <p:ph type="ftr" sz="quarter" idx="11"/>
          </p:nvPr>
        </p:nvSpPr>
        <p:spPr/>
        <p:txBody>
          <a:bodyPr/>
          <a:lstStyle/>
          <a:p>
            <a:r>
              <a:rPr lang="nl-NL"/>
              <a:t>Formation Fedil - Mai 2019</a:t>
            </a:r>
          </a:p>
        </p:txBody>
      </p:sp>
      <p:sp>
        <p:nvSpPr>
          <p:cNvPr id="7" name="Tijdelijke aanduiding voor dianummer 6"/>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1356169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5D9FEC5-2842-4A84-9FD6-FEB173C86FD5}" type="datetime1">
              <a:rPr lang="nl-NL" smtClean="0"/>
              <a:t>24-6-2019</a:t>
            </a:fld>
            <a:endParaRPr lang="nl-NL"/>
          </a:p>
        </p:txBody>
      </p:sp>
      <p:sp>
        <p:nvSpPr>
          <p:cNvPr id="5" name="Tijdelijke aanduiding voor voettekst 4"/>
          <p:cNvSpPr>
            <a:spLocks noGrp="1"/>
          </p:cNvSpPr>
          <p:nvPr>
            <p:ph type="ftr" sz="quarter" idx="11"/>
          </p:nvPr>
        </p:nvSpPr>
        <p:spPr/>
        <p:txBody>
          <a:bodyPr/>
          <a:lstStyle/>
          <a:p>
            <a:r>
              <a:rPr lang="nl-NL"/>
              <a:t>Formation Fedil - Mai 2019</a:t>
            </a:r>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483811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B595B0F-BD9D-44F1-8DD4-61052CCFF944}" type="datetime1">
              <a:rPr lang="nl-NL" smtClean="0"/>
              <a:t>24-6-2019</a:t>
            </a:fld>
            <a:endParaRPr lang="nl-NL"/>
          </a:p>
        </p:txBody>
      </p:sp>
      <p:sp>
        <p:nvSpPr>
          <p:cNvPr id="5" name="Tijdelijke aanduiding voor voettekst 4"/>
          <p:cNvSpPr>
            <a:spLocks noGrp="1"/>
          </p:cNvSpPr>
          <p:nvPr>
            <p:ph type="ftr" sz="quarter" idx="11"/>
          </p:nvPr>
        </p:nvSpPr>
        <p:spPr/>
        <p:txBody>
          <a:bodyPr/>
          <a:lstStyle/>
          <a:p>
            <a:r>
              <a:rPr lang="nl-NL"/>
              <a:t>Formation Fedil - Mai 2019</a:t>
            </a:r>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extLst>
      <p:ext uri="{BB962C8B-B14F-4D97-AF65-F5344CB8AC3E}">
        <p14:creationId xmlns:p14="http://schemas.microsoft.com/office/powerpoint/2010/main" val="335496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76200"/>
            <a:ext cx="77724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60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7504" y="-27384"/>
            <a:ext cx="6768752" cy="936104"/>
          </a:xfrm>
          <a:prstGeom prst="rect">
            <a:avLst/>
          </a:prstGeom>
        </p:spPr>
        <p:txBody>
          <a:bodyPr rtlCol="0" anchor="b">
            <a:normAutofit/>
          </a:bodyPr>
          <a:lstStyle>
            <a:lvl1pPr marL="0" marR="0" indent="0" algn="l" defTabSz="914400" rtl="0" eaLnBrk="1" fontAlgn="auto" latinLnBrk="0" hangingPunct="1">
              <a:lnSpc>
                <a:spcPct val="100000"/>
              </a:lnSpc>
              <a:spcBef>
                <a:spcPts val="0"/>
              </a:spcBef>
              <a:spcAft>
                <a:spcPts val="0"/>
              </a:spcAft>
              <a:buClr>
                <a:schemeClr val="tx1">
                  <a:lumMod val="60000"/>
                  <a:lumOff val="40000"/>
                </a:schemeClr>
              </a:buClr>
              <a:buSzPct val="120000"/>
              <a:buFont typeface="Wingdings" pitchFamily="2" charset="2"/>
              <a:buNone/>
              <a:tabLst/>
              <a:defRPr lang="nl-NL" sz="2800" b="1" i="0" kern="1200" baseline="0" dirty="0" smtClean="0">
                <a:ln w="3175">
                  <a:noFill/>
                </a:ln>
                <a:solidFill>
                  <a:srgbClr val="002060"/>
                </a:solidFill>
                <a:effectLst/>
                <a:latin typeface="Calibri" pitchFamily="34" charset="0"/>
                <a:ea typeface="+mn-ea"/>
                <a:cs typeface="Arial" pitchFamily="34" charset="0"/>
              </a:defRPr>
            </a:lvl1pPr>
          </a:lstStyle>
          <a:p>
            <a:r>
              <a:rPr lang="en-GB" noProof="0"/>
              <a:t>CLICK TO EDIT MASTER TITLE STYLE</a:t>
            </a:r>
          </a:p>
        </p:txBody>
      </p:sp>
      <p:sp>
        <p:nvSpPr>
          <p:cNvPr id="8" name="Text Placeholder 9"/>
          <p:cNvSpPr>
            <a:spLocks noGrp="1"/>
          </p:cNvSpPr>
          <p:nvPr>
            <p:ph type="body" sz="quarter" idx="10"/>
          </p:nvPr>
        </p:nvSpPr>
        <p:spPr>
          <a:xfrm>
            <a:off x="107504" y="980728"/>
            <a:ext cx="8712968" cy="5184576"/>
          </a:xfrm>
          <a:prstGeom prst="rect">
            <a:avLst/>
          </a:prstGeom>
        </p:spPr>
        <p:txBody>
          <a:bodyPr/>
          <a:lstStyle>
            <a:lvl1pPr marL="360000" indent="-288000">
              <a:spcBef>
                <a:spcPts val="200"/>
              </a:spcBef>
              <a:spcAft>
                <a:spcPts val="200"/>
              </a:spcAft>
              <a:buClr>
                <a:schemeClr val="tx1">
                  <a:lumMod val="75000"/>
                </a:schemeClr>
              </a:buClr>
              <a:buSzPct val="80000"/>
              <a:buFont typeface="Wingdings" pitchFamily="2" charset="2"/>
              <a:buChar char="n"/>
              <a:defRPr sz="2000" b="0" spc="0" baseline="0">
                <a:solidFill>
                  <a:srgbClr val="002060"/>
                </a:solidFill>
                <a:latin typeface="Calibri" pitchFamily="34" charset="0"/>
                <a:cs typeface="Arial" pitchFamily="34" charset="0"/>
              </a:defRPr>
            </a:lvl1pPr>
            <a:lvl2pPr marL="900000" indent="-360000">
              <a:spcBef>
                <a:spcPts val="200"/>
              </a:spcBef>
              <a:spcAft>
                <a:spcPts val="200"/>
              </a:spcAft>
              <a:buClr>
                <a:srgbClr val="002060"/>
              </a:buClr>
              <a:buSzPct val="60000"/>
              <a:buFont typeface="Wingdings" pitchFamily="2" charset="2"/>
              <a:buChar char="è"/>
              <a:defRPr sz="2000" b="0" spc="0">
                <a:solidFill>
                  <a:srgbClr val="002060"/>
                </a:solidFill>
                <a:latin typeface="Calibri" pitchFamily="34" charset="0"/>
                <a:cs typeface="Arial" pitchFamily="34" charset="0"/>
              </a:defRPr>
            </a:lvl2pPr>
            <a:lvl3pPr marL="900000" indent="-288000">
              <a:spcBef>
                <a:spcPts val="200"/>
              </a:spcBef>
              <a:spcAft>
                <a:spcPts val="200"/>
              </a:spcAft>
              <a:buClr>
                <a:srgbClr val="002060"/>
              </a:buClr>
              <a:buSzPct val="100000"/>
              <a:buFont typeface="Tahoma" pitchFamily="34" charset="0"/>
              <a:buChar char="-"/>
              <a:defRPr sz="2000" b="0" spc="0">
                <a:solidFill>
                  <a:srgbClr val="002060"/>
                </a:solidFill>
                <a:latin typeface="Calibri" pitchFamily="34" charset="0"/>
                <a:cs typeface="Arial" pitchFamily="34" charset="0"/>
              </a:defRPr>
            </a:lvl3pPr>
            <a:lvl4pPr marL="1260000" indent="-288000">
              <a:spcBef>
                <a:spcPts val="200"/>
              </a:spcBef>
              <a:spcAft>
                <a:spcPts val="200"/>
              </a:spcAft>
              <a:buClr>
                <a:srgbClr val="002060"/>
              </a:buClr>
              <a:buSzPct val="100000"/>
              <a:buFont typeface="Arial" pitchFamily="34" charset="0"/>
              <a:buChar char="•"/>
              <a:defRPr sz="2000" b="0" spc="0">
                <a:solidFill>
                  <a:srgbClr val="002060"/>
                </a:solidFill>
                <a:latin typeface="Calibri" pitchFamily="34" charset="0"/>
                <a:cs typeface="Arial" pitchFamily="34" charset="0"/>
              </a:defRPr>
            </a:lvl4pPr>
            <a:lvl5pPr marL="1260000" indent="-288000">
              <a:spcBef>
                <a:spcPts val="200"/>
              </a:spcBef>
              <a:spcAft>
                <a:spcPts val="200"/>
              </a:spcAft>
              <a:buClr>
                <a:schemeClr val="tx1">
                  <a:lumMod val="50000"/>
                </a:schemeClr>
              </a:buClr>
              <a:buSzPct val="100000"/>
              <a:buFont typeface="Tahoma" pitchFamily="34" charset="0"/>
              <a:buChar char="-"/>
              <a:defRPr sz="2000" b="0" spc="0">
                <a:solidFill>
                  <a:srgbClr val="002060"/>
                </a:solidFill>
                <a:latin typeface="Calibri" pitchFamily="34" charset="0"/>
                <a:cs typeface="Arial"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level1</a:t>
            </a:r>
          </a:p>
        </p:txBody>
      </p:sp>
      <p:sp>
        <p:nvSpPr>
          <p:cNvPr id="11" name="Date Placeholder 13"/>
          <p:cNvSpPr>
            <a:spLocks noGrp="1"/>
          </p:cNvSpPr>
          <p:nvPr>
            <p:ph type="dt" sz="half" idx="2"/>
          </p:nvPr>
        </p:nvSpPr>
        <p:spPr>
          <a:xfrm>
            <a:off x="179512" y="6356350"/>
            <a:ext cx="1065540" cy="241002"/>
          </a:xfrm>
          <a:prstGeom prst="rect">
            <a:avLst/>
          </a:prstGeom>
        </p:spPr>
        <p:txBody>
          <a:bodyPr/>
          <a:lstStyle>
            <a:lvl1pPr>
              <a:defRPr sz="1000">
                <a:solidFill>
                  <a:schemeClr val="bg1">
                    <a:lumMod val="50000"/>
                  </a:schemeClr>
                </a:solidFill>
                <a:latin typeface="Tahoma" pitchFamily="34" charset="0"/>
                <a:cs typeface="Tahoma" pitchFamily="34" charset="0"/>
              </a:defRPr>
            </a:lvl1pPr>
          </a:lstStyle>
          <a:p>
            <a:fld id="{8A7586FB-0DB2-4625-AF49-4510ADA883DF}" type="datetime1">
              <a:rPr lang="nl-NL" smtClean="0"/>
              <a:t>24-6-2019</a:t>
            </a:fld>
            <a:endParaRPr lang="en-GB" dirty="0"/>
          </a:p>
        </p:txBody>
      </p:sp>
      <p:sp>
        <p:nvSpPr>
          <p:cNvPr id="12" name="Slide Number Placeholder 14"/>
          <p:cNvSpPr txBox="1">
            <a:spLocks/>
          </p:cNvSpPr>
          <p:nvPr userDrawn="1"/>
        </p:nvSpPr>
        <p:spPr>
          <a:xfrm>
            <a:off x="4572000" y="6357016"/>
            <a:ext cx="439157" cy="240336"/>
          </a:xfrm>
          <a:prstGeom prst="rect">
            <a:avLst/>
          </a:prstGeom>
        </p:spPr>
        <p:txBody>
          <a:bodyPr/>
          <a:lstStyle>
            <a:lvl1pPr algn="l">
              <a:defRPr sz="1000">
                <a:solidFill>
                  <a:schemeClr val="bg1">
                    <a:lumMod val="65000"/>
                  </a:schemeClr>
                </a:solidFill>
                <a:latin typeface="Tahoma" pitchFamily="34" charset="0"/>
                <a:cs typeface="Tahoma"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3EBAEE-DBBE-480E-8B7D-632A9DDF7CF5}" type="slidenum">
              <a:rPr kumimoji="0" lang="en-GB" sz="1000" b="0" i="0" u="none" strike="noStrike" kern="1200" cap="none" spc="0" normalizeH="0" baseline="0" noProof="0" smtClean="0">
                <a:ln>
                  <a:noFill/>
                </a:ln>
                <a:solidFill>
                  <a:schemeClr val="bg1">
                    <a:lumMod val="50000"/>
                  </a:schemeClr>
                </a:solidFill>
                <a:effectLst/>
                <a:uLnTx/>
                <a:uFillTx/>
                <a:latin typeface="Tahoma" pitchFamily="34" charset="0"/>
                <a:ea typeface="+mn-ea"/>
                <a:cs typeface="Tahoma"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GB" sz="1000" b="0" i="0" u="none" strike="noStrike" kern="1200" cap="none" spc="0" normalizeH="0" baseline="0" noProof="0" dirty="0">
              <a:ln>
                <a:noFill/>
              </a:ln>
              <a:solidFill>
                <a:schemeClr val="bg1">
                  <a:lumMod val="50000"/>
                </a:scheme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56005183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95263" y="228600"/>
            <a:ext cx="8015287" cy="914400"/>
          </a:xfrm>
        </p:spPr>
        <p:txBody>
          <a:bodyPr/>
          <a:lstStyle/>
          <a:p>
            <a:r>
              <a:rPr lang="fr-FR" dirty="0"/>
              <a:t>Cliquez pour modifier le style du titre</a:t>
            </a:r>
          </a:p>
        </p:txBody>
      </p:sp>
      <p:sp>
        <p:nvSpPr>
          <p:cNvPr id="3" name="Espace réservé du texte 2"/>
          <p:cNvSpPr>
            <a:spLocks noGrp="1"/>
          </p:cNvSpPr>
          <p:nvPr>
            <p:ph type="body" sz="half" idx="1"/>
          </p:nvPr>
        </p:nvSpPr>
        <p:spPr>
          <a:xfrm>
            <a:off x="609600" y="1600200"/>
            <a:ext cx="3886200" cy="4419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3886200" cy="4419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69884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nl-B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Click to edit Master subtitle style</a:t>
            </a:r>
            <a:endParaRPr lang="en-US"/>
          </a:p>
        </p:txBody>
      </p:sp>
      <p:sp>
        <p:nvSpPr>
          <p:cNvPr id="4" name="Date Placeholder 3"/>
          <p:cNvSpPr>
            <a:spLocks noGrp="1"/>
          </p:cNvSpPr>
          <p:nvPr>
            <p:ph type="dt" sz="half" idx="10"/>
          </p:nvPr>
        </p:nvSpPr>
        <p:spPr/>
        <p:txBody>
          <a:bodyPr/>
          <a:lstStyle/>
          <a:p>
            <a:fld id="{1F4252E9-A716-E348-BA34-4BDD52C29378}" type="datetime1">
              <a:rPr lang="fr-BE" smtClean="0"/>
              <a:t>24-06-19</a:t>
            </a:fld>
            <a:endParaRPr lang="en-US"/>
          </a:p>
        </p:txBody>
      </p:sp>
      <p:sp>
        <p:nvSpPr>
          <p:cNvPr id="5" name="Footer Placeholder 4"/>
          <p:cNvSpPr>
            <a:spLocks noGrp="1"/>
          </p:cNvSpPr>
          <p:nvPr>
            <p:ph type="ftr" sz="quarter" idx="11"/>
          </p:nvPr>
        </p:nvSpPr>
        <p:spPr/>
        <p:txBody>
          <a:bodyPr/>
          <a:lstStyle/>
          <a:p>
            <a:r>
              <a:rPr lang="en-US"/>
              <a:t>Séminaire organisé par la CBENM</a:t>
            </a:r>
          </a:p>
        </p:txBody>
      </p:sp>
      <p:sp>
        <p:nvSpPr>
          <p:cNvPr id="6" name="Slide Number Placeholder 5"/>
          <p:cNvSpPr>
            <a:spLocks noGrp="1"/>
          </p:cNvSpPr>
          <p:nvPr>
            <p:ph type="sldNum" sz="quarter" idx="12"/>
          </p:nvPr>
        </p:nvSpPr>
        <p:spPr/>
        <p:txBody>
          <a:bodyPr/>
          <a:lstStyle/>
          <a:p>
            <a:fld id="{D7A6F552-8747-6944-9514-14852925FB26}" type="slidenum">
              <a:rPr lang="en-US" smtClean="0"/>
              <a:t>‹N°›</a:t>
            </a:fld>
            <a:endParaRPr lang="en-US"/>
          </a:p>
        </p:txBody>
      </p:sp>
    </p:spTree>
    <p:extLst>
      <p:ext uri="{BB962C8B-B14F-4D97-AF65-F5344CB8AC3E}">
        <p14:creationId xmlns:p14="http://schemas.microsoft.com/office/powerpoint/2010/main" val="1200933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033E285A-DF5B-4E33-930F-4AC8C3764D17}" type="datetimeFigureOut">
              <a:rPr lang="nl-NL" smtClean="0"/>
              <a:pPr/>
              <a:t>24-6-2019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2A521738-FB19-3A40-B11B-5EE84B684B47}" type="datetime1">
              <a:rPr lang="fr-BE" smtClean="0"/>
              <a:t>24-06-19</a:t>
            </a:fld>
            <a:endParaRPr lang="en-US"/>
          </a:p>
        </p:txBody>
      </p:sp>
      <p:sp>
        <p:nvSpPr>
          <p:cNvPr id="5" name="Footer Placeholder 4"/>
          <p:cNvSpPr>
            <a:spLocks noGrp="1"/>
          </p:cNvSpPr>
          <p:nvPr>
            <p:ph type="ftr" sz="quarter" idx="11"/>
          </p:nvPr>
        </p:nvSpPr>
        <p:spPr/>
        <p:txBody>
          <a:bodyPr/>
          <a:lstStyle/>
          <a:p>
            <a:r>
              <a:rPr lang="en-US"/>
              <a:t>Séminaire organisé par la CBENM</a:t>
            </a:r>
          </a:p>
        </p:txBody>
      </p:sp>
      <p:sp>
        <p:nvSpPr>
          <p:cNvPr id="6" name="Slide Number Placeholder 5"/>
          <p:cNvSpPr>
            <a:spLocks noGrp="1"/>
          </p:cNvSpPr>
          <p:nvPr>
            <p:ph type="sldNum" sz="quarter" idx="12"/>
          </p:nvPr>
        </p:nvSpPr>
        <p:spPr/>
        <p:txBody>
          <a:bodyPr/>
          <a:lstStyle/>
          <a:p>
            <a:fld id="{D7A6F552-8747-6944-9514-14852925FB26}" type="slidenum">
              <a:rPr lang="en-US" smtClean="0"/>
              <a:t>‹N°›</a:t>
            </a:fld>
            <a:endParaRPr lang="en-US"/>
          </a:p>
        </p:txBody>
      </p:sp>
    </p:spTree>
    <p:extLst>
      <p:ext uri="{BB962C8B-B14F-4D97-AF65-F5344CB8AC3E}">
        <p14:creationId xmlns:p14="http://schemas.microsoft.com/office/powerpoint/2010/main" val="4202214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4" name="Date Placeholder 3"/>
          <p:cNvSpPr>
            <a:spLocks noGrp="1"/>
          </p:cNvSpPr>
          <p:nvPr>
            <p:ph type="dt" sz="half" idx="10"/>
          </p:nvPr>
        </p:nvSpPr>
        <p:spPr/>
        <p:txBody>
          <a:bodyPr/>
          <a:lstStyle/>
          <a:p>
            <a:fld id="{88F94DDF-F1E9-3A44-B702-FDFDC29AC707}" type="datetime1">
              <a:rPr lang="fr-BE" smtClean="0"/>
              <a:t>24-06-19</a:t>
            </a:fld>
            <a:endParaRPr lang="en-US"/>
          </a:p>
        </p:txBody>
      </p:sp>
      <p:sp>
        <p:nvSpPr>
          <p:cNvPr id="5" name="Footer Placeholder 4"/>
          <p:cNvSpPr>
            <a:spLocks noGrp="1"/>
          </p:cNvSpPr>
          <p:nvPr>
            <p:ph type="ftr" sz="quarter" idx="11"/>
          </p:nvPr>
        </p:nvSpPr>
        <p:spPr/>
        <p:txBody>
          <a:bodyPr/>
          <a:lstStyle/>
          <a:p>
            <a:r>
              <a:rPr lang="en-US"/>
              <a:t>Séminaire organisé par la CBENM</a:t>
            </a:r>
          </a:p>
        </p:txBody>
      </p:sp>
      <p:sp>
        <p:nvSpPr>
          <p:cNvPr id="6" name="Slide Number Placeholder 5"/>
          <p:cNvSpPr>
            <a:spLocks noGrp="1"/>
          </p:cNvSpPr>
          <p:nvPr>
            <p:ph type="sldNum" sz="quarter" idx="12"/>
          </p:nvPr>
        </p:nvSpPr>
        <p:spPr/>
        <p:txBody>
          <a:bodyPr/>
          <a:lstStyle/>
          <a:p>
            <a:fld id="{D7A6F552-8747-6944-9514-14852925FB26}" type="slidenum">
              <a:rPr lang="en-US" smtClean="0"/>
              <a:t>‹N°›</a:t>
            </a:fld>
            <a:endParaRPr lang="en-US"/>
          </a:p>
        </p:txBody>
      </p:sp>
    </p:spTree>
    <p:extLst>
      <p:ext uri="{BB962C8B-B14F-4D97-AF65-F5344CB8AC3E}">
        <p14:creationId xmlns:p14="http://schemas.microsoft.com/office/powerpoint/2010/main" val="1377934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Date Placeholder 4"/>
          <p:cNvSpPr>
            <a:spLocks noGrp="1"/>
          </p:cNvSpPr>
          <p:nvPr>
            <p:ph type="dt" sz="half" idx="10"/>
          </p:nvPr>
        </p:nvSpPr>
        <p:spPr/>
        <p:txBody>
          <a:bodyPr/>
          <a:lstStyle/>
          <a:p>
            <a:fld id="{0537E088-ACE5-744B-996F-210A7079A186}" type="datetime1">
              <a:rPr lang="fr-BE" smtClean="0"/>
              <a:t>24-06-19</a:t>
            </a:fld>
            <a:endParaRPr lang="en-US"/>
          </a:p>
        </p:txBody>
      </p:sp>
      <p:sp>
        <p:nvSpPr>
          <p:cNvPr id="6" name="Footer Placeholder 5"/>
          <p:cNvSpPr>
            <a:spLocks noGrp="1"/>
          </p:cNvSpPr>
          <p:nvPr>
            <p:ph type="ftr" sz="quarter" idx="11"/>
          </p:nvPr>
        </p:nvSpPr>
        <p:spPr/>
        <p:txBody>
          <a:bodyPr/>
          <a:lstStyle/>
          <a:p>
            <a:r>
              <a:rPr lang="en-US"/>
              <a:t>Séminaire organisé par la CBENM</a:t>
            </a:r>
          </a:p>
        </p:txBody>
      </p:sp>
      <p:sp>
        <p:nvSpPr>
          <p:cNvPr id="7" name="Slide Number Placeholder 6"/>
          <p:cNvSpPr>
            <a:spLocks noGrp="1"/>
          </p:cNvSpPr>
          <p:nvPr>
            <p:ph type="sldNum" sz="quarter" idx="12"/>
          </p:nvPr>
        </p:nvSpPr>
        <p:spPr/>
        <p:txBody>
          <a:bodyPr/>
          <a:lstStyle/>
          <a:p>
            <a:fld id="{D7A6F552-8747-6944-9514-14852925FB26}" type="slidenum">
              <a:rPr lang="en-US" smtClean="0"/>
              <a:t>‹N°›</a:t>
            </a:fld>
            <a:endParaRPr lang="en-US"/>
          </a:p>
        </p:txBody>
      </p:sp>
    </p:spTree>
    <p:extLst>
      <p:ext uri="{BB962C8B-B14F-4D97-AF65-F5344CB8AC3E}">
        <p14:creationId xmlns:p14="http://schemas.microsoft.com/office/powerpoint/2010/main" val="3784942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Date Placeholder 6"/>
          <p:cNvSpPr>
            <a:spLocks noGrp="1"/>
          </p:cNvSpPr>
          <p:nvPr>
            <p:ph type="dt" sz="half" idx="10"/>
          </p:nvPr>
        </p:nvSpPr>
        <p:spPr/>
        <p:txBody>
          <a:bodyPr/>
          <a:lstStyle/>
          <a:p>
            <a:fld id="{51D31882-EF98-EE4E-9747-D5F23E45B057}" type="datetime1">
              <a:rPr lang="fr-BE" smtClean="0"/>
              <a:t>24-06-19</a:t>
            </a:fld>
            <a:endParaRPr lang="en-US"/>
          </a:p>
        </p:txBody>
      </p:sp>
      <p:sp>
        <p:nvSpPr>
          <p:cNvPr id="8" name="Footer Placeholder 7"/>
          <p:cNvSpPr>
            <a:spLocks noGrp="1"/>
          </p:cNvSpPr>
          <p:nvPr>
            <p:ph type="ftr" sz="quarter" idx="11"/>
          </p:nvPr>
        </p:nvSpPr>
        <p:spPr/>
        <p:txBody>
          <a:bodyPr/>
          <a:lstStyle/>
          <a:p>
            <a:r>
              <a:rPr lang="en-US"/>
              <a:t>Séminaire organisé par la CBENM</a:t>
            </a:r>
          </a:p>
        </p:txBody>
      </p:sp>
      <p:sp>
        <p:nvSpPr>
          <p:cNvPr id="9" name="Slide Number Placeholder 8"/>
          <p:cNvSpPr>
            <a:spLocks noGrp="1"/>
          </p:cNvSpPr>
          <p:nvPr>
            <p:ph type="sldNum" sz="quarter" idx="12"/>
          </p:nvPr>
        </p:nvSpPr>
        <p:spPr/>
        <p:txBody>
          <a:bodyPr/>
          <a:lstStyle/>
          <a:p>
            <a:fld id="{D7A6F552-8747-6944-9514-14852925FB26}" type="slidenum">
              <a:rPr lang="en-US" smtClean="0"/>
              <a:t>‹N°›</a:t>
            </a:fld>
            <a:endParaRPr lang="en-US"/>
          </a:p>
        </p:txBody>
      </p:sp>
    </p:spTree>
    <p:extLst>
      <p:ext uri="{BB962C8B-B14F-4D97-AF65-F5344CB8AC3E}">
        <p14:creationId xmlns:p14="http://schemas.microsoft.com/office/powerpoint/2010/main" val="952033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Date Placeholder 2"/>
          <p:cNvSpPr>
            <a:spLocks noGrp="1"/>
          </p:cNvSpPr>
          <p:nvPr>
            <p:ph type="dt" sz="half" idx="10"/>
          </p:nvPr>
        </p:nvSpPr>
        <p:spPr/>
        <p:txBody>
          <a:bodyPr/>
          <a:lstStyle/>
          <a:p>
            <a:fld id="{DB84EF2C-D7EF-7947-92E6-A32F4F165EBC}" type="datetime1">
              <a:rPr lang="fr-BE" smtClean="0"/>
              <a:t>24-06-19</a:t>
            </a:fld>
            <a:endParaRPr lang="en-US"/>
          </a:p>
        </p:txBody>
      </p:sp>
      <p:sp>
        <p:nvSpPr>
          <p:cNvPr id="4" name="Footer Placeholder 3"/>
          <p:cNvSpPr>
            <a:spLocks noGrp="1"/>
          </p:cNvSpPr>
          <p:nvPr>
            <p:ph type="ftr" sz="quarter" idx="11"/>
          </p:nvPr>
        </p:nvSpPr>
        <p:spPr/>
        <p:txBody>
          <a:bodyPr/>
          <a:lstStyle/>
          <a:p>
            <a:r>
              <a:rPr lang="en-US"/>
              <a:t>Séminaire organisé par la CBENM</a:t>
            </a:r>
          </a:p>
        </p:txBody>
      </p:sp>
      <p:sp>
        <p:nvSpPr>
          <p:cNvPr id="5" name="Slide Number Placeholder 4"/>
          <p:cNvSpPr>
            <a:spLocks noGrp="1"/>
          </p:cNvSpPr>
          <p:nvPr>
            <p:ph type="sldNum" sz="quarter" idx="12"/>
          </p:nvPr>
        </p:nvSpPr>
        <p:spPr/>
        <p:txBody>
          <a:bodyPr/>
          <a:lstStyle/>
          <a:p>
            <a:fld id="{D7A6F552-8747-6944-9514-14852925FB26}" type="slidenum">
              <a:rPr lang="en-US" smtClean="0"/>
              <a:t>‹N°›</a:t>
            </a:fld>
            <a:endParaRPr lang="en-US"/>
          </a:p>
        </p:txBody>
      </p:sp>
    </p:spTree>
    <p:extLst>
      <p:ext uri="{BB962C8B-B14F-4D97-AF65-F5344CB8AC3E}">
        <p14:creationId xmlns:p14="http://schemas.microsoft.com/office/powerpoint/2010/main" val="2432343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A6F552-8747-6944-9514-14852925FB26}" type="slidenum">
              <a:rPr lang="en-US" smtClean="0"/>
              <a:t>‹N°›</a:t>
            </a:fld>
            <a:endParaRPr lang="en-US"/>
          </a:p>
        </p:txBody>
      </p:sp>
    </p:spTree>
    <p:extLst>
      <p:ext uri="{BB962C8B-B14F-4D97-AF65-F5344CB8AC3E}">
        <p14:creationId xmlns:p14="http://schemas.microsoft.com/office/powerpoint/2010/main" val="2158452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7" name="Slide Number Placeholder 6"/>
          <p:cNvSpPr>
            <a:spLocks noGrp="1"/>
          </p:cNvSpPr>
          <p:nvPr>
            <p:ph type="sldNum" sz="quarter" idx="12"/>
          </p:nvPr>
        </p:nvSpPr>
        <p:spPr/>
        <p:txBody>
          <a:bodyPr/>
          <a:lstStyle/>
          <a:p>
            <a:fld id="{D7A6F552-8747-6944-9514-14852925FB26}" type="slidenum">
              <a:rPr lang="en-US" smtClean="0"/>
              <a:t>‹N°›</a:t>
            </a:fld>
            <a:endParaRPr lang="en-US"/>
          </a:p>
        </p:txBody>
      </p:sp>
    </p:spTree>
    <p:extLst>
      <p:ext uri="{BB962C8B-B14F-4D97-AF65-F5344CB8AC3E}">
        <p14:creationId xmlns:p14="http://schemas.microsoft.com/office/powerpoint/2010/main" val="2785328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7" name="Slide Number Placeholder 6"/>
          <p:cNvSpPr>
            <a:spLocks noGrp="1"/>
          </p:cNvSpPr>
          <p:nvPr>
            <p:ph type="sldNum" sz="quarter" idx="12"/>
          </p:nvPr>
        </p:nvSpPr>
        <p:spPr/>
        <p:txBody>
          <a:bodyPr/>
          <a:lstStyle/>
          <a:p>
            <a:fld id="{D7A6F552-8747-6944-9514-14852925FB26}" type="slidenum">
              <a:rPr lang="en-US" smtClean="0"/>
              <a:t>‹N°›</a:t>
            </a:fld>
            <a:endParaRPr lang="en-US"/>
          </a:p>
        </p:txBody>
      </p:sp>
    </p:spTree>
    <p:extLst>
      <p:ext uri="{BB962C8B-B14F-4D97-AF65-F5344CB8AC3E}">
        <p14:creationId xmlns:p14="http://schemas.microsoft.com/office/powerpoint/2010/main" val="27872811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1E0CB287-FAA5-1B4E-AA7E-4CFF98244024}" type="datetime1">
              <a:rPr lang="fr-BE" smtClean="0"/>
              <a:t>24-06-19</a:t>
            </a:fld>
            <a:endParaRPr lang="en-US"/>
          </a:p>
        </p:txBody>
      </p:sp>
      <p:sp>
        <p:nvSpPr>
          <p:cNvPr id="6" name="Slide Number Placeholder 5"/>
          <p:cNvSpPr>
            <a:spLocks noGrp="1"/>
          </p:cNvSpPr>
          <p:nvPr>
            <p:ph type="sldNum" sz="quarter" idx="12"/>
          </p:nvPr>
        </p:nvSpPr>
        <p:spPr/>
        <p:txBody>
          <a:bodyPr/>
          <a:lstStyle/>
          <a:p>
            <a:fld id="{D7A6F552-8747-6944-9514-14852925FB26}" type="slidenum">
              <a:rPr lang="en-US" smtClean="0"/>
              <a:t>‹N°›</a:t>
            </a:fld>
            <a:endParaRPr lang="en-US"/>
          </a:p>
        </p:txBody>
      </p:sp>
    </p:spTree>
    <p:extLst>
      <p:ext uri="{BB962C8B-B14F-4D97-AF65-F5344CB8AC3E}">
        <p14:creationId xmlns:p14="http://schemas.microsoft.com/office/powerpoint/2010/main" val="3987131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79BE993B-3001-1A48-997A-26527231A7F2}" type="datetime1">
              <a:rPr lang="fr-BE" smtClean="0"/>
              <a:t>24-06-19</a:t>
            </a:fld>
            <a:endParaRPr lang="en-US"/>
          </a:p>
        </p:txBody>
      </p:sp>
      <p:sp>
        <p:nvSpPr>
          <p:cNvPr id="6" name="Slide Number Placeholder 5"/>
          <p:cNvSpPr>
            <a:spLocks noGrp="1"/>
          </p:cNvSpPr>
          <p:nvPr>
            <p:ph type="sldNum" sz="quarter" idx="12"/>
          </p:nvPr>
        </p:nvSpPr>
        <p:spPr/>
        <p:txBody>
          <a:bodyPr/>
          <a:lstStyle/>
          <a:p>
            <a:fld id="{D7A6F552-8747-6944-9514-14852925FB26}" type="slidenum">
              <a:rPr lang="en-US" smtClean="0"/>
              <a:t>‹N°›</a:t>
            </a:fld>
            <a:endParaRPr lang="en-US"/>
          </a:p>
        </p:txBody>
      </p:sp>
    </p:spTree>
    <p:extLst>
      <p:ext uri="{BB962C8B-B14F-4D97-AF65-F5344CB8AC3E}">
        <p14:creationId xmlns:p14="http://schemas.microsoft.com/office/powerpoint/2010/main" val="1543051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033E285A-DF5B-4E33-930F-4AC8C3764D17}" type="datetimeFigureOut">
              <a:rPr lang="nl-NL" smtClean="0"/>
              <a:pPr/>
              <a:t>24-6-2019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76200"/>
            <a:ext cx="77724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541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033E285A-DF5B-4E33-930F-4AC8C3764D17}" type="datetimeFigureOut">
              <a:rPr lang="nl-NL" smtClean="0"/>
              <a:pPr/>
              <a:t>24-6-2019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033E285A-DF5B-4E33-930F-4AC8C3764D17}" type="datetimeFigureOut">
              <a:rPr lang="nl-NL" smtClean="0"/>
              <a:pPr/>
              <a:t>24-6-2019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33E285A-DF5B-4E33-930F-4AC8C3764D17}" type="datetimeFigureOut">
              <a:rPr lang="nl-NL" smtClean="0"/>
              <a:pPr/>
              <a:t>24-6-2019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033E285A-DF5B-4E33-930F-4AC8C3764D17}" type="datetimeFigureOut">
              <a:rPr lang="nl-NL" smtClean="0"/>
              <a:pPr/>
              <a:t>24-6-2019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033E285A-DF5B-4E33-930F-4AC8C3764D17}" type="datetimeFigureOut">
              <a:rPr lang="nl-NL" smtClean="0"/>
              <a:pPr/>
              <a:t>24-6-2019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336E762-9C07-4B9E-AFA7-36C79490BA5B}" type="slidenum">
              <a:rPr lang="nl-NL" smtClean="0"/>
              <a:pPr/>
              <a:t>‹N°›</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E285A-DF5B-4E33-930F-4AC8C3764D17}" type="datetimeFigureOut">
              <a:rPr lang="nl-NL" smtClean="0"/>
              <a:pPr/>
              <a:t>24-6-2019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6E762-9C07-4B9E-AFA7-36C79490BA5B}" type="slidenum">
              <a:rPr lang="nl-NL" smtClean="0"/>
              <a:pPr/>
              <a:t>‹N°›</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7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2A0B9-AC66-4ABE-808B-C2A77C1A43E7}" type="datetime1">
              <a:rPr lang="nl-NL" smtClean="0"/>
              <a:t>24-6-2019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Formation Fedil - Mai 2019</a:t>
            </a: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6E762-9C07-4B9E-AFA7-36C79490BA5B}" type="slidenum">
              <a:rPr lang="nl-NL" smtClean="0"/>
              <a:pPr/>
              <a:t>‹N°›</a:t>
            </a:fld>
            <a:endParaRPr lang="nl-NL"/>
          </a:p>
        </p:txBody>
      </p:sp>
    </p:spTree>
    <p:extLst>
      <p:ext uri="{BB962C8B-B14F-4D97-AF65-F5344CB8AC3E}">
        <p14:creationId xmlns:p14="http://schemas.microsoft.com/office/powerpoint/2010/main" val="262888061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96773-BB4E-3042-B08E-B871DC11EC8E}" type="datetime1">
              <a:rPr lang="fr-BE" smtClean="0"/>
              <a:t>24-06-19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Séminaire organisé par la CBENM</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6F552-8747-6944-9514-14852925FB26}" type="slidenum">
              <a:rPr lang="en-US" smtClean="0"/>
              <a:t>‹N°›</a:t>
            </a:fld>
            <a:endParaRPr lang="en-US"/>
          </a:p>
        </p:txBody>
      </p:sp>
    </p:spTree>
    <p:extLst>
      <p:ext uri="{BB962C8B-B14F-4D97-AF65-F5344CB8AC3E}">
        <p14:creationId xmlns:p14="http://schemas.microsoft.com/office/powerpoint/2010/main" val="262296927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0.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3" Type="http://schemas.openxmlformats.org/officeDocument/2006/relationships/image" Target="../media/image226.emf"/><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01.xml.rels><?xml version="1.0" encoding="UTF-8" standalone="yes"?>
<Relationships xmlns="http://schemas.openxmlformats.org/package/2006/relationships"><Relationship Id="rId3" Type="http://schemas.openxmlformats.org/officeDocument/2006/relationships/hyperlink" Target="mailto:Ginette@haemera.be" TargetMode="External"/><Relationship Id="rId2" Type="http://schemas.openxmlformats.org/officeDocument/2006/relationships/hyperlink" Target="mailto:Ingrid@odid.be" TargetMode="External"/><Relationship Id="rId1" Type="http://schemas.openxmlformats.org/officeDocument/2006/relationships/slideLayout" Target="../slideLayouts/slideLayout14.xml"/><Relationship Id="rId5" Type="http://schemas.openxmlformats.org/officeDocument/2006/relationships/image" Target="../media/image3.jpg"/><Relationship Id="rId4" Type="http://schemas.openxmlformats.org/officeDocument/2006/relationships/image" Target="../media/image227.jpeg"/></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5.png"/><Relationship Id="rId7" Type="http://schemas.openxmlformats.org/officeDocument/2006/relationships/image" Target="../media/image29.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31.gif"/></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8.jpeg"/><Relationship Id="rId5" Type="http://schemas.openxmlformats.org/officeDocument/2006/relationships/image" Target="../media/image37.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43.gif"/><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odid.be/" TargetMode="External"/><Relationship Id="rId7" Type="http://schemas.openxmlformats.org/officeDocument/2006/relationships/image" Target="../media/image5.png"/><Relationship Id="rId2" Type="http://schemas.openxmlformats.org/officeDocument/2006/relationships/hyperlink" Target="mailto:ingrid@odid.be" TargetMode="External"/><Relationship Id="rId1" Type="http://schemas.openxmlformats.org/officeDocument/2006/relationships/slideLayout" Target="../slideLayouts/slideLayout2.xml"/><Relationship Id="rId6" Type="http://schemas.openxmlformats.org/officeDocument/2006/relationships/hyperlink" Target="http://www.google.be/url?sa=i&amp;rct=j&amp;q=&amp;esrc=s&amp;frm=1&amp;source=images&amp;cd=&amp;cad=rja&amp;uact=8&amp;ved=0CAcQjRw&amp;url=http://www.ibe-biv.be/index.cfm?n01=normalisation&amp;n02=actors&amp;n03=ibe_biv&amp;ei=KsK-VM2zPMH7Ut2dg6AB&amp;bvm=bv.83829542,d.d24&amp;psig=AFQjCNETHRYBz7qYZlTvv1wP-MRhUIucbw&amp;ust=1421874089244577" TargetMode="External"/><Relationship Id="rId11" Type="http://schemas.openxmlformats.org/officeDocument/2006/relationships/image" Target="../media/image8.png"/><Relationship Id="rId5" Type="http://schemas.openxmlformats.org/officeDocument/2006/relationships/image" Target="../media/image4.jpeg"/><Relationship Id="rId10" Type="http://schemas.openxmlformats.org/officeDocument/2006/relationships/image" Target="../media/image7.jpeg"/><Relationship Id="rId4" Type="http://schemas.openxmlformats.org/officeDocument/2006/relationships/hyperlink" Target="http://www.google.be/url?sa=i&amp;rct=j&amp;q=&amp;esrc=s&amp;frm=1&amp;source=images&amp;cd=&amp;cad=rja&amp;uact=8&amp;ved=0CAcQjRw&amp;url=http://communedaywaille.blogspot.com/2011/04/programme-de-la-fete-de-la-redoute-le.html&amp;ei=-8G-VMbvHsevU4r5gKgG&amp;bvm=bv.83829542,d.d24&amp;psig=AFQjCNH7WwY4K_XFM7SvpPx2nAUn2A2LZQ&amp;ust=1421874025857197" TargetMode="External"/><Relationship Id="rId9" Type="http://schemas.openxmlformats.org/officeDocument/2006/relationships/hyperlink" Target="http://www.google.be/url?sa=i&amp;rct=j&amp;q=&amp;esrc=s&amp;frm=1&amp;source=images&amp;cd=&amp;cad=rja&amp;uact=8&amp;ved=0CAcQjRw&amp;url=http://emis.vito.be/organisatieprofiel/odid-bvba-sprl?language=en&amp;ei=scK-VNSrEYGrUcT7gdAH&amp;bvm=bv.83829542,d.d24&amp;psig=AFQjCNFvNBLD2Wz8PxIw2UQdwyUZbbXFvw&amp;ust=1421874222507756"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44.wmf"/><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wmf"/><Relationship Id="rId4" Type="http://schemas.openxmlformats.org/officeDocument/2006/relationships/image" Target="../media/image45.wmf"/></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51.wmf"/><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42.png"/><Relationship Id="rId4" Type="http://schemas.openxmlformats.org/officeDocument/2006/relationships/image" Target="../media/image43.gif"/></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notesSlide" Target="../notesSlides/notesSlide20.xml"/><Relationship Id="rId16"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5" Type="http://schemas.openxmlformats.org/officeDocument/2006/relationships/image" Target="../media/image72.png"/><Relationship Id="rId10" Type="http://schemas.openxmlformats.org/officeDocument/2006/relationships/image" Target="../media/image67.jpeg"/><Relationship Id="rId4" Type="http://schemas.openxmlformats.org/officeDocument/2006/relationships/image" Target="../media/image61.tiff"/><Relationship Id="rId9" Type="http://schemas.openxmlformats.org/officeDocument/2006/relationships/image" Target="../media/image66.jpeg"/><Relationship Id="rId14" Type="http://schemas.openxmlformats.org/officeDocument/2006/relationships/image" Target="../media/image71.jpeg"/></Relationships>
</file>

<file path=ppt/slides/_rels/slide2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9.wmf"/><Relationship Id="rId5" Type="http://schemas.openxmlformats.org/officeDocument/2006/relationships/oleObject" Target="../embeddings/oleObject1.bin"/><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ginette@odid.be" TargetMode="Externa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10" Type="http://schemas.openxmlformats.org/officeDocument/2006/relationships/image" Target="../media/image10.jpeg"/><Relationship Id="rId4" Type="http://schemas.openxmlformats.org/officeDocument/2006/relationships/image" Target="../media/image83.png"/><Relationship Id="rId9"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3.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3.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9.jpeg"/><Relationship Id="rId5" Type="http://schemas.openxmlformats.org/officeDocument/2006/relationships/image" Target="../media/image98.wmf"/><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chart" Target="../charts/chart1.xml"/><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31.xml"/><Relationship Id="rId7" Type="http://schemas.openxmlformats.org/officeDocument/2006/relationships/image" Target="../media/image112.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10.jpeg"/></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117.png"/><Relationship Id="rId4" Type="http://schemas.openxmlformats.org/officeDocument/2006/relationships/image" Target="../media/image116.png"/></Relationships>
</file>

<file path=ppt/slides/_rels/slide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jpeg"/><Relationship Id="rId3" Type="http://schemas.openxmlformats.org/officeDocument/2006/relationships/diagramLayout" Target="../diagrams/layout2.xml"/><Relationship Id="rId7" Type="http://schemas.openxmlformats.org/officeDocument/2006/relationships/image" Target="../media/image118.jpeg"/><Relationship Id="rId12" Type="http://schemas.openxmlformats.org/officeDocument/2006/relationships/image" Target="../media/image123.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122.jpeg"/><Relationship Id="rId5" Type="http://schemas.openxmlformats.org/officeDocument/2006/relationships/diagramColors" Target="../diagrams/colors2.xml"/><Relationship Id="rId10" Type="http://schemas.openxmlformats.org/officeDocument/2006/relationships/image" Target="../media/image121.jpeg"/><Relationship Id="rId4" Type="http://schemas.openxmlformats.org/officeDocument/2006/relationships/diagramQuickStyle" Target="../diagrams/quickStyle2.xml"/><Relationship Id="rId9" Type="http://schemas.openxmlformats.org/officeDocument/2006/relationships/image" Target="../media/image120.jpeg"/><Relationship Id="rId14" Type="http://schemas.openxmlformats.org/officeDocument/2006/relationships/image" Target="../media/image10.jpeg"/></Relationships>
</file>

<file path=ppt/slides/_rels/slide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9.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9.jpeg"/><Relationship Id="rId7" Type="http://schemas.openxmlformats.org/officeDocument/2006/relationships/image" Target="../media/image132.jpe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0.jpeg"/><Relationship Id="rId4" Type="http://schemas.openxmlformats.org/officeDocument/2006/relationships/image" Target="../media/image130.jpeg"/><Relationship Id="rId9" Type="http://schemas.openxmlformats.org/officeDocument/2006/relationships/image" Target="../media/image134.jpeg"/></Relationships>
</file>

<file path=ppt/slides/_rels/slide5.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38.jpeg"/><Relationship Id="rId2" Type="http://schemas.openxmlformats.org/officeDocument/2006/relationships/image" Target="../media/image135.jpeg"/><Relationship Id="rId1" Type="http://schemas.openxmlformats.org/officeDocument/2006/relationships/slideLayout" Target="../slideLayouts/slideLayout13.xml"/><Relationship Id="rId6" Type="http://schemas.openxmlformats.org/officeDocument/2006/relationships/image" Target="../media/image137.png"/><Relationship Id="rId5" Type="http://schemas.openxmlformats.org/officeDocument/2006/relationships/hyperlink" Target="http://upload.wikimedia.org/wikipedia/commons/b/b0/CIExy1931.png" TargetMode="External"/><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13.xml"/><Relationship Id="rId4" Type="http://schemas.openxmlformats.org/officeDocument/2006/relationships/image" Target="../media/image138.jpeg"/></Relationships>
</file>

<file path=ppt/slides/_rels/slide5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3.xml"/><Relationship Id="rId5" Type="http://schemas.openxmlformats.org/officeDocument/2006/relationships/image" Target="../media/image138.jpeg"/><Relationship Id="rId4" Type="http://schemas.openxmlformats.org/officeDocument/2006/relationships/image" Target="../media/image143.png"/></Relationships>
</file>

<file path=ppt/slides/_rels/slide5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3.xml"/><Relationship Id="rId6" Type="http://schemas.openxmlformats.org/officeDocument/2006/relationships/image" Target="../media/image138.jpeg"/><Relationship Id="rId5" Type="http://schemas.openxmlformats.org/officeDocument/2006/relationships/image" Target="../media/image147.jpeg"/><Relationship Id="rId4" Type="http://schemas.openxmlformats.org/officeDocument/2006/relationships/image" Target="../media/image146.png"/></Relationships>
</file>

<file path=ppt/slides/_rels/slide5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3.xml"/><Relationship Id="rId4" Type="http://schemas.openxmlformats.org/officeDocument/2006/relationships/image" Target="../media/image138.jpeg"/></Relationships>
</file>

<file path=ppt/slides/_rels/slide5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152.png"/></Relationships>
</file>

<file path=ppt/slides/_rels/slide56.xml.rels><?xml version="1.0" encoding="UTF-8" standalone="yes"?>
<Relationships xmlns="http://schemas.openxmlformats.org/package/2006/relationships"><Relationship Id="rId3" Type="http://schemas.openxmlformats.org/officeDocument/2006/relationships/image" Target="../media/image153.emf"/><Relationship Id="rId7"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56.emf"/><Relationship Id="rId5" Type="http://schemas.openxmlformats.org/officeDocument/2006/relationships/image" Target="../media/image155.emf"/><Relationship Id="rId4" Type="http://schemas.openxmlformats.org/officeDocument/2006/relationships/image" Target="../media/image154.emf"/></Relationships>
</file>

<file path=ppt/slides/_rels/slide5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162.jpeg"/></Relationships>
</file>

<file path=ppt/slides/_rels/slide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CAcQjRw&amp;url=http://www.wolfslighting.eu/lichtbronnen-en-accessoires/retrofit-led-lampen&amp;ei=0rtsVKnSBYicygTG1IKICQ&amp;bvm=bv.80120444,d.cWc&amp;psig=AFQjCNEU-QrDFsI0ODe7Je-nu5D-99gLRA&amp;ust=1416498504584414" TargetMode="External"/><Relationship Id="rId2" Type="http://schemas.openxmlformats.org/officeDocument/2006/relationships/image" Target="../media/image165.png"/><Relationship Id="rId1" Type="http://schemas.openxmlformats.org/officeDocument/2006/relationships/slideLayout" Target="../slideLayouts/slideLayout15.xml"/><Relationship Id="rId5" Type="http://schemas.openxmlformats.org/officeDocument/2006/relationships/image" Target="../media/image10.jpeg"/><Relationship Id="rId4" Type="http://schemas.openxmlformats.org/officeDocument/2006/relationships/image" Target="../media/image166.jpeg"/></Relationships>
</file>

<file path=ppt/slides/_rels/slide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170.jpeg"/><Relationship Id="rId4" Type="http://schemas.openxmlformats.org/officeDocument/2006/relationships/image" Target="../media/image169.png"/></Relationships>
</file>

<file path=ppt/slides/_rels/slide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8.xml"/><Relationship Id="rId1" Type="http://schemas.openxmlformats.org/officeDocument/2006/relationships/themeOverride" Target="../theme/themeOverride1.xml"/></Relationships>
</file>

<file path=ppt/slides/_rels/slide71.xml.rels><?xml version="1.0" encoding="UTF-8" standalone="yes"?>
<Relationships xmlns="http://schemas.openxmlformats.org/package/2006/relationships"><Relationship Id="rId3" Type="http://schemas.openxmlformats.org/officeDocument/2006/relationships/image" Target="../media/image172.jpeg"/><Relationship Id="rId7" Type="http://schemas.openxmlformats.org/officeDocument/2006/relationships/image" Target="../media/image10.jpe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jpeg"/><Relationship Id="rId4" Type="http://schemas.openxmlformats.org/officeDocument/2006/relationships/image" Target="../media/image173.jpeg"/></Relationships>
</file>

<file path=ppt/slides/_rels/slide7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77.jpeg"/><Relationship Id="rId7" Type="http://schemas.openxmlformats.org/officeDocument/2006/relationships/image" Target="../media/image181.jpe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jpeg"/></Relationships>
</file>

<file path=ppt/slides/_rels/slide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0.jpeg"/></Relationships>
</file>

<file path=ppt/slides/_rels/slide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189.jpeg"/></Relationships>
</file>

<file path=ppt/slides/_rels/slide83.xml.rels><?xml version="1.0" encoding="UTF-8" standalone="yes"?>
<Relationships xmlns="http://schemas.openxmlformats.org/package/2006/relationships"><Relationship Id="rId8" Type="http://schemas.openxmlformats.org/officeDocument/2006/relationships/image" Target="../media/image193.emf"/><Relationship Id="rId3" Type="http://schemas.openxmlformats.org/officeDocument/2006/relationships/image" Target="../media/image190.emf"/><Relationship Id="rId7" Type="http://schemas.openxmlformats.org/officeDocument/2006/relationships/image" Target="../media/image192.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91.emf"/><Relationship Id="rId5" Type="http://schemas.openxmlformats.org/officeDocument/2006/relationships/image" Target="../media/image115.png"/><Relationship Id="rId4" Type="http://schemas.openxmlformats.org/officeDocument/2006/relationships/image" Target="../media/image10.jpeg"/><Relationship Id="rId9" Type="http://schemas.openxmlformats.org/officeDocument/2006/relationships/image" Target="../media/image194.emf"/></Relationships>
</file>

<file path=ppt/slides/_rels/slide8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197.jpeg"/></Relationships>
</file>

<file path=ppt/slides/_rels/slide8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hyperlink" Target="http://www.google.be/url?sa=i&amp;rct=j&amp;q=&amp;esrc=s&amp;frm=1&amp;source=images&amp;cd=&amp;cad=rja&amp;uact=8&amp;ved=0ahUKEwj8osW37PbLAhXCYQ8KHZgKC3sQjRwIBw&amp;url=http://www.ledsmagazine.com/articles/print/volume-12/issue-6/features/indoor-lighting/hands-on-testing-of-popular-led-t8-lamps-and-linear-fixtures.html&amp;psig=AFQjCNGCvQ0kJS3mLzdiO02tHde_BBz8oA&amp;ust=1459923249501487" TargetMode="Externa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00.jpeg"/><Relationship Id="rId4" Type="http://schemas.openxmlformats.org/officeDocument/2006/relationships/hyperlink" Target="https://www.google.be/url?sa=i&amp;rct=j&amp;q=&amp;esrc=s&amp;frm=1&amp;source=images&amp;cd=&amp;cad=rja&amp;uact=8&amp;ved=0ahUKEwimyICK7PbLAhWFnA4KHdyKC5oQjRwIBw&amp;url=https://www.youtube.com/watch?v=ljauWeZ3rNA&amp;psig=AFQjCNGCvQ0kJS3mLzdiO02tHde_BBz8oA&amp;ust=1459923249501487"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8" Type="http://schemas.openxmlformats.org/officeDocument/2006/relationships/image" Target="../media/image211.jpeg"/><Relationship Id="rId3" Type="http://schemas.openxmlformats.org/officeDocument/2006/relationships/image" Target="../media/image206.png"/><Relationship Id="rId7" Type="http://schemas.openxmlformats.org/officeDocument/2006/relationships/image" Target="../media/image210.jpeg"/><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png"/><Relationship Id="rId10" Type="http://schemas.openxmlformats.org/officeDocument/2006/relationships/image" Target="../media/image10.jpeg"/><Relationship Id="rId4" Type="http://schemas.openxmlformats.org/officeDocument/2006/relationships/image" Target="../media/image207.jpeg"/><Relationship Id="rId9" Type="http://schemas.openxmlformats.org/officeDocument/2006/relationships/image" Target="../media/image212.png"/></Relationships>
</file>

<file path=ppt/slides/_rels/slide9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13.jpeg"/><Relationship Id="rId7" Type="http://schemas.openxmlformats.org/officeDocument/2006/relationships/image" Target="../media/image217.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15.jpeg"/><Relationship Id="rId4" Type="http://schemas.openxmlformats.org/officeDocument/2006/relationships/image" Target="../media/image214.gif"/></Relationships>
</file>

<file path=ppt/slides/_rels/slide9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20.jpeg"/><Relationship Id="rId4" Type="http://schemas.openxmlformats.org/officeDocument/2006/relationships/image" Target="../media/image219.jpeg"/></Relationships>
</file>

<file path=ppt/slides/_rels/slide9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9.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25.jpeg"/><Relationship Id="rId4" Type="http://schemas.openxmlformats.org/officeDocument/2006/relationships/image" Target="../media/image2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0" y="620688"/>
            <a:ext cx="9144000" cy="6894195"/>
          </a:xfrm>
          <a:prstGeom prst="rect">
            <a:avLst/>
          </a:prstGeom>
          <a:noFill/>
        </p:spPr>
        <p:txBody>
          <a:bodyPr wrap="square">
            <a:spAutoFit/>
          </a:bodyPr>
          <a:lstStyle/>
          <a:p>
            <a:pPr algn="ctr">
              <a:defRPr/>
            </a:pPr>
            <a:endParaRPr lang="fr-BE" sz="1400" dirty="0">
              <a:latin typeface="Arial" pitchFamily="34" charset="0"/>
              <a:cs typeface="Arial" pitchFamily="34" charset="0"/>
            </a:endParaRPr>
          </a:p>
          <a:p>
            <a:pPr algn="ctr">
              <a:defRPr/>
            </a:pPr>
            <a:endParaRPr lang="fr-BE" sz="3200" b="1"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sz="2400"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r>
              <a:rPr lang="fr-BE" dirty="0">
                <a:latin typeface="Arial" pitchFamily="34" charset="0"/>
                <a:cs typeface="Arial" pitchFamily="34" charset="0"/>
              </a:rPr>
              <a:t>par ODID et </a:t>
            </a:r>
            <a:r>
              <a:rPr lang="fr-BE" dirty="0" err="1">
                <a:latin typeface="Arial" pitchFamily="34" charset="0"/>
                <a:cs typeface="Arial" pitchFamily="34" charset="0"/>
              </a:rPr>
              <a:t>Haemera</a:t>
            </a:r>
            <a:endParaRPr lang="fr-BE" dirty="0">
              <a:latin typeface="Arial" pitchFamily="34" charset="0"/>
              <a:cs typeface="Arial" pitchFamily="34" charset="0"/>
            </a:endParaRPr>
          </a:p>
          <a:p>
            <a:pPr algn="ctr">
              <a:defRPr/>
            </a:pPr>
            <a:r>
              <a:rPr lang="fr-BE" dirty="0">
                <a:latin typeface="Arial" pitchFamily="34" charset="0"/>
                <a:cs typeface="Arial" pitchFamily="34" charset="0"/>
              </a:rPr>
              <a:t>Bureaux indépendants de consultance en éclairage professionnel</a:t>
            </a: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fr-BE" dirty="0">
              <a:latin typeface="Arial" pitchFamily="34" charset="0"/>
              <a:cs typeface="Arial" pitchFamily="34" charset="0"/>
            </a:endParaRPr>
          </a:p>
          <a:p>
            <a:pPr algn="ctr">
              <a:defRPr/>
            </a:pPr>
            <a:endParaRPr lang="nl-NL" sz="1200" dirty="0">
              <a:latin typeface="Arial" pitchFamily="34" charset="0"/>
              <a:cs typeface="Arial" pitchFamily="34"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5376093"/>
            <a:ext cx="1384046" cy="1279808"/>
          </a:xfrm>
          <a:prstGeom prst="rect">
            <a:avLst/>
          </a:prstGeom>
        </p:spPr>
      </p:pic>
      <p:pic>
        <p:nvPicPr>
          <p:cNvPr id="3" name="Afbeelding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7584" y="476672"/>
            <a:ext cx="7440827" cy="3960440"/>
          </a:xfrm>
          <a:prstGeom prst="rect">
            <a:avLst/>
          </a:prstGeom>
        </p:spPr>
      </p:pic>
      <p:pic>
        <p:nvPicPr>
          <p:cNvPr id="6" name="Image 5" descr="Une image contenant clipart&#10;&#10;Description générée automatiquement">
            <a:extLst>
              <a:ext uri="{FF2B5EF4-FFF2-40B4-BE49-F238E27FC236}">
                <a16:creationId xmlns:a16="http://schemas.microsoft.com/office/drawing/2014/main" id="{B0CF216F-F7DB-4BA4-9713-D512F1FD6D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270" y="5711210"/>
            <a:ext cx="2282952" cy="697992"/>
          </a:xfrm>
          <a:prstGeom prst="rect">
            <a:avLst/>
          </a:prstGeom>
        </p:spPr>
      </p:pic>
    </p:spTree>
    <p:extLst>
      <p:ext uri="{BB962C8B-B14F-4D97-AF65-F5344CB8AC3E}">
        <p14:creationId xmlns:p14="http://schemas.microsoft.com/office/powerpoint/2010/main" val="3086668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9600" y="642918"/>
            <a:ext cx="8115300" cy="5257800"/>
            <a:chOff x="384" y="240"/>
            <a:chExt cx="5112" cy="3312"/>
          </a:xfrm>
        </p:grpSpPr>
        <p:sp>
          <p:nvSpPr>
            <p:cNvPr id="27651" name="Rectangle 3"/>
            <p:cNvSpPr>
              <a:spLocks noChangeArrowheads="1"/>
            </p:cNvSpPr>
            <p:nvPr/>
          </p:nvSpPr>
          <p:spPr bwMode="auto">
            <a:xfrm>
              <a:off x="384" y="240"/>
              <a:ext cx="5112" cy="3312"/>
            </a:xfrm>
            <a:prstGeom prst="rect">
              <a:avLst/>
            </a:prstGeom>
            <a:solidFill>
              <a:srgbClr val="FFFFFF"/>
            </a:solidFill>
            <a:ln w="19050">
              <a:solidFill>
                <a:schemeClr val="accent2"/>
              </a:solidFill>
              <a:miter lim="800000"/>
              <a:headEnd type="none" w="sm" len="sm"/>
              <a:tailEnd type="none" w="sm" len="sm"/>
            </a:ln>
            <a:effectLst>
              <a:outerShdw dist="107763" dir="2700000" algn="ctr" rotWithShape="0">
                <a:srgbClr val="0066FF">
                  <a:alpha val="50000"/>
                </a:srgbClr>
              </a:outerShdw>
            </a:effectLst>
          </p:spPr>
          <p:txBody>
            <a:bodyPr wrap="none" anchor="ctr"/>
            <a:lstStyle/>
            <a:p>
              <a:pPr>
                <a:defRPr/>
              </a:pPr>
              <a:endParaRPr lang="nl-BE"/>
            </a:p>
          </p:txBody>
        </p:sp>
        <p:grpSp>
          <p:nvGrpSpPr>
            <p:cNvPr id="3" name="Group 4"/>
            <p:cNvGrpSpPr>
              <a:grpSpLocks/>
            </p:cNvGrpSpPr>
            <p:nvPr/>
          </p:nvGrpSpPr>
          <p:grpSpPr bwMode="auto">
            <a:xfrm>
              <a:off x="396" y="297"/>
              <a:ext cx="5088" cy="3220"/>
              <a:chOff x="600" y="621"/>
              <a:chExt cx="5088" cy="3220"/>
            </a:xfrm>
          </p:grpSpPr>
          <p:grpSp>
            <p:nvGrpSpPr>
              <p:cNvPr id="4" name="Group 5"/>
              <p:cNvGrpSpPr>
                <a:grpSpLocks/>
              </p:cNvGrpSpPr>
              <p:nvPr/>
            </p:nvGrpSpPr>
            <p:grpSpPr bwMode="auto">
              <a:xfrm>
                <a:off x="600" y="621"/>
                <a:ext cx="5064" cy="3003"/>
                <a:chOff x="600" y="621"/>
                <a:chExt cx="5064" cy="3003"/>
              </a:xfrm>
            </p:grpSpPr>
            <p:grpSp>
              <p:nvGrpSpPr>
                <p:cNvPr id="5" name="Group 6"/>
                <p:cNvGrpSpPr>
                  <a:grpSpLocks/>
                </p:cNvGrpSpPr>
                <p:nvPr/>
              </p:nvGrpSpPr>
              <p:grpSpPr bwMode="auto">
                <a:xfrm>
                  <a:off x="600" y="621"/>
                  <a:ext cx="5064" cy="2977"/>
                  <a:chOff x="648" y="813"/>
                  <a:chExt cx="5064" cy="3193"/>
                </a:xfrm>
              </p:grpSpPr>
              <p:grpSp>
                <p:nvGrpSpPr>
                  <p:cNvPr id="6" name="Group 7"/>
                  <p:cNvGrpSpPr>
                    <a:grpSpLocks/>
                  </p:cNvGrpSpPr>
                  <p:nvPr/>
                </p:nvGrpSpPr>
                <p:grpSpPr bwMode="auto">
                  <a:xfrm>
                    <a:off x="650" y="813"/>
                    <a:ext cx="5062" cy="3193"/>
                    <a:chOff x="645" y="837"/>
                    <a:chExt cx="5062" cy="3193"/>
                  </a:xfrm>
                </p:grpSpPr>
                <p:pic>
                  <p:nvPicPr>
                    <p:cNvPr id="26636" name="Picture 8"/>
                    <p:cNvPicPr>
                      <a:picLocks noChangeArrowheads="1"/>
                    </p:cNvPicPr>
                    <p:nvPr/>
                  </p:nvPicPr>
                  <p:blipFill>
                    <a:blip r:embed="rId3" cstate="print"/>
                    <a:srcRect/>
                    <a:stretch>
                      <a:fillRect/>
                    </a:stretch>
                  </p:blipFill>
                  <p:spPr bwMode="auto">
                    <a:xfrm>
                      <a:off x="645" y="837"/>
                      <a:ext cx="5062" cy="3193"/>
                    </a:xfrm>
                    <a:prstGeom prst="rect">
                      <a:avLst/>
                    </a:prstGeom>
                    <a:solidFill>
                      <a:srgbClr val="FFFFFF"/>
                    </a:solidFill>
                    <a:ln w="9525">
                      <a:noFill/>
                      <a:miter lim="800000"/>
                      <a:headEnd/>
                      <a:tailEnd/>
                    </a:ln>
                  </p:spPr>
                </p:pic>
                <p:sp>
                  <p:nvSpPr>
                    <p:cNvPr id="27657" name="Text Box 9"/>
                    <p:cNvSpPr txBox="1">
                      <a:spLocks noChangeArrowheads="1"/>
                    </p:cNvSpPr>
                    <p:nvPr/>
                  </p:nvSpPr>
                  <p:spPr bwMode="auto">
                    <a:xfrm>
                      <a:off x="750" y="1146"/>
                      <a:ext cx="1026" cy="371"/>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spcBef>
                          <a:spcPct val="50000"/>
                        </a:spcBef>
                        <a:defRPr/>
                      </a:pPr>
                      <a:r>
                        <a:rPr lang="fr-FR" sz="1200" b="1">
                          <a:solidFill>
                            <a:srgbClr val="00CC00"/>
                          </a:solidFill>
                          <a:effectLst>
                            <a:outerShdw blurRad="38100" dist="38100" dir="2700000" algn="tl">
                              <a:srgbClr val="C0C0C0"/>
                            </a:outerShdw>
                          </a:effectLst>
                          <a:latin typeface="Lucida Sans Unicode" pitchFamily="34" charset="0"/>
                        </a:rPr>
                        <a:t>Sources</a:t>
                      </a:r>
                    </a:p>
                    <a:p>
                      <a:pPr algn="ctr" eaLnBrk="0" hangingPunct="0">
                        <a:spcBef>
                          <a:spcPct val="50000"/>
                        </a:spcBef>
                        <a:defRPr/>
                      </a:pPr>
                      <a:r>
                        <a:rPr lang="fr-FR" sz="1200" b="1">
                          <a:solidFill>
                            <a:srgbClr val="00CC00"/>
                          </a:solidFill>
                          <a:effectLst>
                            <a:outerShdw blurRad="38100" dist="38100" dir="2700000" algn="tl">
                              <a:srgbClr val="C0C0C0"/>
                            </a:outerShdw>
                          </a:effectLst>
                          <a:latin typeface="Lucida Sans Unicode" pitchFamily="34" charset="0"/>
                        </a:rPr>
                        <a:t>primaires</a:t>
                      </a:r>
                      <a:endParaRPr lang="fr-FR" sz="1200">
                        <a:latin typeface="Lucida Sans Unicode" pitchFamily="34" charset="0"/>
                      </a:endParaRPr>
                    </a:p>
                  </p:txBody>
                </p:sp>
                <p:sp>
                  <p:nvSpPr>
                    <p:cNvPr id="27658" name="Text Box 10"/>
                    <p:cNvSpPr txBox="1">
                      <a:spLocks noChangeArrowheads="1"/>
                    </p:cNvSpPr>
                    <p:nvPr/>
                  </p:nvSpPr>
                  <p:spPr bwMode="auto">
                    <a:xfrm>
                      <a:off x="1824" y="1158"/>
                      <a:ext cx="2304" cy="371"/>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spcBef>
                          <a:spcPct val="50000"/>
                        </a:spcBef>
                        <a:defRPr/>
                      </a:pPr>
                      <a:r>
                        <a:rPr lang="fr-FR" sz="1200" b="1" dirty="0">
                          <a:solidFill>
                            <a:srgbClr val="0066FF"/>
                          </a:solidFill>
                          <a:effectLst>
                            <a:outerShdw blurRad="38100" dist="38100" dir="2700000" algn="tl">
                              <a:srgbClr val="C0C0C0"/>
                            </a:outerShdw>
                          </a:effectLst>
                          <a:latin typeface="Lucida Sans Unicode" pitchFamily="34" charset="0"/>
                        </a:rPr>
                        <a:t>Sources secondaires</a:t>
                      </a:r>
                    </a:p>
                    <a:p>
                      <a:pPr algn="ctr" eaLnBrk="0" hangingPunct="0">
                        <a:spcBef>
                          <a:spcPct val="50000"/>
                        </a:spcBef>
                        <a:defRPr/>
                      </a:pPr>
                      <a:r>
                        <a:rPr lang="fr-FR" sz="1200" b="1" dirty="0">
                          <a:solidFill>
                            <a:srgbClr val="0066FF"/>
                          </a:solidFill>
                          <a:effectLst>
                            <a:outerShdw blurRad="38100" dist="38100" dir="2700000" algn="tl">
                              <a:srgbClr val="C0C0C0"/>
                            </a:outerShdw>
                          </a:effectLst>
                          <a:latin typeface="Lucida Sans Unicode" pitchFamily="34" charset="0"/>
                        </a:rPr>
                        <a:t>(retransmission &amp; modification)</a:t>
                      </a:r>
                      <a:endParaRPr lang="fr-FR" sz="1200" dirty="0">
                        <a:latin typeface="Lucida Sans Unicode" pitchFamily="34" charset="0"/>
                      </a:endParaRPr>
                    </a:p>
                  </p:txBody>
                </p:sp>
                <p:sp>
                  <p:nvSpPr>
                    <p:cNvPr id="27659" name="Text Box 11"/>
                    <p:cNvSpPr txBox="1">
                      <a:spLocks noChangeArrowheads="1"/>
                    </p:cNvSpPr>
                    <p:nvPr/>
                  </p:nvSpPr>
                  <p:spPr bwMode="auto">
                    <a:xfrm>
                      <a:off x="4158" y="1134"/>
                      <a:ext cx="672" cy="432"/>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spcBef>
                          <a:spcPct val="50000"/>
                        </a:spcBef>
                        <a:defRPr/>
                      </a:pPr>
                      <a:r>
                        <a:rPr lang="fr-FR" sz="1200" b="1">
                          <a:solidFill>
                            <a:srgbClr val="000066"/>
                          </a:solidFill>
                          <a:effectLst>
                            <a:outerShdw blurRad="38100" dist="38100" dir="2700000" algn="tl">
                              <a:srgbClr val="C0C0C0"/>
                            </a:outerShdw>
                          </a:effectLst>
                          <a:latin typeface="Lucida Sans Unicode" pitchFamily="34" charset="0"/>
                        </a:rPr>
                        <a:t>Récepteur / encodeur (œil)</a:t>
                      </a:r>
                    </a:p>
                  </p:txBody>
                </p:sp>
                <p:sp>
                  <p:nvSpPr>
                    <p:cNvPr id="27660" name="Text Box 12"/>
                    <p:cNvSpPr txBox="1">
                      <a:spLocks noChangeArrowheads="1"/>
                    </p:cNvSpPr>
                    <p:nvPr/>
                  </p:nvSpPr>
                  <p:spPr bwMode="auto">
                    <a:xfrm>
                      <a:off x="4884" y="1123"/>
                      <a:ext cx="720" cy="430"/>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spcBef>
                          <a:spcPct val="50000"/>
                        </a:spcBef>
                        <a:defRPr/>
                      </a:pPr>
                      <a:r>
                        <a:rPr lang="fr-FR" sz="1200" b="1">
                          <a:effectLst>
                            <a:outerShdw blurRad="38100" dist="38100" dir="2700000" algn="tl">
                              <a:srgbClr val="C0C0C0"/>
                            </a:outerShdw>
                          </a:effectLst>
                          <a:latin typeface="Lucida Sans Unicode" pitchFamily="34" charset="0"/>
                        </a:rPr>
                        <a:t>Décodeur / interprète (cerveau)</a:t>
                      </a:r>
                      <a:endParaRPr lang="fr-FR" sz="1200" b="1">
                        <a:solidFill>
                          <a:srgbClr val="000066"/>
                        </a:solidFill>
                        <a:effectLst>
                          <a:outerShdw blurRad="38100" dist="38100" dir="2700000" algn="tl">
                            <a:srgbClr val="C0C0C0"/>
                          </a:outerShdw>
                        </a:effectLst>
                        <a:latin typeface="Lucida Sans Unicode" pitchFamily="34" charset="0"/>
                      </a:endParaRPr>
                    </a:p>
                  </p:txBody>
                </p:sp>
                <p:grpSp>
                  <p:nvGrpSpPr>
                    <p:cNvPr id="7" name="Group 13"/>
                    <p:cNvGrpSpPr>
                      <a:grpSpLocks/>
                    </p:cNvGrpSpPr>
                    <p:nvPr/>
                  </p:nvGrpSpPr>
                  <p:grpSpPr bwMode="auto">
                    <a:xfrm>
                      <a:off x="708" y="3354"/>
                      <a:ext cx="4992" cy="371"/>
                      <a:chOff x="708" y="3354"/>
                      <a:chExt cx="4992" cy="371"/>
                    </a:xfrm>
                  </p:grpSpPr>
                  <p:sp>
                    <p:nvSpPr>
                      <p:cNvPr id="27662" name="Text Box 14"/>
                      <p:cNvSpPr txBox="1">
                        <a:spLocks noChangeArrowheads="1"/>
                      </p:cNvSpPr>
                      <p:nvPr/>
                    </p:nvSpPr>
                    <p:spPr bwMode="auto">
                      <a:xfrm>
                        <a:off x="708" y="3354"/>
                        <a:ext cx="1026" cy="309"/>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spcBef>
                            <a:spcPct val="50000"/>
                          </a:spcBef>
                          <a:defRPr/>
                        </a:pPr>
                        <a:r>
                          <a:rPr lang="fr-FR" sz="1200" b="1">
                            <a:solidFill>
                              <a:srgbClr val="00CC00"/>
                            </a:solidFill>
                            <a:effectLst>
                              <a:outerShdw blurRad="38100" dist="38100" dir="2700000" algn="tl">
                                <a:srgbClr val="C0C0C0"/>
                              </a:outerShdw>
                            </a:effectLst>
                            <a:latin typeface="Lucida Sans Unicode" pitchFamily="34" charset="0"/>
                          </a:rPr>
                          <a:t>Soleil, lampes à décharge, ...</a:t>
                        </a:r>
                        <a:endParaRPr lang="fr-FR" sz="1200">
                          <a:latin typeface="Lucida Sans Unicode" pitchFamily="34" charset="0"/>
                        </a:endParaRPr>
                      </a:p>
                    </p:txBody>
                  </p:sp>
                  <p:sp>
                    <p:nvSpPr>
                      <p:cNvPr id="27663" name="Text Box 15"/>
                      <p:cNvSpPr txBox="1">
                        <a:spLocks noChangeArrowheads="1"/>
                      </p:cNvSpPr>
                      <p:nvPr/>
                    </p:nvSpPr>
                    <p:spPr bwMode="auto">
                      <a:xfrm>
                        <a:off x="1848" y="3354"/>
                        <a:ext cx="2304" cy="309"/>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spcBef>
                            <a:spcPct val="50000"/>
                          </a:spcBef>
                          <a:defRPr/>
                        </a:pPr>
                        <a:r>
                          <a:rPr lang="fr-FR" sz="1200" b="1">
                            <a:solidFill>
                              <a:srgbClr val="0066FF"/>
                            </a:solidFill>
                            <a:effectLst>
                              <a:outerShdw blurRad="38100" dist="38100" dir="2700000" algn="tl">
                                <a:srgbClr val="C0C0C0"/>
                              </a:outerShdw>
                            </a:effectLst>
                            <a:latin typeface="Lucida Sans Unicode" pitchFamily="34" charset="0"/>
                          </a:rPr>
                          <a:t>Atmosphère, air, eau, lentilles, fenêtres, objets, ...</a:t>
                        </a:r>
                        <a:endParaRPr lang="fr-FR" sz="1200">
                          <a:latin typeface="Lucida Sans Unicode" pitchFamily="34" charset="0"/>
                        </a:endParaRPr>
                      </a:p>
                    </p:txBody>
                  </p:sp>
                  <p:sp>
                    <p:nvSpPr>
                      <p:cNvPr id="27664" name="Text Box 16"/>
                      <p:cNvSpPr txBox="1">
                        <a:spLocks noChangeArrowheads="1"/>
                      </p:cNvSpPr>
                      <p:nvPr/>
                    </p:nvSpPr>
                    <p:spPr bwMode="auto">
                      <a:xfrm>
                        <a:off x="4182" y="3354"/>
                        <a:ext cx="672" cy="371"/>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spcBef>
                            <a:spcPct val="50000"/>
                          </a:spcBef>
                          <a:defRPr/>
                        </a:pPr>
                        <a:r>
                          <a:rPr lang="fr-FR" sz="1200" b="1">
                            <a:solidFill>
                              <a:srgbClr val="000066"/>
                            </a:solidFill>
                            <a:effectLst>
                              <a:outerShdw blurRad="38100" dist="38100" dir="2700000" algn="tl">
                                <a:srgbClr val="C0C0C0"/>
                              </a:outerShdw>
                            </a:effectLst>
                            <a:latin typeface="Lucida Sans Unicode" pitchFamily="34" charset="0"/>
                          </a:rPr>
                          <a:t>Cornée</a:t>
                        </a:r>
                      </a:p>
                      <a:p>
                        <a:pPr algn="ctr" eaLnBrk="0" hangingPunct="0">
                          <a:spcBef>
                            <a:spcPct val="50000"/>
                          </a:spcBef>
                          <a:defRPr/>
                        </a:pPr>
                        <a:r>
                          <a:rPr lang="fr-FR" sz="1200" b="1">
                            <a:solidFill>
                              <a:srgbClr val="000066"/>
                            </a:solidFill>
                            <a:effectLst>
                              <a:outerShdw blurRad="38100" dist="38100" dir="2700000" algn="tl">
                                <a:srgbClr val="C0C0C0"/>
                              </a:outerShdw>
                            </a:effectLst>
                            <a:latin typeface="Lucida Sans Unicode" pitchFamily="34" charset="0"/>
                          </a:rPr>
                          <a:t>Iris</a:t>
                        </a:r>
                      </a:p>
                    </p:txBody>
                  </p:sp>
                  <p:sp>
                    <p:nvSpPr>
                      <p:cNvPr id="27665" name="Text Box 17"/>
                      <p:cNvSpPr txBox="1">
                        <a:spLocks noChangeArrowheads="1"/>
                      </p:cNvSpPr>
                      <p:nvPr/>
                    </p:nvSpPr>
                    <p:spPr bwMode="auto">
                      <a:xfrm>
                        <a:off x="4884" y="3354"/>
                        <a:ext cx="816" cy="371"/>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spcBef>
                            <a:spcPct val="50000"/>
                          </a:spcBef>
                          <a:defRPr/>
                        </a:pPr>
                        <a:r>
                          <a:rPr lang="fr-FR" sz="1200" b="1">
                            <a:effectLst>
                              <a:outerShdw blurRad="38100" dist="38100" dir="2700000" algn="tl">
                                <a:srgbClr val="C0C0C0"/>
                              </a:outerShdw>
                            </a:effectLst>
                            <a:latin typeface="Lucida Sans Unicode" pitchFamily="34" charset="0"/>
                          </a:rPr>
                          <a:t>Analyse</a:t>
                        </a:r>
                      </a:p>
                      <a:p>
                        <a:pPr algn="ctr" eaLnBrk="0" hangingPunct="0">
                          <a:spcBef>
                            <a:spcPct val="50000"/>
                          </a:spcBef>
                          <a:defRPr/>
                        </a:pPr>
                        <a:r>
                          <a:rPr lang="fr-FR" sz="1200" b="1">
                            <a:effectLst>
                              <a:outerShdw blurRad="38100" dist="38100" dir="2700000" algn="tl">
                                <a:srgbClr val="C0C0C0"/>
                              </a:outerShdw>
                            </a:effectLst>
                            <a:latin typeface="Lucida Sans Unicode" pitchFamily="34" charset="0"/>
                          </a:rPr>
                          <a:t>Identification</a:t>
                        </a:r>
                        <a:endParaRPr lang="fr-FR" sz="1200" b="1">
                          <a:solidFill>
                            <a:srgbClr val="000066"/>
                          </a:solidFill>
                          <a:effectLst>
                            <a:outerShdw blurRad="38100" dist="38100" dir="2700000" algn="tl">
                              <a:srgbClr val="C0C0C0"/>
                            </a:outerShdw>
                          </a:effectLst>
                          <a:latin typeface="Lucida Sans Unicode" pitchFamily="34" charset="0"/>
                        </a:endParaRPr>
                      </a:p>
                    </p:txBody>
                  </p:sp>
                </p:grpSp>
              </p:grpSp>
              <p:sp>
                <p:nvSpPr>
                  <p:cNvPr id="26635" name="Rectangle 18"/>
                  <p:cNvSpPr>
                    <a:spLocks noChangeArrowheads="1"/>
                  </p:cNvSpPr>
                  <p:nvPr/>
                </p:nvSpPr>
                <p:spPr bwMode="auto">
                  <a:xfrm>
                    <a:off x="648" y="828"/>
                    <a:ext cx="5064" cy="276"/>
                  </a:xfrm>
                  <a:prstGeom prst="rect">
                    <a:avLst/>
                  </a:prstGeom>
                  <a:solidFill>
                    <a:srgbClr val="FFFFFF"/>
                  </a:solidFill>
                  <a:ln w="12700">
                    <a:noFill/>
                    <a:miter lim="800000"/>
                    <a:headEnd type="none" w="sm" len="sm"/>
                    <a:tailEnd type="none" w="sm" len="sm"/>
                  </a:ln>
                </p:spPr>
                <p:txBody>
                  <a:bodyPr wrap="none" anchor="ctr"/>
                  <a:lstStyle/>
                  <a:p>
                    <a:endParaRPr lang="nl-BE"/>
                  </a:p>
                </p:txBody>
              </p:sp>
            </p:grpSp>
            <p:sp>
              <p:nvSpPr>
                <p:cNvPr id="26633" name="Rectangle 19"/>
                <p:cNvSpPr>
                  <a:spLocks noChangeArrowheads="1"/>
                </p:cNvSpPr>
                <p:nvPr/>
              </p:nvSpPr>
              <p:spPr bwMode="auto">
                <a:xfrm>
                  <a:off x="600" y="3264"/>
                  <a:ext cx="4980" cy="360"/>
                </a:xfrm>
                <a:prstGeom prst="rect">
                  <a:avLst/>
                </a:prstGeom>
                <a:solidFill>
                  <a:srgbClr val="FFFFFF"/>
                </a:solidFill>
                <a:ln w="12700">
                  <a:noFill/>
                  <a:miter lim="800000"/>
                  <a:headEnd type="none" w="sm" len="sm"/>
                  <a:tailEnd type="none" w="sm" len="sm"/>
                </a:ln>
              </p:spPr>
              <p:txBody>
                <a:bodyPr wrap="none" anchor="ctr"/>
                <a:lstStyle/>
                <a:p>
                  <a:endParaRPr lang="nl-BE"/>
                </a:p>
              </p:txBody>
            </p:sp>
          </p:grpSp>
          <p:sp>
            <p:nvSpPr>
              <p:cNvPr id="27668" name="Text Box 20"/>
              <p:cNvSpPr txBox="1">
                <a:spLocks noChangeArrowheads="1"/>
              </p:cNvSpPr>
              <p:nvPr/>
            </p:nvSpPr>
            <p:spPr bwMode="auto">
              <a:xfrm>
                <a:off x="600" y="3420"/>
                <a:ext cx="3492" cy="421"/>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lnSpc>
                    <a:spcPct val="80000"/>
                  </a:lnSpc>
                  <a:spcBef>
                    <a:spcPct val="50000"/>
                  </a:spcBef>
                  <a:defRPr/>
                </a:pPr>
                <a:r>
                  <a:rPr lang="fr-FR" sz="1800">
                    <a:effectLst>
                      <a:outerShdw blurRad="38100" dist="38100" dir="2700000" algn="tl">
                        <a:srgbClr val="C0C0C0"/>
                      </a:outerShdw>
                    </a:effectLst>
                    <a:latin typeface="Lucida Sans Unicode" pitchFamily="34" charset="0"/>
                  </a:rPr>
                  <a:t>Physique</a:t>
                </a:r>
              </a:p>
              <a:p>
                <a:pPr algn="ctr" eaLnBrk="0" hangingPunct="0">
                  <a:lnSpc>
                    <a:spcPct val="80000"/>
                  </a:lnSpc>
                  <a:spcBef>
                    <a:spcPct val="50000"/>
                  </a:spcBef>
                  <a:defRPr/>
                </a:pPr>
                <a:r>
                  <a:rPr lang="fr-FR" sz="1800">
                    <a:effectLst>
                      <a:outerShdw blurRad="38100" dist="38100" dir="2700000" algn="tl">
                        <a:srgbClr val="C0C0C0"/>
                      </a:outerShdw>
                    </a:effectLst>
                    <a:latin typeface="Lucida Sans Unicode" pitchFamily="34" charset="0"/>
                  </a:rPr>
                  <a:t>Valeurs objectives</a:t>
                </a:r>
              </a:p>
            </p:txBody>
          </p:sp>
          <p:sp>
            <p:nvSpPr>
              <p:cNvPr id="27669" name="Text Box 21"/>
              <p:cNvSpPr txBox="1">
                <a:spLocks noChangeArrowheads="1"/>
              </p:cNvSpPr>
              <p:nvPr/>
            </p:nvSpPr>
            <p:spPr bwMode="auto">
              <a:xfrm>
                <a:off x="4140" y="3420"/>
                <a:ext cx="1548" cy="421"/>
              </a:xfrm>
              <a:prstGeom prst="rect">
                <a:avLst/>
              </a:prstGeom>
              <a:solidFill>
                <a:srgbClr val="FFFFFF"/>
              </a:solidFill>
              <a:ln w="12700">
                <a:noFill/>
                <a:miter lim="800000"/>
                <a:headEnd type="none" w="sm" len="sm"/>
                <a:tailEnd type="none" w="sm" len="sm"/>
              </a:ln>
              <a:effectLst/>
            </p:spPr>
            <p:txBody>
              <a:bodyPr>
                <a:spAutoFit/>
              </a:bodyPr>
              <a:lstStyle/>
              <a:p>
                <a:pPr algn="ctr" eaLnBrk="0" hangingPunct="0">
                  <a:lnSpc>
                    <a:spcPct val="80000"/>
                  </a:lnSpc>
                  <a:spcBef>
                    <a:spcPct val="50000"/>
                  </a:spcBef>
                  <a:defRPr/>
                </a:pPr>
                <a:r>
                  <a:rPr lang="fr-FR" sz="1800">
                    <a:effectLst>
                      <a:outerShdw blurRad="38100" dist="38100" dir="2700000" algn="tl">
                        <a:srgbClr val="C0C0C0"/>
                      </a:outerShdw>
                    </a:effectLst>
                    <a:latin typeface="Lucida Sans Unicode" pitchFamily="34" charset="0"/>
                  </a:rPr>
                  <a:t>Vision</a:t>
                </a:r>
              </a:p>
              <a:p>
                <a:pPr algn="ctr" eaLnBrk="0" hangingPunct="0">
                  <a:lnSpc>
                    <a:spcPct val="80000"/>
                  </a:lnSpc>
                  <a:spcBef>
                    <a:spcPct val="50000"/>
                  </a:spcBef>
                  <a:defRPr/>
                </a:pPr>
                <a:r>
                  <a:rPr lang="fr-FR" sz="1800">
                    <a:effectLst>
                      <a:outerShdw blurRad="38100" dist="38100" dir="2700000" algn="tl">
                        <a:srgbClr val="C0C0C0"/>
                      </a:outerShdw>
                    </a:effectLst>
                    <a:latin typeface="Lucida Sans Unicode" pitchFamily="34" charset="0"/>
                  </a:rPr>
                  <a:t>Valeurs subj.</a:t>
                </a:r>
                <a:endParaRPr lang="fr-FR">
                  <a:latin typeface="Lucida Sans Unicode" pitchFamily="34" charset="0"/>
                </a:endParaRPr>
              </a:p>
            </p:txBody>
          </p:sp>
        </p:grpSp>
      </p:grpSp>
      <p:pic>
        <p:nvPicPr>
          <p:cNvPr id="22"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5295201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179510" y="118162"/>
            <a:ext cx="8809037" cy="914400"/>
          </a:xfrm>
        </p:spPr>
        <p:txBody>
          <a:bodyPr>
            <a:normAutofit fontScale="90000"/>
          </a:bodyPr>
          <a:lstStyle/>
          <a:p>
            <a:pPr eaLnBrk="1" hangingPunct="1"/>
            <a:r>
              <a:rPr lang="fr-BE" sz="3200" dirty="0" err="1">
                <a:solidFill>
                  <a:srgbClr val="00279F"/>
                </a:solidFill>
                <a:latin typeface="Arial" pitchFamily="34" charset="0"/>
                <a:ea typeface="+mn-ea"/>
                <a:cs typeface="Arial" charset="0"/>
              </a:rPr>
              <a:t>Relighting</a:t>
            </a:r>
            <a:r>
              <a:rPr lang="fr-BE" sz="3200" dirty="0">
                <a:solidFill>
                  <a:srgbClr val="00279F"/>
                </a:solidFill>
                <a:latin typeface="Arial" pitchFamily="34" charset="0"/>
                <a:ea typeface="+mn-ea"/>
                <a:cs typeface="Arial" charset="0"/>
              </a:rPr>
              <a:t> par des luminaires LED?</a:t>
            </a:r>
            <a:br>
              <a:rPr lang="fr-BE" sz="2400" dirty="0">
                <a:latin typeface="Arial" pitchFamily="34" charset="0"/>
                <a:cs typeface="Arial" pitchFamily="34" charset="0"/>
              </a:rPr>
            </a:br>
            <a:endParaRPr lang="fr-BE" sz="2400" dirty="0">
              <a:latin typeface="Arial" pitchFamily="34" charset="0"/>
              <a:cs typeface="Arial" pitchFamily="34" charset="0"/>
            </a:endParaRPr>
          </a:p>
        </p:txBody>
      </p:sp>
      <p:sp>
        <p:nvSpPr>
          <p:cNvPr id="1741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7414" name="Text Box 6"/>
          <p:cNvSpPr txBox="1">
            <a:spLocks noChangeArrowheads="1"/>
          </p:cNvSpPr>
          <p:nvPr/>
        </p:nvSpPr>
        <p:spPr bwMode="auto">
          <a:xfrm>
            <a:off x="6588125" y="4076700"/>
            <a:ext cx="1512888" cy="396875"/>
          </a:xfrm>
          <a:prstGeom prst="rect">
            <a:avLst/>
          </a:prstGeom>
          <a:noFill/>
          <a:ln w="19050" algn="ctr">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kstvak 22"/>
          <p:cNvSpPr txBox="1"/>
          <p:nvPr/>
        </p:nvSpPr>
        <p:spPr>
          <a:xfrm>
            <a:off x="323528" y="1290240"/>
            <a:ext cx="859931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Oui … à certaines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Luminaires de qualité (fiabilité!)</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préférence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dimmable</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Belle photométrie (confort visuel!)</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Bien dimensionné!</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préférence avec driver changeable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(réparation possible en cas de </a:t>
            </a:r>
            <a:r>
              <a:rPr kumimoji="0" lang="fr-BE"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défect</a:t>
            </a: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12" name="Afbeelding 11"/>
          <p:cNvPicPr/>
          <p:nvPr/>
        </p:nvPicPr>
        <p:blipFill>
          <a:blip r:embed="rId3" cstate="email"/>
          <a:srcRect/>
          <a:stretch>
            <a:fillRect/>
          </a:stretch>
        </p:blipFill>
        <p:spPr bwMode="auto">
          <a:xfrm>
            <a:off x="6361393" y="1032562"/>
            <a:ext cx="2451265" cy="2812863"/>
          </a:xfrm>
          <a:prstGeom prst="rect">
            <a:avLst/>
          </a:prstGeom>
          <a:noFill/>
          <a:ln w="9525">
            <a:noFill/>
            <a:miter lim="800000"/>
            <a:headEnd/>
            <a:tailEnd/>
          </a:ln>
        </p:spPr>
      </p:pic>
      <p:pic>
        <p:nvPicPr>
          <p:cNvPr id="9"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9340434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a:xfrm>
            <a:off x="107504" y="1268760"/>
            <a:ext cx="8928992" cy="5184576"/>
          </a:xfrm>
        </p:spPr>
        <p:txBody>
          <a:bodyPr>
            <a:normAutofit/>
          </a:bodyPr>
          <a:lstStyle/>
          <a:p>
            <a:pPr algn="ctr">
              <a:buNone/>
            </a:pPr>
            <a:endParaRPr lang="fr-BE" sz="2400" dirty="0">
              <a:solidFill>
                <a:schemeClr val="tx1"/>
              </a:solidFill>
              <a:latin typeface="Arial" pitchFamily="34" charset="0"/>
            </a:endParaRPr>
          </a:p>
          <a:p>
            <a:pPr algn="ctr">
              <a:buNone/>
            </a:pPr>
            <a:endParaRPr lang="fr-BE" sz="2400" dirty="0">
              <a:solidFill>
                <a:schemeClr val="tx1"/>
              </a:solidFill>
              <a:latin typeface="Arial" pitchFamily="34" charset="0"/>
            </a:endParaRPr>
          </a:p>
          <a:p>
            <a:pPr algn="ctr">
              <a:buNone/>
            </a:pPr>
            <a:endParaRPr lang="fr-BE" sz="2400" dirty="0">
              <a:solidFill>
                <a:schemeClr val="tx1"/>
              </a:solidFill>
              <a:latin typeface="Arial" pitchFamily="34" charset="0"/>
            </a:endParaRPr>
          </a:p>
          <a:p>
            <a:pPr algn="ctr">
              <a:buNone/>
            </a:pPr>
            <a:r>
              <a:rPr lang="fr-BE" sz="2400" dirty="0">
                <a:solidFill>
                  <a:schemeClr val="tx1"/>
                </a:solidFill>
                <a:latin typeface="Arial" pitchFamily="34" charset="0"/>
              </a:rPr>
              <a:t>Merci de votre attention</a:t>
            </a:r>
            <a:endParaRPr lang="fr-BE" dirty="0"/>
          </a:p>
          <a:p>
            <a:pPr>
              <a:buNone/>
            </a:pPr>
            <a:endParaRPr lang="fr-BE" dirty="0"/>
          </a:p>
          <a:p>
            <a:pPr>
              <a:buNone/>
            </a:pPr>
            <a:endParaRPr lang="fr-BE" dirty="0"/>
          </a:p>
          <a:p>
            <a:pPr>
              <a:buNone/>
            </a:pPr>
            <a:endParaRPr lang="fr-BE" dirty="0"/>
          </a:p>
          <a:p>
            <a:pPr>
              <a:buNone/>
            </a:pPr>
            <a:endParaRPr lang="fr-BE" dirty="0">
              <a:solidFill>
                <a:schemeClr val="tx1"/>
              </a:solidFill>
              <a:latin typeface="Arial" pitchFamily="34" charset="0"/>
            </a:endParaRPr>
          </a:p>
          <a:p>
            <a:pPr>
              <a:buNone/>
            </a:pPr>
            <a:endParaRPr lang="fr-BE" dirty="0">
              <a:solidFill>
                <a:schemeClr val="tx1"/>
              </a:solidFill>
              <a:latin typeface="Arial" pitchFamily="34" charset="0"/>
            </a:endParaRPr>
          </a:p>
          <a:p>
            <a:pPr>
              <a:buNone/>
            </a:pPr>
            <a:endParaRPr lang="fr-BE" dirty="0">
              <a:solidFill>
                <a:schemeClr val="tx1"/>
              </a:solidFill>
              <a:latin typeface="Arial" pitchFamily="34" charset="0"/>
            </a:endParaRPr>
          </a:p>
          <a:p>
            <a:pPr>
              <a:buNone/>
            </a:pPr>
            <a:r>
              <a:rPr lang="fr-BE" dirty="0">
                <a:solidFill>
                  <a:schemeClr val="tx1"/>
                </a:solidFill>
                <a:latin typeface="Arial" pitchFamily="34" charset="0"/>
              </a:rPr>
              <a:t>						</a:t>
            </a:r>
          </a:p>
          <a:p>
            <a:pPr>
              <a:buNone/>
            </a:pPr>
            <a:r>
              <a:rPr lang="fr-BE" sz="1400" dirty="0">
                <a:solidFill>
                  <a:schemeClr val="tx1"/>
                </a:solidFill>
                <a:latin typeface="Arial" pitchFamily="34" charset="0"/>
              </a:rPr>
              <a:t>						A votre service </a:t>
            </a:r>
            <a:endParaRPr lang="fr-BE" sz="1400" b="1" dirty="0">
              <a:solidFill>
                <a:schemeClr val="tx1"/>
              </a:solidFill>
              <a:latin typeface="Arial" pitchFamily="34" charset="0"/>
            </a:endParaRPr>
          </a:p>
          <a:p>
            <a:pPr>
              <a:buNone/>
            </a:pPr>
            <a:r>
              <a:rPr lang="fr-BE" sz="1400" b="1" dirty="0">
                <a:solidFill>
                  <a:schemeClr val="tx1"/>
                </a:solidFill>
                <a:latin typeface="Arial" pitchFamily="34" charset="0"/>
              </a:rPr>
              <a:t>					</a:t>
            </a:r>
            <a:r>
              <a:rPr lang="en-US" sz="1400" dirty="0">
                <a:solidFill>
                  <a:schemeClr val="tx1"/>
                </a:solidFill>
                <a:latin typeface="Arial" pitchFamily="34" charset="0"/>
              </a:rPr>
              <a:t>Ingrid Van Steenbergen 	</a:t>
            </a:r>
            <a:r>
              <a:rPr lang="en-US" sz="1400" dirty="0">
                <a:solidFill>
                  <a:schemeClr val="tx1"/>
                </a:solidFill>
                <a:latin typeface="Arial" pitchFamily="34" charset="0"/>
                <a:hlinkClick r:id="rId2"/>
              </a:rPr>
              <a:t>Ingrid@odid.be</a:t>
            </a:r>
            <a:endParaRPr lang="en-US" sz="1400" dirty="0">
              <a:solidFill>
                <a:schemeClr val="tx1"/>
              </a:solidFill>
              <a:latin typeface="Arial" pitchFamily="34" charset="0"/>
            </a:endParaRPr>
          </a:p>
          <a:p>
            <a:pPr>
              <a:buNone/>
            </a:pPr>
            <a:r>
              <a:rPr lang="en-US" sz="1400" dirty="0">
                <a:solidFill>
                  <a:schemeClr val="tx1"/>
                </a:solidFill>
                <a:latin typeface="Arial" pitchFamily="34" charset="0"/>
              </a:rPr>
              <a:t>					Ginette </a:t>
            </a:r>
            <a:r>
              <a:rPr lang="en-US" sz="1400" dirty="0" err="1">
                <a:solidFill>
                  <a:schemeClr val="tx1"/>
                </a:solidFill>
                <a:latin typeface="Arial" pitchFamily="34" charset="0"/>
              </a:rPr>
              <a:t>Bastin</a:t>
            </a:r>
            <a:r>
              <a:rPr lang="en-US" sz="1400" dirty="0">
                <a:solidFill>
                  <a:schemeClr val="tx1"/>
                </a:solidFill>
                <a:latin typeface="Arial" pitchFamily="34" charset="0"/>
              </a:rPr>
              <a:t>		</a:t>
            </a:r>
            <a:r>
              <a:rPr lang="en-US" sz="1400" dirty="0">
                <a:solidFill>
                  <a:schemeClr val="tx1"/>
                </a:solidFill>
                <a:latin typeface="Arial" pitchFamily="34" charset="0"/>
                <a:hlinkClick r:id="rId3"/>
              </a:rPr>
              <a:t>Ginette@haemera.be</a:t>
            </a:r>
            <a:endParaRPr lang="en-US" sz="1400" dirty="0">
              <a:solidFill>
                <a:schemeClr val="tx1"/>
              </a:solidFill>
              <a:latin typeface="Arial" pitchFamily="34" charset="0"/>
            </a:endParaRPr>
          </a:p>
          <a:p>
            <a:pPr>
              <a:buNone/>
            </a:pPr>
            <a:endParaRPr lang="en-US" sz="1400" dirty="0">
              <a:solidFill>
                <a:schemeClr val="tx1"/>
              </a:solidFill>
              <a:latin typeface="Arial" pitchFamily="34" charset="0"/>
            </a:endParaRPr>
          </a:p>
          <a:p>
            <a:pPr>
              <a:buNone/>
            </a:pPr>
            <a:endParaRPr lang="fr-BE" sz="1400" dirty="0">
              <a:solidFill>
                <a:schemeClr val="tx1"/>
              </a:solidFill>
              <a:latin typeface="Arial" pitchFamily="34" charset="0"/>
            </a:endParaRPr>
          </a:p>
          <a:p>
            <a:pPr>
              <a:buNone/>
            </a:pPr>
            <a:endParaRPr lang="fr-BE" dirty="0"/>
          </a:p>
          <a:p>
            <a:pPr>
              <a:buNone/>
            </a:pPr>
            <a:endParaRPr lang="nl-NL" dirty="0"/>
          </a:p>
        </p:txBody>
      </p:sp>
      <p:pic>
        <p:nvPicPr>
          <p:cNvPr id="5" name="Afbeelding 4" descr="logo ODID HD.jpg"/>
          <p:cNvPicPr>
            <a:picLocks noChangeAspect="1"/>
          </p:cNvPicPr>
          <p:nvPr/>
        </p:nvPicPr>
        <p:blipFill>
          <a:blip r:embed="rId4" cstate="email"/>
          <a:stretch>
            <a:fillRect/>
          </a:stretch>
        </p:blipFill>
        <p:spPr>
          <a:xfrm>
            <a:off x="2915816" y="3284984"/>
            <a:ext cx="822318" cy="760386"/>
          </a:xfrm>
          <a:prstGeom prst="rect">
            <a:avLst/>
          </a:prstGeom>
        </p:spPr>
      </p:pic>
      <p:pic>
        <p:nvPicPr>
          <p:cNvPr id="6" name="Image 5" descr="Une image contenant clipart&#10;&#10;Description générée automatiquement">
            <a:extLst>
              <a:ext uri="{FF2B5EF4-FFF2-40B4-BE49-F238E27FC236}">
                <a16:creationId xmlns:a16="http://schemas.microsoft.com/office/drawing/2014/main" id="{FC3BF221-C2A9-4995-A91F-7F3F7E4B23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3318040"/>
            <a:ext cx="2282952" cy="697992"/>
          </a:xfrm>
          <a:prstGeom prst="rect">
            <a:avLst/>
          </a:prstGeom>
        </p:spPr>
      </p:pic>
    </p:spTree>
    <p:extLst>
      <p:ext uri="{BB962C8B-B14F-4D97-AF65-F5344CB8AC3E}">
        <p14:creationId xmlns:p14="http://schemas.microsoft.com/office/powerpoint/2010/main" val="360134936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342900" indent="-342900">
              <a:lnSpc>
                <a:spcPct val="80000"/>
              </a:lnSpc>
              <a:buClr>
                <a:schemeClr val="tx1">
                  <a:lumMod val="60000"/>
                  <a:lumOff val="40000"/>
                </a:schemeClr>
              </a:buClr>
              <a:buSzPct val="120000"/>
              <a:tabLst>
                <a:tab pos="377825" algn="l"/>
                <a:tab pos="574675" algn="l"/>
                <a:tab pos="757238" algn="l"/>
              </a:tabLst>
              <a:defRPr/>
            </a:pPr>
            <a:r>
              <a:rPr lang="nl-BE" sz="3200" dirty="0" err="1">
                <a:solidFill>
                  <a:srgbClr val="00279F"/>
                </a:solidFill>
                <a:latin typeface="Arial" pitchFamily="34" charset="0"/>
                <a:ea typeface="+mn-ea"/>
                <a:cs typeface="Arial" charset="0"/>
              </a:rPr>
              <a:t>Ondes</a:t>
            </a:r>
            <a:r>
              <a:rPr lang="nl-BE" sz="3200" dirty="0">
                <a:solidFill>
                  <a:srgbClr val="00279F"/>
                </a:solidFill>
                <a:latin typeface="Arial" pitchFamily="34" charset="0"/>
                <a:ea typeface="+mn-ea"/>
                <a:cs typeface="Arial" charset="0"/>
              </a:rPr>
              <a:t> </a:t>
            </a:r>
            <a:r>
              <a:rPr lang="nl-BE" sz="3200" dirty="0" err="1">
                <a:solidFill>
                  <a:srgbClr val="00279F"/>
                </a:solidFill>
                <a:latin typeface="Arial" pitchFamily="34" charset="0"/>
                <a:ea typeface="+mn-ea"/>
                <a:cs typeface="Arial" charset="0"/>
              </a:rPr>
              <a:t>électromagnétiques</a:t>
            </a:r>
            <a:r>
              <a:rPr lang="nl-BE" sz="3200" dirty="0">
                <a:solidFill>
                  <a:srgbClr val="00279F"/>
                </a:solidFill>
                <a:latin typeface="Arial" pitchFamily="34" charset="0"/>
                <a:ea typeface="+mn-ea"/>
                <a:cs typeface="Arial" charset="0"/>
              </a:rPr>
              <a:t> et </a:t>
            </a:r>
            <a:r>
              <a:rPr lang="nl-BE" sz="3200" dirty="0" err="1">
                <a:solidFill>
                  <a:srgbClr val="00279F"/>
                </a:solidFill>
                <a:latin typeface="Arial" pitchFamily="34" charset="0"/>
                <a:ea typeface="+mn-ea"/>
                <a:cs typeface="Arial" charset="0"/>
              </a:rPr>
              <a:t>Photons</a:t>
            </a:r>
            <a:endParaRPr lang="nl-BE" sz="3200" dirty="0">
              <a:solidFill>
                <a:srgbClr val="00279F"/>
              </a:solidFill>
              <a:latin typeface="Arial" pitchFamily="34" charset="0"/>
              <a:ea typeface="+mn-ea"/>
              <a:cs typeface="Arial" charset="0"/>
            </a:endParaRPr>
          </a:p>
        </p:txBody>
      </p:sp>
      <p:sp>
        <p:nvSpPr>
          <p:cNvPr id="4" name="Rectangle 3"/>
          <p:cNvSpPr/>
          <p:nvPr/>
        </p:nvSpPr>
        <p:spPr>
          <a:xfrm>
            <a:off x="358844" y="5144323"/>
            <a:ext cx="8461628" cy="19280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pic>
        <p:nvPicPr>
          <p:cNvPr id="2052" name="Picture 4" descr="http://media3.siemens-home.com/Product_Shots/435x515/MCSA028386_HF15G540_def.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28184" y="5943600"/>
            <a:ext cx="1130953"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2.bp.blogspot.com/-Pez94P68KcI/VjICBu_hGBI/AAAAAAAAf8A/UgB_IKonHWk/s1600/old_radio_by_hkgood-d32w52i.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68344" y="5705872"/>
            <a:ext cx="1152128" cy="11521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433619" y="4588946"/>
            <a:ext cx="2168624" cy="42423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pic>
        <p:nvPicPr>
          <p:cNvPr id="2058" name="Picture 10" descr="http://zonnebankinfo.be/wp-content/uploads/2011/04/zonnebank-2-300x24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43240" y="5878691"/>
            <a:ext cx="1224136" cy="97930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2.hesston.edu/Physics/MedicalMS/x-rays.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51720" y="6010833"/>
            <a:ext cx="744479" cy="84716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www.astrosurf.com/trousnoirs/images2/spectre.gif"/>
          <p:cNvPicPr>
            <a:picLocks noChangeAspect="1" noChangeArrowheads="1"/>
          </p:cNvPicPr>
          <p:nvPr/>
        </p:nvPicPr>
        <p:blipFill>
          <a:blip r:embed="rId7"/>
          <a:srcRect/>
          <a:stretch>
            <a:fillRect/>
          </a:stretch>
        </p:blipFill>
        <p:spPr bwMode="auto">
          <a:xfrm>
            <a:off x="539552" y="1700808"/>
            <a:ext cx="8352928" cy="4176464"/>
          </a:xfrm>
          <a:prstGeom prst="rect">
            <a:avLst/>
          </a:prstGeom>
          <a:noFill/>
        </p:spPr>
      </p:pic>
      <p:sp>
        <p:nvSpPr>
          <p:cNvPr id="10" name="Rectangle 9"/>
          <p:cNvSpPr/>
          <p:nvPr/>
        </p:nvSpPr>
        <p:spPr>
          <a:xfrm>
            <a:off x="4071934" y="4786322"/>
            <a:ext cx="825867" cy="369332"/>
          </a:xfrm>
          <a:prstGeom prst="rect">
            <a:avLst/>
          </a:prstGeom>
        </p:spPr>
        <p:txBody>
          <a:bodyPr wrap="none">
            <a:spAutoFit/>
          </a:bodyPr>
          <a:lstStyle/>
          <a:p>
            <a:pPr algn="ctr" eaLnBrk="0" hangingPunct="0">
              <a:defRPr/>
            </a:pPr>
            <a:r>
              <a:rPr lang="en-US" dirty="0">
                <a:solidFill>
                  <a:srgbClr val="00CC00"/>
                </a:solidFill>
                <a:effectLst>
                  <a:outerShdw blurRad="38100" dist="38100" dir="2700000" algn="tl">
                    <a:srgbClr val="000000"/>
                  </a:outerShdw>
                </a:effectLst>
                <a:latin typeface="Times New Roman" charset="0"/>
              </a:rPr>
              <a:t>380nm</a:t>
            </a:r>
          </a:p>
        </p:txBody>
      </p:sp>
      <p:sp>
        <p:nvSpPr>
          <p:cNvPr id="11" name="Rectangle 10"/>
          <p:cNvSpPr/>
          <p:nvPr/>
        </p:nvSpPr>
        <p:spPr>
          <a:xfrm>
            <a:off x="4286248" y="5929330"/>
            <a:ext cx="1710726" cy="369332"/>
          </a:xfrm>
          <a:prstGeom prst="rect">
            <a:avLst/>
          </a:prstGeom>
        </p:spPr>
        <p:txBody>
          <a:bodyPr wrap="none">
            <a:spAutoFit/>
          </a:bodyPr>
          <a:lstStyle/>
          <a:p>
            <a:pPr algn="ctr" eaLnBrk="0" hangingPunct="0">
              <a:defRPr/>
            </a:pPr>
            <a:r>
              <a:rPr lang="en-US" dirty="0" err="1">
                <a:solidFill>
                  <a:srgbClr val="00CC00"/>
                </a:solidFill>
                <a:effectLst>
                  <a:outerShdw blurRad="38100" dist="38100" dir="2700000" algn="tl">
                    <a:srgbClr val="000000"/>
                  </a:outerShdw>
                </a:effectLst>
                <a:latin typeface="Times New Roman" charset="0"/>
              </a:rPr>
              <a:t>Perçue</a:t>
            </a:r>
            <a:r>
              <a:rPr lang="en-US" dirty="0">
                <a:solidFill>
                  <a:srgbClr val="00CC00"/>
                </a:solidFill>
                <a:effectLst>
                  <a:outerShdw blurRad="38100" dist="38100" dir="2700000" algn="tl">
                    <a:srgbClr val="000000"/>
                  </a:outerShdw>
                </a:effectLst>
                <a:latin typeface="Times New Roman" charset="0"/>
              </a:rPr>
              <a:t> par </a:t>
            </a:r>
            <a:r>
              <a:rPr lang="en-US" dirty="0" err="1">
                <a:solidFill>
                  <a:srgbClr val="00CC00"/>
                </a:solidFill>
                <a:effectLst>
                  <a:outerShdw blurRad="38100" dist="38100" dir="2700000" algn="tl">
                    <a:srgbClr val="000000"/>
                  </a:outerShdw>
                </a:effectLst>
                <a:latin typeface="Times New Roman" charset="0"/>
              </a:rPr>
              <a:t>l’oeil</a:t>
            </a:r>
            <a:endParaRPr lang="en-US" dirty="0">
              <a:solidFill>
                <a:srgbClr val="00CC00"/>
              </a:solidFill>
              <a:effectLst>
                <a:outerShdw blurRad="38100" dist="38100" dir="2700000" algn="tl">
                  <a:srgbClr val="000000"/>
                </a:outerShdw>
              </a:effectLst>
              <a:latin typeface="Times New Roman" charset="0"/>
            </a:endParaRPr>
          </a:p>
        </p:txBody>
      </p:sp>
      <p:sp>
        <p:nvSpPr>
          <p:cNvPr id="12" name="Rectangle 11"/>
          <p:cNvSpPr/>
          <p:nvPr/>
        </p:nvSpPr>
        <p:spPr>
          <a:xfrm>
            <a:off x="5286380" y="4786322"/>
            <a:ext cx="825867" cy="369332"/>
          </a:xfrm>
          <a:prstGeom prst="rect">
            <a:avLst/>
          </a:prstGeom>
        </p:spPr>
        <p:txBody>
          <a:bodyPr wrap="none">
            <a:spAutoFit/>
          </a:bodyPr>
          <a:lstStyle/>
          <a:p>
            <a:r>
              <a:rPr lang="en-US" dirty="0">
                <a:solidFill>
                  <a:srgbClr val="00CC00"/>
                </a:solidFill>
                <a:effectLst>
                  <a:outerShdw blurRad="38100" dist="38100" dir="2700000" algn="tl">
                    <a:srgbClr val="000000"/>
                  </a:outerShdw>
                </a:effectLst>
                <a:latin typeface="Times New Roman" charset="0"/>
              </a:rPr>
              <a:t>760nm</a:t>
            </a:r>
            <a:endParaRPr lang="fr-FR" dirty="0"/>
          </a:p>
        </p:txBody>
      </p:sp>
      <p:pic>
        <p:nvPicPr>
          <p:cNvPr id="14" name="Afbeelding 3" descr="LOGO ODID.jpg"/>
          <p:cNvPicPr>
            <a:picLocks noChangeAspect="1"/>
          </p:cNvPicPr>
          <p:nvPr/>
        </p:nvPicPr>
        <p:blipFill>
          <a:blip r:embed="rId8" cstate="print"/>
          <a:stretch>
            <a:fillRect/>
          </a:stretch>
        </p:blipFill>
        <p:spPr>
          <a:xfrm>
            <a:off x="87501" y="6215082"/>
            <a:ext cx="555409" cy="540042"/>
          </a:xfrm>
          <a:prstGeom prst="rect">
            <a:avLst/>
          </a:prstGeom>
        </p:spPr>
      </p:pic>
    </p:spTree>
    <p:extLst>
      <p:ext uri="{BB962C8B-B14F-4D97-AF65-F5344CB8AC3E}">
        <p14:creationId xmlns:p14="http://schemas.microsoft.com/office/powerpoint/2010/main" val="3138865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7705" y="1500871"/>
            <a:ext cx="6840759" cy="43666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pPr marL="342900" indent="-342900">
              <a:lnSpc>
                <a:spcPct val="80000"/>
              </a:lnSpc>
              <a:buClr>
                <a:schemeClr val="tx1">
                  <a:lumMod val="60000"/>
                  <a:lumOff val="40000"/>
                </a:schemeClr>
              </a:buClr>
              <a:buSzPct val="120000"/>
              <a:tabLst>
                <a:tab pos="377825" algn="l"/>
                <a:tab pos="574675" algn="l"/>
                <a:tab pos="757238" algn="l"/>
              </a:tabLst>
              <a:defRPr/>
            </a:pPr>
            <a:r>
              <a:rPr lang="nl-BE" sz="3200" dirty="0" err="1">
                <a:solidFill>
                  <a:srgbClr val="00279F"/>
                </a:solidFill>
                <a:latin typeface="Arial" pitchFamily="34" charset="0"/>
                <a:ea typeface="+mn-ea"/>
                <a:cs typeface="Arial" charset="0"/>
              </a:rPr>
              <a:t>Le</a:t>
            </a:r>
            <a:r>
              <a:rPr lang="nl-BE" sz="3200" dirty="0">
                <a:solidFill>
                  <a:srgbClr val="00279F"/>
                </a:solidFill>
                <a:latin typeface="Arial" pitchFamily="34" charset="0"/>
                <a:ea typeface="+mn-ea"/>
                <a:cs typeface="Arial" charset="0"/>
              </a:rPr>
              <a:t> </a:t>
            </a:r>
            <a:r>
              <a:rPr lang="nl-BE" sz="3200" dirty="0" err="1">
                <a:solidFill>
                  <a:srgbClr val="00279F"/>
                </a:solidFill>
                <a:latin typeface="Arial" pitchFamily="34" charset="0"/>
                <a:ea typeface="+mn-ea"/>
                <a:cs typeface="Arial" charset="0"/>
              </a:rPr>
              <a:t>spectre</a:t>
            </a:r>
            <a:r>
              <a:rPr lang="nl-BE" sz="3200" dirty="0">
                <a:solidFill>
                  <a:srgbClr val="00279F"/>
                </a:solidFill>
                <a:latin typeface="Arial" pitchFamily="34" charset="0"/>
                <a:ea typeface="+mn-ea"/>
                <a:cs typeface="Arial" charset="0"/>
              </a:rPr>
              <a:t> des </a:t>
            </a:r>
            <a:r>
              <a:rPr lang="nl-BE" sz="3200" dirty="0" err="1">
                <a:solidFill>
                  <a:srgbClr val="00279F"/>
                </a:solidFill>
                <a:latin typeface="Arial" pitchFamily="34" charset="0"/>
                <a:ea typeface="+mn-ea"/>
                <a:cs typeface="Arial" charset="0"/>
              </a:rPr>
              <a:t>sources</a:t>
            </a:r>
            <a:r>
              <a:rPr lang="nl-BE" sz="3200" dirty="0">
                <a:solidFill>
                  <a:srgbClr val="00279F"/>
                </a:solidFill>
                <a:latin typeface="Arial" pitchFamily="34" charset="0"/>
                <a:ea typeface="+mn-ea"/>
                <a:cs typeface="Arial" charset="0"/>
              </a:rPr>
              <a:t> </a:t>
            </a:r>
            <a:r>
              <a:rPr lang="nl-BE" sz="3200" dirty="0" err="1">
                <a:solidFill>
                  <a:srgbClr val="00279F"/>
                </a:solidFill>
                <a:latin typeface="Arial" pitchFamily="34" charset="0"/>
                <a:ea typeface="+mn-ea"/>
                <a:cs typeface="Arial" charset="0"/>
              </a:rPr>
              <a:t>lumineuses</a:t>
            </a:r>
            <a:endParaRPr lang="nl-BE" sz="3200" dirty="0">
              <a:solidFill>
                <a:srgbClr val="00279F"/>
              </a:solidFill>
              <a:latin typeface="Arial" pitchFamily="34" charset="0"/>
              <a:ea typeface="+mn-ea"/>
              <a:cs typeface="Arial" charset="0"/>
            </a:endParaRPr>
          </a:p>
        </p:txBody>
      </p:sp>
      <p:sp>
        <p:nvSpPr>
          <p:cNvPr id="7" name="TextBox 6"/>
          <p:cNvSpPr txBox="1"/>
          <p:nvPr/>
        </p:nvSpPr>
        <p:spPr>
          <a:xfrm>
            <a:off x="726407" y="5877274"/>
            <a:ext cx="5609228" cy="646331"/>
          </a:xfrm>
          <a:prstGeom prst="rect">
            <a:avLst/>
          </a:prstGeom>
          <a:noFill/>
        </p:spPr>
        <p:txBody>
          <a:bodyPr wrap="none" rtlCol="0">
            <a:spAutoFit/>
          </a:bodyPr>
          <a:lstStyle/>
          <a:p>
            <a:r>
              <a:rPr lang="nl-BE" dirty="0" err="1"/>
              <a:t>Forme</a:t>
            </a:r>
            <a:r>
              <a:rPr lang="nl-BE" dirty="0"/>
              <a:t> 		</a:t>
            </a:r>
            <a:r>
              <a:rPr lang="nl-BE" dirty="0">
                <a:sym typeface="Wingdings" panose="05000000000000000000" pitchFamily="2" charset="2"/>
              </a:rPr>
              <a:t> </a:t>
            </a:r>
            <a:r>
              <a:rPr lang="nl-BE" dirty="0" err="1">
                <a:sym typeface="Wingdings" panose="05000000000000000000" pitchFamily="2" charset="2"/>
              </a:rPr>
              <a:t>Détermine</a:t>
            </a:r>
            <a:r>
              <a:rPr lang="nl-BE" dirty="0">
                <a:sym typeface="Wingdings" panose="05000000000000000000" pitchFamily="2" charset="2"/>
              </a:rPr>
              <a:t> la “couleur “(</a:t>
            </a:r>
            <a:r>
              <a:rPr lang="nl-BE" dirty="0" err="1">
                <a:sym typeface="Wingdings" panose="05000000000000000000" pitchFamily="2" charset="2"/>
              </a:rPr>
              <a:t>Colorimétrie</a:t>
            </a:r>
            <a:r>
              <a:rPr lang="nl-BE" dirty="0">
                <a:sym typeface="Wingdings" panose="05000000000000000000" pitchFamily="2" charset="2"/>
              </a:rPr>
              <a:t>)</a:t>
            </a:r>
          </a:p>
          <a:p>
            <a:r>
              <a:rPr lang="nl-BE" dirty="0" err="1">
                <a:sym typeface="Wingdings" panose="05000000000000000000" pitchFamily="2" charset="2"/>
              </a:rPr>
              <a:t>Surface</a:t>
            </a:r>
            <a:r>
              <a:rPr lang="nl-BE" dirty="0">
                <a:sym typeface="Wingdings" panose="05000000000000000000" pitchFamily="2" charset="2"/>
              </a:rPr>
              <a:t>		 </a:t>
            </a:r>
            <a:r>
              <a:rPr lang="nl-BE" dirty="0" err="1">
                <a:sym typeface="Wingdings" panose="05000000000000000000" pitchFamily="2" charset="2"/>
              </a:rPr>
              <a:t>Détermine</a:t>
            </a:r>
            <a:r>
              <a:rPr lang="nl-BE" dirty="0">
                <a:sym typeface="Wingdings" panose="05000000000000000000" pitchFamily="2" charset="2"/>
              </a:rPr>
              <a:t> </a:t>
            </a:r>
            <a:r>
              <a:rPr lang="nl-BE" dirty="0" err="1">
                <a:sym typeface="Wingdings" panose="05000000000000000000" pitchFamily="2" charset="2"/>
              </a:rPr>
              <a:t>l’intensité</a:t>
            </a:r>
            <a:r>
              <a:rPr lang="nl-BE" dirty="0">
                <a:sym typeface="Wingdings" panose="05000000000000000000" pitchFamily="2" charset="2"/>
              </a:rPr>
              <a:t> (</a:t>
            </a:r>
            <a:r>
              <a:rPr lang="nl-BE" dirty="0" err="1">
                <a:sym typeface="Wingdings" panose="05000000000000000000" pitchFamily="2" charset="2"/>
              </a:rPr>
              <a:t>Photométrie</a:t>
            </a:r>
            <a:r>
              <a:rPr lang="nl-BE" dirty="0">
                <a:sym typeface="Wingdings" panose="05000000000000000000" pitchFamily="2" charset="2"/>
              </a:rPr>
              <a:t>)</a:t>
            </a:r>
            <a:endParaRPr lang="nl-BE" dirty="0"/>
          </a:p>
        </p:txBody>
      </p:sp>
      <p:pic>
        <p:nvPicPr>
          <p:cNvPr id="9" name="Picture 2" descr="http://www.debelgischeoptiekgids.be/PICS/WETENSCHAP/dieptezicht/prisma01.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1520" y="1700809"/>
            <a:ext cx="2390775" cy="152400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475656" y="3501008"/>
            <a:ext cx="1736373" cy="338554"/>
          </a:xfrm>
          <a:prstGeom prst="rect">
            <a:avLst/>
          </a:prstGeom>
          <a:solidFill>
            <a:schemeClr val="bg1"/>
          </a:solidFill>
        </p:spPr>
        <p:txBody>
          <a:bodyPr wrap="none" rtlCol="0">
            <a:spAutoFit/>
          </a:bodyPr>
          <a:lstStyle/>
          <a:p>
            <a:r>
              <a:rPr lang="fr-BE" sz="1600" b="1" dirty="0"/>
              <a:t>Lumière du jour</a:t>
            </a:r>
          </a:p>
        </p:txBody>
      </p:sp>
      <p:sp>
        <p:nvSpPr>
          <p:cNvPr id="8" name="ZoneTexte 7"/>
          <p:cNvSpPr txBox="1"/>
          <p:nvPr/>
        </p:nvSpPr>
        <p:spPr>
          <a:xfrm>
            <a:off x="2051720" y="3933056"/>
            <a:ext cx="1008112" cy="338554"/>
          </a:xfrm>
          <a:prstGeom prst="rect">
            <a:avLst/>
          </a:prstGeom>
          <a:solidFill>
            <a:schemeClr val="bg1"/>
          </a:solidFill>
        </p:spPr>
        <p:txBody>
          <a:bodyPr wrap="square" rtlCol="0">
            <a:spAutoFit/>
          </a:bodyPr>
          <a:lstStyle/>
          <a:p>
            <a:pPr algn="ctr"/>
            <a:r>
              <a:rPr lang="fr-BE" sz="1600" b="1" dirty="0"/>
              <a:t>LED</a:t>
            </a:r>
          </a:p>
        </p:txBody>
      </p:sp>
      <p:sp>
        <p:nvSpPr>
          <p:cNvPr id="13" name="ZoneTexte 12"/>
          <p:cNvSpPr txBox="1"/>
          <p:nvPr/>
        </p:nvSpPr>
        <p:spPr>
          <a:xfrm>
            <a:off x="1475656" y="4365104"/>
            <a:ext cx="1653017" cy="338554"/>
          </a:xfrm>
          <a:prstGeom prst="rect">
            <a:avLst/>
          </a:prstGeom>
          <a:solidFill>
            <a:schemeClr val="bg1"/>
          </a:solidFill>
        </p:spPr>
        <p:txBody>
          <a:bodyPr wrap="none" rtlCol="0">
            <a:spAutoFit/>
          </a:bodyPr>
          <a:lstStyle/>
          <a:p>
            <a:r>
              <a:rPr lang="fr-BE" sz="1600" b="1" dirty="0"/>
              <a:t>Incandescence</a:t>
            </a:r>
          </a:p>
        </p:txBody>
      </p:sp>
      <p:sp>
        <p:nvSpPr>
          <p:cNvPr id="14" name="ZoneTexte 13"/>
          <p:cNvSpPr txBox="1"/>
          <p:nvPr/>
        </p:nvSpPr>
        <p:spPr>
          <a:xfrm>
            <a:off x="1619672" y="4797152"/>
            <a:ext cx="1505540" cy="338554"/>
          </a:xfrm>
          <a:prstGeom prst="rect">
            <a:avLst/>
          </a:prstGeom>
          <a:solidFill>
            <a:schemeClr val="bg1"/>
          </a:solidFill>
        </p:spPr>
        <p:txBody>
          <a:bodyPr wrap="none" rtlCol="0">
            <a:spAutoFit/>
          </a:bodyPr>
          <a:lstStyle/>
          <a:p>
            <a:r>
              <a:rPr lang="fr-BE" sz="1600" b="1" dirty="0"/>
              <a:t>Fluorescence</a:t>
            </a:r>
          </a:p>
        </p:txBody>
      </p:sp>
      <p:sp>
        <p:nvSpPr>
          <p:cNvPr id="15" name="ZoneTexte 14"/>
          <p:cNvSpPr txBox="1"/>
          <p:nvPr/>
        </p:nvSpPr>
        <p:spPr>
          <a:xfrm>
            <a:off x="5580112" y="5589240"/>
            <a:ext cx="1872208" cy="276999"/>
          </a:xfrm>
          <a:prstGeom prst="rect">
            <a:avLst/>
          </a:prstGeom>
          <a:solidFill>
            <a:schemeClr val="bg1"/>
          </a:solidFill>
        </p:spPr>
        <p:txBody>
          <a:bodyPr wrap="square" rtlCol="0">
            <a:spAutoFit/>
          </a:bodyPr>
          <a:lstStyle/>
          <a:p>
            <a:r>
              <a:rPr lang="fr-BE" sz="1200" b="1" dirty="0"/>
              <a:t>Longueur d’onde (nm)</a:t>
            </a:r>
          </a:p>
        </p:txBody>
      </p:sp>
      <p:sp>
        <p:nvSpPr>
          <p:cNvPr id="17" name="ZoneTexte 16"/>
          <p:cNvSpPr txBox="1"/>
          <p:nvPr/>
        </p:nvSpPr>
        <p:spPr>
          <a:xfrm rot="5400000">
            <a:off x="7590819" y="3434517"/>
            <a:ext cx="1872208" cy="276999"/>
          </a:xfrm>
          <a:prstGeom prst="rect">
            <a:avLst/>
          </a:prstGeom>
          <a:solidFill>
            <a:schemeClr val="bg1"/>
          </a:solidFill>
        </p:spPr>
        <p:txBody>
          <a:bodyPr wrap="square" rtlCol="0">
            <a:spAutoFit/>
          </a:bodyPr>
          <a:lstStyle/>
          <a:p>
            <a:r>
              <a:rPr lang="fr-BE" sz="1200" b="1" dirty="0"/>
              <a:t>Intensité</a:t>
            </a:r>
          </a:p>
        </p:txBody>
      </p:sp>
      <p:pic>
        <p:nvPicPr>
          <p:cNvPr id="16" name="Afbeelding 3" descr="LOGO ODID.jpg"/>
          <p:cNvPicPr>
            <a:picLocks noChangeAspect="1"/>
          </p:cNvPicPr>
          <p:nvPr/>
        </p:nvPicPr>
        <p:blipFill>
          <a:blip r:embed="rId5"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169905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dirty="0"/>
              <a:t>Les bases de </a:t>
            </a:r>
            <a:r>
              <a:rPr lang="nl-BE" dirty="0" err="1"/>
              <a:t>l’éclairage</a:t>
            </a:r>
            <a:endParaRPr lang="nl-BE" dirty="0"/>
          </a:p>
        </p:txBody>
      </p:sp>
      <p:sp>
        <p:nvSpPr>
          <p:cNvPr id="3" name="Subtitle 2"/>
          <p:cNvSpPr>
            <a:spLocks noGrp="1"/>
          </p:cNvSpPr>
          <p:nvPr>
            <p:ph type="subTitle" idx="1"/>
          </p:nvPr>
        </p:nvSpPr>
        <p:spPr/>
        <p:txBody>
          <a:bodyPr/>
          <a:lstStyle/>
          <a:p>
            <a:r>
              <a:rPr lang="fr-FR" dirty="0">
                <a:ln w="3175">
                  <a:noFill/>
                </a:ln>
                <a:latin typeface="Arial" pitchFamily="34" charset="0"/>
                <a:cs typeface="Arial" pitchFamily="34" charset="0"/>
              </a:rPr>
              <a:t>Quelques notions de photométrie</a:t>
            </a:r>
          </a:p>
        </p:txBody>
      </p:sp>
      <p:pic>
        <p:nvPicPr>
          <p:cNvPr id="4"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728867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42900" y="357166"/>
            <a:ext cx="8648700" cy="486287"/>
          </a:xfrm>
          <a:prstGeom prst="rect">
            <a:avLst/>
          </a:prstGeom>
          <a:noFill/>
          <a:ln w="12700">
            <a:noFill/>
            <a:miter lim="800000"/>
            <a:headEnd type="none" w="sm" len="sm"/>
            <a:tailEnd type="none" w="sm" len="sm"/>
          </a:ln>
          <a:effectLst/>
        </p:spPr>
        <p:txBody>
          <a:bodyPr>
            <a:spAutoFit/>
          </a:bodyPr>
          <a:lstStyle/>
          <a:p>
            <a:pPr marL="342900" indent="-342900" algn="ctr">
              <a:lnSpc>
                <a:spcPct val="80000"/>
              </a:lnSpc>
              <a:spcBef>
                <a:spcPct val="0"/>
              </a:spcBef>
              <a:buClr>
                <a:schemeClr val="tx1">
                  <a:lumMod val="60000"/>
                  <a:lumOff val="40000"/>
                </a:schemeClr>
              </a:buClr>
              <a:buSzPct val="120000"/>
              <a:tabLst>
                <a:tab pos="377825" algn="l"/>
                <a:tab pos="574675" algn="l"/>
                <a:tab pos="757238" algn="l"/>
              </a:tabLst>
              <a:defRPr/>
            </a:pPr>
            <a:r>
              <a:rPr lang="fr-FR" sz="3200" dirty="0">
                <a:solidFill>
                  <a:srgbClr val="00279F"/>
                </a:solidFill>
                <a:latin typeface="Arial" pitchFamily="34" charset="0"/>
                <a:cs typeface="Arial" charset="0"/>
              </a:rPr>
              <a:t>Quelques notions de photométrie</a:t>
            </a:r>
          </a:p>
        </p:txBody>
      </p:sp>
      <p:grpSp>
        <p:nvGrpSpPr>
          <p:cNvPr id="2" name="Group 3"/>
          <p:cNvGrpSpPr>
            <a:grpSpLocks/>
          </p:cNvGrpSpPr>
          <p:nvPr/>
        </p:nvGrpSpPr>
        <p:grpSpPr bwMode="auto">
          <a:xfrm>
            <a:off x="247650" y="1345921"/>
            <a:ext cx="8458200" cy="4610100"/>
            <a:chOff x="408" y="1272"/>
            <a:chExt cx="5328" cy="2904"/>
          </a:xfrm>
        </p:grpSpPr>
        <p:sp>
          <p:nvSpPr>
            <p:cNvPr id="156676" name="Rectangle 4"/>
            <p:cNvSpPr>
              <a:spLocks noChangeArrowheads="1"/>
            </p:cNvSpPr>
            <p:nvPr/>
          </p:nvSpPr>
          <p:spPr bwMode="auto">
            <a:xfrm>
              <a:off x="540" y="1272"/>
              <a:ext cx="5196" cy="2904"/>
            </a:xfrm>
            <a:prstGeom prst="rect">
              <a:avLst/>
            </a:prstGeom>
            <a:solidFill>
              <a:schemeClr val="bg1"/>
            </a:solidFill>
            <a:ln w="12700" cmpd="sng">
              <a:solidFill>
                <a:srgbClr val="00279F"/>
              </a:solidFill>
              <a:miter lim="800000"/>
              <a:headEnd type="none" w="sm" len="sm"/>
              <a:tailEnd type="none" w="sm" len="sm"/>
            </a:ln>
            <a:effectLst/>
          </p:spPr>
          <p:txBody>
            <a:bodyPr wrap="none" anchor="ctr"/>
            <a:lstStyle/>
            <a:p>
              <a:pPr>
                <a:defRPr/>
              </a:pPr>
              <a:endParaRPr lang="nl-BE">
                <a:latin typeface="Times New Roman" charset="0"/>
              </a:endParaRPr>
            </a:p>
          </p:txBody>
        </p:sp>
        <p:grpSp>
          <p:nvGrpSpPr>
            <p:cNvPr id="3" name="Group 5"/>
            <p:cNvGrpSpPr>
              <a:grpSpLocks/>
            </p:cNvGrpSpPr>
            <p:nvPr/>
          </p:nvGrpSpPr>
          <p:grpSpPr bwMode="auto">
            <a:xfrm>
              <a:off x="408" y="1386"/>
              <a:ext cx="5304" cy="2648"/>
              <a:chOff x="372" y="978"/>
              <a:chExt cx="5304" cy="2648"/>
            </a:xfrm>
          </p:grpSpPr>
          <p:sp>
            <p:nvSpPr>
              <p:cNvPr id="56326" name="Rectangle 6"/>
              <p:cNvSpPr>
                <a:spLocks noChangeArrowheads="1"/>
              </p:cNvSpPr>
              <p:nvPr/>
            </p:nvSpPr>
            <p:spPr bwMode="auto">
              <a:xfrm>
                <a:off x="588" y="978"/>
                <a:ext cx="1272" cy="522"/>
              </a:xfrm>
              <a:prstGeom prst="rect">
                <a:avLst/>
              </a:prstGeom>
              <a:noFill/>
              <a:ln w="12700">
                <a:noFill/>
                <a:miter lim="800000"/>
                <a:headEnd type="none" w="sm" len="sm"/>
                <a:tailEnd type="none" w="sm" len="sm"/>
              </a:ln>
            </p:spPr>
            <p:txBody>
              <a:bodyPr>
                <a:spAutoFit/>
              </a:bodyPr>
              <a:lstStyle/>
              <a:p>
                <a:pPr algn="r" eaLnBrk="0" hangingPunct="0">
                  <a:lnSpc>
                    <a:spcPct val="110000"/>
                  </a:lnSpc>
                </a:pPr>
                <a:r>
                  <a:rPr lang="fr-BE" sz="2200" dirty="0">
                    <a:solidFill>
                      <a:srgbClr val="114FFB"/>
                    </a:solidFill>
                  </a:rPr>
                  <a:t>Flux [F]</a:t>
                </a:r>
              </a:p>
              <a:p>
                <a:pPr algn="r" eaLnBrk="0" hangingPunct="0">
                  <a:lnSpc>
                    <a:spcPct val="110000"/>
                  </a:lnSpc>
                </a:pPr>
                <a:r>
                  <a:rPr lang="fr-BE" sz="2200" i="1" dirty="0">
                    <a:solidFill>
                      <a:srgbClr val="114FFB"/>
                    </a:solidFill>
                  </a:rPr>
                  <a:t>Lumen</a:t>
                </a:r>
                <a:endParaRPr lang="fr-FR" sz="2200" dirty="0">
                  <a:solidFill>
                    <a:srgbClr val="114FFB"/>
                  </a:solidFill>
                </a:endParaRPr>
              </a:p>
            </p:txBody>
          </p:sp>
          <p:sp>
            <p:nvSpPr>
              <p:cNvPr id="56327" name="Rectangle 7"/>
              <p:cNvSpPr>
                <a:spLocks noChangeArrowheads="1"/>
              </p:cNvSpPr>
              <p:nvPr/>
            </p:nvSpPr>
            <p:spPr bwMode="auto">
              <a:xfrm>
                <a:off x="4128" y="1194"/>
                <a:ext cx="1272" cy="754"/>
              </a:xfrm>
              <a:prstGeom prst="rect">
                <a:avLst/>
              </a:prstGeom>
              <a:noFill/>
              <a:ln w="12700">
                <a:noFill/>
                <a:miter lim="800000"/>
                <a:headEnd type="none" w="sm" len="sm"/>
                <a:tailEnd type="none" w="sm" len="sm"/>
              </a:ln>
            </p:spPr>
            <p:txBody>
              <a:bodyPr>
                <a:spAutoFit/>
              </a:bodyPr>
              <a:lstStyle/>
              <a:p>
                <a:pPr eaLnBrk="0" hangingPunct="0">
                  <a:lnSpc>
                    <a:spcPct val="110000"/>
                  </a:lnSpc>
                </a:pPr>
                <a:r>
                  <a:rPr lang="fr-BE" sz="2200">
                    <a:solidFill>
                      <a:srgbClr val="114FFB"/>
                    </a:solidFill>
                  </a:rPr>
                  <a:t>Intensité [I]</a:t>
                </a:r>
              </a:p>
              <a:p>
                <a:pPr eaLnBrk="0" hangingPunct="0">
                  <a:lnSpc>
                    <a:spcPct val="110000"/>
                  </a:lnSpc>
                </a:pPr>
                <a:r>
                  <a:rPr lang="fr-BE" sz="2200" i="1">
                    <a:solidFill>
                      <a:srgbClr val="114FFB"/>
                    </a:solidFill>
                  </a:rPr>
                  <a:t>Candela</a:t>
                </a:r>
              </a:p>
              <a:p>
                <a:pPr eaLnBrk="0" hangingPunct="0">
                  <a:lnSpc>
                    <a:spcPct val="110000"/>
                  </a:lnSpc>
                </a:pPr>
                <a:r>
                  <a:rPr lang="fr-BE" sz="2200">
                    <a:solidFill>
                      <a:srgbClr val="114FFB"/>
                    </a:solidFill>
                  </a:rPr>
                  <a:t>I=F/d</a:t>
                </a:r>
                <a:r>
                  <a:rPr lang="fr-BE" sz="2200">
                    <a:solidFill>
                      <a:srgbClr val="114FFB"/>
                    </a:solidFill>
                    <a:sym typeface="Symbol" pitchFamily="18" charset="2"/>
                  </a:rPr>
                  <a:t></a:t>
                </a:r>
                <a:endParaRPr lang="fr-FR" sz="2200">
                  <a:solidFill>
                    <a:srgbClr val="114FFB"/>
                  </a:solidFill>
                </a:endParaRPr>
              </a:p>
            </p:txBody>
          </p:sp>
          <p:sp>
            <p:nvSpPr>
              <p:cNvPr id="56328" name="Rectangle 8"/>
              <p:cNvSpPr>
                <a:spLocks noChangeArrowheads="1"/>
              </p:cNvSpPr>
              <p:nvPr/>
            </p:nvSpPr>
            <p:spPr bwMode="auto">
              <a:xfrm>
                <a:off x="372" y="2856"/>
                <a:ext cx="1464" cy="754"/>
              </a:xfrm>
              <a:prstGeom prst="rect">
                <a:avLst/>
              </a:prstGeom>
              <a:noFill/>
              <a:ln w="12700">
                <a:noFill/>
                <a:miter lim="800000"/>
                <a:headEnd type="none" w="sm" len="sm"/>
                <a:tailEnd type="none" w="sm" len="sm"/>
              </a:ln>
            </p:spPr>
            <p:txBody>
              <a:bodyPr>
                <a:spAutoFit/>
              </a:bodyPr>
              <a:lstStyle/>
              <a:p>
                <a:pPr algn="r" eaLnBrk="0" hangingPunct="0">
                  <a:lnSpc>
                    <a:spcPct val="110000"/>
                  </a:lnSpc>
                </a:pPr>
                <a:r>
                  <a:rPr lang="fr-BE" sz="2200">
                    <a:solidFill>
                      <a:srgbClr val="114FFB"/>
                    </a:solidFill>
                  </a:rPr>
                  <a:t>Luminance [L]</a:t>
                </a:r>
              </a:p>
              <a:p>
                <a:pPr algn="r" eaLnBrk="0" hangingPunct="0">
                  <a:lnSpc>
                    <a:spcPct val="110000"/>
                  </a:lnSpc>
                </a:pPr>
                <a:r>
                  <a:rPr lang="fr-BE" sz="2200" i="1">
                    <a:solidFill>
                      <a:srgbClr val="114FFB"/>
                    </a:solidFill>
                  </a:rPr>
                  <a:t>Candela/m²</a:t>
                </a:r>
              </a:p>
              <a:p>
                <a:pPr algn="r" eaLnBrk="0" hangingPunct="0">
                  <a:lnSpc>
                    <a:spcPct val="110000"/>
                  </a:lnSpc>
                </a:pPr>
                <a:endParaRPr lang="fr-FR" sz="2200">
                  <a:solidFill>
                    <a:srgbClr val="114FFB"/>
                  </a:solidFill>
                </a:endParaRPr>
              </a:p>
            </p:txBody>
          </p:sp>
          <p:sp>
            <p:nvSpPr>
              <p:cNvPr id="56329" name="Rectangle 9"/>
              <p:cNvSpPr>
                <a:spLocks noChangeArrowheads="1"/>
              </p:cNvSpPr>
              <p:nvPr/>
            </p:nvSpPr>
            <p:spPr bwMode="auto">
              <a:xfrm>
                <a:off x="4140" y="2640"/>
                <a:ext cx="1536" cy="986"/>
              </a:xfrm>
              <a:prstGeom prst="rect">
                <a:avLst/>
              </a:prstGeom>
              <a:noFill/>
              <a:ln w="12700">
                <a:noFill/>
                <a:miter lim="800000"/>
                <a:headEnd type="none" w="sm" len="sm"/>
                <a:tailEnd type="none" w="sm" len="sm"/>
              </a:ln>
            </p:spPr>
            <p:txBody>
              <a:bodyPr>
                <a:spAutoFit/>
              </a:bodyPr>
              <a:lstStyle/>
              <a:p>
                <a:pPr eaLnBrk="0" hangingPunct="0">
                  <a:lnSpc>
                    <a:spcPct val="110000"/>
                  </a:lnSpc>
                </a:pPr>
                <a:r>
                  <a:rPr lang="fr-BE" sz="2200">
                    <a:solidFill>
                      <a:srgbClr val="114FFB"/>
                    </a:solidFill>
                  </a:rPr>
                  <a:t>Eclairement [E]</a:t>
                </a:r>
              </a:p>
              <a:p>
                <a:pPr eaLnBrk="0" hangingPunct="0">
                  <a:lnSpc>
                    <a:spcPct val="110000"/>
                  </a:lnSpc>
                </a:pPr>
                <a:r>
                  <a:rPr lang="fr-BE" sz="2200" i="1">
                    <a:solidFill>
                      <a:srgbClr val="114FFB"/>
                    </a:solidFill>
                  </a:rPr>
                  <a:t>Lux</a:t>
                </a:r>
              </a:p>
              <a:p>
                <a:pPr eaLnBrk="0" hangingPunct="0">
                  <a:lnSpc>
                    <a:spcPct val="110000"/>
                  </a:lnSpc>
                </a:pPr>
                <a:r>
                  <a:rPr lang="fr-BE" sz="2200">
                    <a:solidFill>
                      <a:srgbClr val="114FFB"/>
                    </a:solidFill>
                  </a:rPr>
                  <a:t>E=F/dS</a:t>
                </a:r>
              </a:p>
              <a:p>
                <a:pPr eaLnBrk="0" hangingPunct="0">
                  <a:lnSpc>
                    <a:spcPct val="110000"/>
                  </a:lnSpc>
                </a:pPr>
                <a:r>
                  <a:rPr lang="fr-BE" sz="2200">
                    <a:solidFill>
                      <a:srgbClr val="114FFB"/>
                    </a:solidFill>
                  </a:rPr>
                  <a:t>E=I/d²</a:t>
                </a:r>
                <a:endParaRPr lang="fr-FR" sz="2200">
                  <a:solidFill>
                    <a:srgbClr val="114FFB"/>
                  </a:solidFill>
                </a:endParaRPr>
              </a:p>
            </p:txBody>
          </p:sp>
          <p:grpSp>
            <p:nvGrpSpPr>
              <p:cNvPr id="4" name="Group 10"/>
              <p:cNvGrpSpPr>
                <a:grpSpLocks/>
              </p:cNvGrpSpPr>
              <p:nvPr/>
            </p:nvGrpSpPr>
            <p:grpSpPr bwMode="auto">
              <a:xfrm>
                <a:off x="1840" y="1024"/>
                <a:ext cx="1136" cy="1136"/>
                <a:chOff x="1840" y="1024"/>
                <a:chExt cx="1136" cy="1136"/>
              </a:xfrm>
            </p:grpSpPr>
            <p:pic>
              <p:nvPicPr>
                <p:cNvPr id="56340" name="Picture 11" descr="D:\BC\The211-1.jpg"/>
                <p:cNvPicPr>
                  <a:picLocks noChangeAspect="1" noChangeArrowheads="1"/>
                </p:cNvPicPr>
                <p:nvPr/>
              </p:nvPicPr>
              <p:blipFill>
                <a:blip r:embed="rId3" cstate="print"/>
                <a:srcRect/>
                <a:stretch>
                  <a:fillRect/>
                </a:stretch>
              </p:blipFill>
              <p:spPr bwMode="auto">
                <a:xfrm>
                  <a:off x="1840" y="1024"/>
                  <a:ext cx="1136" cy="1136"/>
                </a:xfrm>
                <a:prstGeom prst="rect">
                  <a:avLst/>
                </a:prstGeom>
                <a:noFill/>
                <a:ln w="9525">
                  <a:noFill/>
                  <a:miter lim="800000"/>
                  <a:headEnd/>
                  <a:tailEnd/>
                </a:ln>
              </p:spPr>
            </p:pic>
            <p:sp>
              <p:nvSpPr>
                <p:cNvPr id="156684" name="Text Box 12"/>
                <p:cNvSpPr txBox="1">
                  <a:spLocks noChangeArrowheads="1"/>
                </p:cNvSpPr>
                <p:nvPr/>
              </p:nvSpPr>
              <p:spPr bwMode="auto">
                <a:xfrm>
                  <a:off x="2712" y="1864"/>
                  <a:ext cx="264" cy="296"/>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a:solidFill>
                        <a:srgbClr val="00279F"/>
                      </a:solidFill>
                      <a:effectLst>
                        <a:outerShdw blurRad="38100" dist="38100" dir="2700000" algn="tl">
                          <a:srgbClr val="C0C0C0"/>
                        </a:outerShdw>
                      </a:effectLst>
                      <a:latin typeface="Lucida Sans Unicode" pitchFamily="34" charset="0"/>
                    </a:rPr>
                    <a:t>1</a:t>
                  </a:r>
                  <a:endParaRPr lang="fr-FR">
                    <a:latin typeface="Lucida Sans Unicode" pitchFamily="34" charset="0"/>
                  </a:endParaRPr>
                </a:p>
              </p:txBody>
            </p:sp>
          </p:grpSp>
          <p:grpSp>
            <p:nvGrpSpPr>
              <p:cNvPr id="5" name="Group 13"/>
              <p:cNvGrpSpPr>
                <a:grpSpLocks/>
              </p:cNvGrpSpPr>
              <p:nvPr/>
            </p:nvGrpSpPr>
            <p:grpSpPr bwMode="auto">
              <a:xfrm>
                <a:off x="3024" y="1228"/>
                <a:ext cx="1136" cy="1136"/>
                <a:chOff x="3024" y="1228"/>
                <a:chExt cx="1136" cy="1136"/>
              </a:xfrm>
            </p:grpSpPr>
            <p:pic>
              <p:nvPicPr>
                <p:cNvPr id="56338" name="Picture 14" descr="D:\BC\The211-2.jpg"/>
                <p:cNvPicPr>
                  <a:picLocks noChangeAspect="1" noChangeArrowheads="1"/>
                </p:cNvPicPr>
                <p:nvPr/>
              </p:nvPicPr>
              <p:blipFill>
                <a:blip r:embed="rId4" cstate="print"/>
                <a:srcRect/>
                <a:stretch>
                  <a:fillRect/>
                </a:stretch>
              </p:blipFill>
              <p:spPr bwMode="auto">
                <a:xfrm>
                  <a:off x="3024" y="1228"/>
                  <a:ext cx="1136" cy="1136"/>
                </a:xfrm>
                <a:prstGeom prst="rect">
                  <a:avLst/>
                </a:prstGeom>
                <a:noFill/>
                <a:ln w="9525">
                  <a:noFill/>
                  <a:miter lim="800000"/>
                  <a:headEnd/>
                  <a:tailEnd/>
                </a:ln>
              </p:spPr>
            </p:pic>
            <p:sp>
              <p:nvSpPr>
                <p:cNvPr id="156687" name="Text Box 15"/>
                <p:cNvSpPr txBox="1">
                  <a:spLocks noChangeArrowheads="1"/>
                </p:cNvSpPr>
                <p:nvPr/>
              </p:nvSpPr>
              <p:spPr bwMode="auto">
                <a:xfrm>
                  <a:off x="3024" y="2068"/>
                  <a:ext cx="264" cy="296"/>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a:solidFill>
                        <a:srgbClr val="00279F"/>
                      </a:solidFill>
                      <a:effectLst>
                        <a:outerShdw blurRad="38100" dist="38100" dir="2700000" algn="tl">
                          <a:srgbClr val="C0C0C0"/>
                        </a:outerShdw>
                      </a:effectLst>
                      <a:latin typeface="Lucida Sans Unicode" pitchFamily="34" charset="0"/>
                    </a:rPr>
                    <a:t>2</a:t>
                  </a:r>
                  <a:endParaRPr lang="fr-FR">
                    <a:latin typeface="Lucida Sans Unicode" pitchFamily="34" charset="0"/>
                  </a:endParaRPr>
                </a:p>
              </p:txBody>
            </p:sp>
          </p:grpSp>
          <p:grpSp>
            <p:nvGrpSpPr>
              <p:cNvPr id="6" name="Group 16"/>
              <p:cNvGrpSpPr>
                <a:grpSpLocks/>
              </p:cNvGrpSpPr>
              <p:nvPr/>
            </p:nvGrpSpPr>
            <p:grpSpPr bwMode="auto">
              <a:xfrm>
                <a:off x="3024" y="2412"/>
                <a:ext cx="1144" cy="1144"/>
                <a:chOff x="3024" y="2412"/>
                <a:chExt cx="1144" cy="1144"/>
              </a:xfrm>
            </p:grpSpPr>
            <p:pic>
              <p:nvPicPr>
                <p:cNvPr id="56336" name="Picture 17" descr="D:\BC\The211-4.jpg"/>
                <p:cNvPicPr>
                  <a:picLocks noChangeAspect="1" noChangeArrowheads="1"/>
                </p:cNvPicPr>
                <p:nvPr/>
              </p:nvPicPr>
              <p:blipFill>
                <a:blip r:embed="rId5" cstate="print"/>
                <a:srcRect/>
                <a:stretch>
                  <a:fillRect/>
                </a:stretch>
              </p:blipFill>
              <p:spPr bwMode="auto">
                <a:xfrm>
                  <a:off x="3024" y="2412"/>
                  <a:ext cx="1144" cy="1144"/>
                </a:xfrm>
                <a:prstGeom prst="rect">
                  <a:avLst/>
                </a:prstGeom>
                <a:noFill/>
                <a:ln w="9525">
                  <a:noFill/>
                  <a:miter lim="800000"/>
                  <a:headEnd/>
                  <a:tailEnd/>
                </a:ln>
              </p:spPr>
            </p:pic>
            <p:sp>
              <p:nvSpPr>
                <p:cNvPr id="156690" name="Text Box 18"/>
                <p:cNvSpPr txBox="1">
                  <a:spLocks noChangeArrowheads="1"/>
                </p:cNvSpPr>
                <p:nvPr/>
              </p:nvSpPr>
              <p:spPr bwMode="auto">
                <a:xfrm>
                  <a:off x="3024" y="2412"/>
                  <a:ext cx="264" cy="296"/>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a:solidFill>
                        <a:srgbClr val="00279F"/>
                      </a:solidFill>
                      <a:effectLst>
                        <a:outerShdw blurRad="38100" dist="38100" dir="2700000" algn="tl">
                          <a:srgbClr val="C0C0C0"/>
                        </a:outerShdw>
                      </a:effectLst>
                      <a:latin typeface="Lucida Sans Unicode" pitchFamily="34" charset="0"/>
                    </a:rPr>
                    <a:t>3</a:t>
                  </a:r>
                  <a:endParaRPr lang="fr-FR">
                    <a:latin typeface="Lucida Sans Unicode" pitchFamily="34" charset="0"/>
                  </a:endParaRPr>
                </a:p>
              </p:txBody>
            </p:sp>
          </p:grpSp>
          <p:grpSp>
            <p:nvGrpSpPr>
              <p:cNvPr id="7" name="Group 19"/>
              <p:cNvGrpSpPr>
                <a:grpSpLocks/>
              </p:cNvGrpSpPr>
              <p:nvPr/>
            </p:nvGrpSpPr>
            <p:grpSpPr bwMode="auto">
              <a:xfrm>
                <a:off x="1832" y="2208"/>
                <a:ext cx="1144" cy="1144"/>
                <a:chOff x="1832" y="2208"/>
                <a:chExt cx="1144" cy="1144"/>
              </a:xfrm>
            </p:grpSpPr>
            <p:pic>
              <p:nvPicPr>
                <p:cNvPr id="56334" name="Picture 20" descr="D:\BC\The211-3.jpg"/>
                <p:cNvPicPr>
                  <a:picLocks noChangeAspect="1" noChangeArrowheads="1"/>
                </p:cNvPicPr>
                <p:nvPr/>
              </p:nvPicPr>
              <p:blipFill>
                <a:blip r:embed="rId6" cstate="print"/>
                <a:srcRect/>
                <a:stretch>
                  <a:fillRect/>
                </a:stretch>
              </p:blipFill>
              <p:spPr bwMode="auto">
                <a:xfrm>
                  <a:off x="1832" y="2208"/>
                  <a:ext cx="1144" cy="1144"/>
                </a:xfrm>
                <a:prstGeom prst="rect">
                  <a:avLst/>
                </a:prstGeom>
                <a:noFill/>
                <a:ln w="9525">
                  <a:noFill/>
                  <a:miter lim="800000"/>
                  <a:headEnd/>
                  <a:tailEnd/>
                </a:ln>
              </p:spPr>
            </p:pic>
            <p:sp>
              <p:nvSpPr>
                <p:cNvPr id="156693" name="Text Box 21"/>
                <p:cNvSpPr txBox="1">
                  <a:spLocks noChangeArrowheads="1"/>
                </p:cNvSpPr>
                <p:nvPr/>
              </p:nvSpPr>
              <p:spPr bwMode="auto">
                <a:xfrm>
                  <a:off x="2712" y="2208"/>
                  <a:ext cx="264" cy="296"/>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a:solidFill>
                        <a:srgbClr val="00279F"/>
                      </a:solidFill>
                      <a:effectLst>
                        <a:outerShdw blurRad="38100" dist="38100" dir="2700000" algn="tl">
                          <a:srgbClr val="C0C0C0"/>
                        </a:outerShdw>
                      </a:effectLst>
                      <a:latin typeface="Lucida Sans Unicode" pitchFamily="34" charset="0"/>
                    </a:rPr>
                    <a:t>4</a:t>
                  </a:r>
                  <a:endParaRPr lang="fr-FR">
                    <a:latin typeface="Lucida Sans Unicode" pitchFamily="34" charset="0"/>
                  </a:endParaRPr>
                </a:p>
              </p:txBody>
            </p:sp>
          </p:grpSp>
        </p:grpSp>
      </p:grpSp>
      <p:cxnSp>
        <p:nvCxnSpPr>
          <p:cNvPr id="22" name="Rechte verbindingslijn met pijl 21"/>
          <p:cNvCxnSpPr/>
          <p:nvPr/>
        </p:nvCxnSpPr>
        <p:spPr>
          <a:xfrm>
            <a:off x="785786" y="1214422"/>
            <a:ext cx="800100" cy="576064"/>
          </a:xfrm>
          <a:prstGeom prst="straightConnector1">
            <a:avLst/>
          </a:prstGeom>
          <a:ln w="31750">
            <a:solidFill>
              <a:srgbClr val="FF0000"/>
            </a:solidFill>
            <a:tailEnd type="triangle" w="lg" len="lg"/>
          </a:ln>
        </p:spPr>
        <p:style>
          <a:lnRef idx="1">
            <a:schemeClr val="accent6"/>
          </a:lnRef>
          <a:fillRef idx="0">
            <a:schemeClr val="accent6"/>
          </a:fillRef>
          <a:effectRef idx="0">
            <a:schemeClr val="accent6"/>
          </a:effectRef>
          <a:fontRef idx="minor">
            <a:schemeClr val="tx1"/>
          </a:fontRef>
        </p:style>
      </p:cxnSp>
      <p:pic>
        <p:nvPicPr>
          <p:cNvPr id="23" name="Afbeelding 3" descr="LOGO ODID.jpg"/>
          <p:cNvPicPr>
            <a:picLocks noChangeAspect="1"/>
          </p:cNvPicPr>
          <p:nvPr/>
        </p:nvPicPr>
        <p:blipFill>
          <a:blip r:embed="rId7"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04612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42900" indent="-342900">
              <a:lnSpc>
                <a:spcPct val="80000"/>
              </a:lnSpc>
              <a:buClr>
                <a:schemeClr val="tx1">
                  <a:lumMod val="60000"/>
                  <a:lumOff val="40000"/>
                </a:schemeClr>
              </a:buClr>
              <a:buSzPct val="120000"/>
              <a:tabLst>
                <a:tab pos="377825" algn="l"/>
                <a:tab pos="574675" algn="l"/>
                <a:tab pos="757238" algn="l"/>
              </a:tabLst>
              <a:defRPr/>
            </a:pPr>
            <a:r>
              <a:rPr lang="nl-BE" sz="3200" dirty="0">
                <a:solidFill>
                  <a:srgbClr val="00279F"/>
                </a:solidFill>
                <a:latin typeface="Arial" pitchFamily="34" charset="0"/>
                <a:ea typeface="+mn-ea"/>
                <a:cs typeface="Arial" charset="0"/>
              </a:rPr>
              <a:t>Flux </a:t>
            </a:r>
            <a:r>
              <a:rPr lang="nl-BE" sz="3200" dirty="0" err="1">
                <a:solidFill>
                  <a:srgbClr val="00279F"/>
                </a:solidFill>
                <a:latin typeface="Arial" pitchFamily="34" charset="0"/>
                <a:ea typeface="+mn-ea"/>
                <a:cs typeface="Arial" charset="0"/>
              </a:rPr>
              <a:t>lumineux</a:t>
            </a:r>
            <a:r>
              <a:rPr lang="nl-BE" sz="3200" dirty="0">
                <a:solidFill>
                  <a:srgbClr val="00279F"/>
                </a:solidFill>
                <a:latin typeface="Arial" pitchFamily="34" charset="0"/>
                <a:ea typeface="+mn-ea"/>
                <a:cs typeface="Arial" charset="0"/>
              </a:rPr>
              <a:t> (lumen </a:t>
            </a:r>
            <a:r>
              <a:rPr lang="nl-BE" sz="3200" dirty="0" err="1">
                <a:solidFill>
                  <a:srgbClr val="00279F"/>
                </a:solidFill>
                <a:latin typeface="Arial" pitchFamily="34" charset="0"/>
                <a:ea typeface="+mn-ea"/>
                <a:cs typeface="Arial" charset="0"/>
              </a:rPr>
              <a:t>ou</a:t>
            </a:r>
            <a:r>
              <a:rPr lang="nl-BE" sz="3200" dirty="0">
                <a:solidFill>
                  <a:srgbClr val="00279F"/>
                </a:solidFill>
                <a:latin typeface="Arial" pitchFamily="34" charset="0"/>
                <a:ea typeface="+mn-ea"/>
                <a:cs typeface="Arial" charset="0"/>
              </a:rPr>
              <a:t> lm)</a:t>
            </a:r>
          </a:p>
        </p:txBody>
      </p:sp>
      <p:pic>
        <p:nvPicPr>
          <p:cNvPr id="4" name="Picture 2" descr="https://www.ledvoordeel.nl/media/catalog/product/cache/85/image/750x/9df78eab33525d08d6e5fb8d27136e95/e/2/e27_led_lamp_5_watt_2500k_1.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100000" l="10000" r="90000">
                        <a14:foregroundMark x1="48800" y1="95867" x2="48800" y2="95867"/>
                        <a14:foregroundMark x1="44533" y1="96400" x2="44533" y2="96400"/>
                        <a14:foregroundMark x1="48133" y1="94667" x2="48133" y2="94667"/>
                      </a14:backgroundRemoval>
                    </a14:imgEffect>
                  </a14:imgLayer>
                </a14:imgProps>
              </a:ext>
              <a:ext uri="{28A0092B-C50C-407E-A947-70E740481C1C}">
                <a14:useLocalDpi xmlns:a14="http://schemas.microsoft.com/office/drawing/2010/main"/>
              </a:ext>
            </a:extLst>
          </a:blip>
          <a:srcRect/>
          <a:stretch>
            <a:fillRect/>
          </a:stretch>
        </p:blipFill>
        <p:spPr bwMode="auto">
          <a:xfrm rot="10800000">
            <a:off x="611562" y="2348880"/>
            <a:ext cx="1440311" cy="1440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24105" y="2843644"/>
            <a:ext cx="16466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400 à 1000 lm</a:t>
            </a:r>
          </a:p>
        </p:txBody>
      </p:sp>
      <p:pic>
        <p:nvPicPr>
          <p:cNvPr id="3074" name="Picture 2" descr="https://cheynswebsite.blob.core.windows.net/images/BAI/db27d94c-45bc-bf89-f713-0ade00fb3b9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811024">
            <a:off x="870399" y="4163347"/>
            <a:ext cx="1533326" cy="22888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27576" y="4938455"/>
            <a:ext cx="1909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1000 à &gt;5000 lm</a:t>
            </a:r>
          </a:p>
        </p:txBody>
      </p:sp>
      <p:pic>
        <p:nvPicPr>
          <p:cNvPr id="3076" name="Picture 4" descr="high bay lighti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52120" y="1704335"/>
            <a:ext cx="2647950" cy="26479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88672" y="4369613"/>
            <a:ext cx="2294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10.000 à &gt;30.000 lm</a:t>
            </a:r>
          </a:p>
        </p:txBody>
      </p:sp>
      <p:pic>
        <p:nvPicPr>
          <p:cNvPr id="10" name="Afbeelding 3" descr="LOGO ODID.jpg">
            <a:extLst>
              <a:ext uri="{FF2B5EF4-FFF2-40B4-BE49-F238E27FC236}">
                <a16:creationId xmlns:a16="http://schemas.microsoft.com/office/drawing/2014/main" id="{DA43D2EC-1A99-4AD1-97BA-350C773680EE}"/>
              </a:ext>
            </a:extLst>
          </p:cNvPr>
          <p:cNvPicPr>
            <a:picLocks noChangeAspect="1"/>
          </p:cNvPicPr>
          <p:nvPr/>
        </p:nvPicPr>
        <p:blipFill>
          <a:blip r:embed="rId7"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170261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42900" y="428604"/>
            <a:ext cx="8648700" cy="486287"/>
          </a:xfrm>
          <a:prstGeom prst="rect">
            <a:avLst/>
          </a:prstGeom>
          <a:noFill/>
          <a:ln w="12700">
            <a:noFill/>
            <a:miter lim="800000"/>
            <a:headEnd type="none" w="sm" len="sm"/>
            <a:tailEnd type="none" w="sm" len="sm"/>
          </a:ln>
          <a:effectLst/>
        </p:spPr>
        <p:txBody>
          <a:bodyPr>
            <a:spAutoFit/>
          </a:bodyPr>
          <a:lstStyle/>
          <a:p>
            <a:pPr algn="ctr">
              <a:lnSpc>
                <a:spcPct val="80000"/>
              </a:lnSpc>
              <a:spcBef>
                <a:spcPct val="0"/>
              </a:spcBef>
              <a:buClr>
                <a:schemeClr val="tx1">
                  <a:lumMod val="60000"/>
                  <a:lumOff val="40000"/>
                </a:schemeClr>
              </a:buClr>
              <a:buSzPct val="120000"/>
              <a:tabLst>
                <a:tab pos="377825" algn="l"/>
                <a:tab pos="574675" algn="l"/>
                <a:tab pos="757238" algn="l"/>
              </a:tabLst>
              <a:defRPr/>
            </a:pPr>
            <a:r>
              <a:rPr lang="fr-FR" sz="3200" dirty="0">
                <a:solidFill>
                  <a:srgbClr val="00279F"/>
                </a:solidFill>
                <a:latin typeface="Arial" pitchFamily="34" charset="0"/>
                <a:cs typeface="Arial" charset="0"/>
              </a:rPr>
              <a:t>Quelques notions de photométrie</a:t>
            </a:r>
          </a:p>
        </p:txBody>
      </p:sp>
      <p:grpSp>
        <p:nvGrpSpPr>
          <p:cNvPr id="2" name="Group 3"/>
          <p:cNvGrpSpPr>
            <a:grpSpLocks/>
          </p:cNvGrpSpPr>
          <p:nvPr/>
        </p:nvGrpSpPr>
        <p:grpSpPr bwMode="auto">
          <a:xfrm>
            <a:off x="247650" y="1417359"/>
            <a:ext cx="8458200" cy="4610100"/>
            <a:chOff x="408" y="1272"/>
            <a:chExt cx="5328" cy="2904"/>
          </a:xfrm>
        </p:grpSpPr>
        <p:sp>
          <p:nvSpPr>
            <p:cNvPr id="156676" name="Rectangle 4"/>
            <p:cNvSpPr>
              <a:spLocks noChangeArrowheads="1"/>
            </p:cNvSpPr>
            <p:nvPr/>
          </p:nvSpPr>
          <p:spPr bwMode="auto">
            <a:xfrm>
              <a:off x="540" y="1272"/>
              <a:ext cx="5196" cy="2904"/>
            </a:xfrm>
            <a:prstGeom prst="rect">
              <a:avLst/>
            </a:prstGeom>
            <a:solidFill>
              <a:schemeClr val="bg1"/>
            </a:solidFill>
            <a:ln w="12700" cmpd="sng">
              <a:solidFill>
                <a:srgbClr val="00279F"/>
              </a:solidFill>
              <a:miter lim="800000"/>
              <a:headEnd type="none" w="sm" len="sm"/>
              <a:tailEnd type="none" w="sm" len="sm"/>
            </a:ln>
            <a:effectLst/>
          </p:spPr>
          <p:txBody>
            <a:bodyPr wrap="none" anchor="ctr"/>
            <a:lstStyle/>
            <a:p>
              <a:pPr>
                <a:defRPr/>
              </a:pPr>
              <a:endParaRPr lang="nl-BE">
                <a:latin typeface="Times New Roman" charset="0"/>
              </a:endParaRPr>
            </a:p>
          </p:txBody>
        </p:sp>
        <p:grpSp>
          <p:nvGrpSpPr>
            <p:cNvPr id="3" name="Group 5"/>
            <p:cNvGrpSpPr>
              <a:grpSpLocks/>
            </p:cNvGrpSpPr>
            <p:nvPr/>
          </p:nvGrpSpPr>
          <p:grpSpPr bwMode="auto">
            <a:xfrm>
              <a:off x="408" y="1386"/>
              <a:ext cx="5304" cy="2648"/>
              <a:chOff x="372" y="978"/>
              <a:chExt cx="5304" cy="2648"/>
            </a:xfrm>
          </p:grpSpPr>
          <p:sp>
            <p:nvSpPr>
              <p:cNvPr id="56326" name="Rectangle 6"/>
              <p:cNvSpPr>
                <a:spLocks noChangeArrowheads="1"/>
              </p:cNvSpPr>
              <p:nvPr/>
            </p:nvSpPr>
            <p:spPr bwMode="auto">
              <a:xfrm>
                <a:off x="588" y="978"/>
                <a:ext cx="1272" cy="522"/>
              </a:xfrm>
              <a:prstGeom prst="rect">
                <a:avLst/>
              </a:prstGeom>
              <a:noFill/>
              <a:ln w="12700">
                <a:noFill/>
                <a:miter lim="800000"/>
                <a:headEnd type="none" w="sm" len="sm"/>
                <a:tailEnd type="none" w="sm" len="sm"/>
              </a:ln>
            </p:spPr>
            <p:txBody>
              <a:bodyPr>
                <a:spAutoFit/>
              </a:bodyPr>
              <a:lstStyle/>
              <a:p>
                <a:pPr algn="r" eaLnBrk="0" hangingPunct="0">
                  <a:lnSpc>
                    <a:spcPct val="110000"/>
                  </a:lnSpc>
                </a:pPr>
                <a:r>
                  <a:rPr lang="fr-BE" sz="2200" dirty="0">
                    <a:solidFill>
                      <a:srgbClr val="114FFB"/>
                    </a:solidFill>
                  </a:rPr>
                  <a:t>Flux [F]</a:t>
                </a:r>
              </a:p>
              <a:p>
                <a:pPr algn="r" eaLnBrk="0" hangingPunct="0">
                  <a:lnSpc>
                    <a:spcPct val="110000"/>
                  </a:lnSpc>
                </a:pPr>
                <a:r>
                  <a:rPr lang="fr-BE" sz="2200" i="1" dirty="0">
                    <a:solidFill>
                      <a:srgbClr val="114FFB"/>
                    </a:solidFill>
                  </a:rPr>
                  <a:t>Lumen</a:t>
                </a:r>
                <a:endParaRPr lang="fr-FR" sz="2200" dirty="0">
                  <a:solidFill>
                    <a:srgbClr val="114FFB"/>
                  </a:solidFill>
                </a:endParaRPr>
              </a:p>
            </p:txBody>
          </p:sp>
          <p:sp>
            <p:nvSpPr>
              <p:cNvPr id="56327" name="Rectangle 7"/>
              <p:cNvSpPr>
                <a:spLocks noChangeArrowheads="1"/>
              </p:cNvSpPr>
              <p:nvPr/>
            </p:nvSpPr>
            <p:spPr bwMode="auto">
              <a:xfrm>
                <a:off x="4128" y="1194"/>
                <a:ext cx="1272" cy="754"/>
              </a:xfrm>
              <a:prstGeom prst="rect">
                <a:avLst/>
              </a:prstGeom>
              <a:noFill/>
              <a:ln w="12700">
                <a:noFill/>
                <a:miter lim="800000"/>
                <a:headEnd type="none" w="sm" len="sm"/>
                <a:tailEnd type="none" w="sm" len="sm"/>
              </a:ln>
            </p:spPr>
            <p:txBody>
              <a:bodyPr>
                <a:spAutoFit/>
              </a:bodyPr>
              <a:lstStyle/>
              <a:p>
                <a:pPr eaLnBrk="0" hangingPunct="0">
                  <a:lnSpc>
                    <a:spcPct val="110000"/>
                  </a:lnSpc>
                </a:pPr>
                <a:r>
                  <a:rPr lang="fr-BE" sz="2200">
                    <a:solidFill>
                      <a:srgbClr val="114FFB"/>
                    </a:solidFill>
                  </a:rPr>
                  <a:t>Intensité [I]</a:t>
                </a:r>
              </a:p>
              <a:p>
                <a:pPr eaLnBrk="0" hangingPunct="0">
                  <a:lnSpc>
                    <a:spcPct val="110000"/>
                  </a:lnSpc>
                </a:pPr>
                <a:r>
                  <a:rPr lang="fr-BE" sz="2200" i="1">
                    <a:solidFill>
                      <a:srgbClr val="114FFB"/>
                    </a:solidFill>
                  </a:rPr>
                  <a:t>Candela</a:t>
                </a:r>
              </a:p>
              <a:p>
                <a:pPr eaLnBrk="0" hangingPunct="0">
                  <a:lnSpc>
                    <a:spcPct val="110000"/>
                  </a:lnSpc>
                </a:pPr>
                <a:r>
                  <a:rPr lang="fr-BE" sz="2200">
                    <a:solidFill>
                      <a:srgbClr val="114FFB"/>
                    </a:solidFill>
                  </a:rPr>
                  <a:t>I=F/d</a:t>
                </a:r>
                <a:r>
                  <a:rPr lang="fr-BE" sz="2200">
                    <a:solidFill>
                      <a:srgbClr val="114FFB"/>
                    </a:solidFill>
                    <a:sym typeface="Symbol" pitchFamily="18" charset="2"/>
                  </a:rPr>
                  <a:t></a:t>
                </a:r>
                <a:endParaRPr lang="fr-FR" sz="2200">
                  <a:solidFill>
                    <a:srgbClr val="114FFB"/>
                  </a:solidFill>
                </a:endParaRPr>
              </a:p>
            </p:txBody>
          </p:sp>
          <p:sp>
            <p:nvSpPr>
              <p:cNvPr id="56328" name="Rectangle 8"/>
              <p:cNvSpPr>
                <a:spLocks noChangeArrowheads="1"/>
              </p:cNvSpPr>
              <p:nvPr/>
            </p:nvSpPr>
            <p:spPr bwMode="auto">
              <a:xfrm>
                <a:off x="372" y="2856"/>
                <a:ext cx="1464" cy="754"/>
              </a:xfrm>
              <a:prstGeom prst="rect">
                <a:avLst/>
              </a:prstGeom>
              <a:noFill/>
              <a:ln w="12700">
                <a:noFill/>
                <a:miter lim="800000"/>
                <a:headEnd type="none" w="sm" len="sm"/>
                <a:tailEnd type="none" w="sm" len="sm"/>
              </a:ln>
            </p:spPr>
            <p:txBody>
              <a:bodyPr>
                <a:spAutoFit/>
              </a:bodyPr>
              <a:lstStyle/>
              <a:p>
                <a:pPr algn="r" eaLnBrk="0" hangingPunct="0">
                  <a:lnSpc>
                    <a:spcPct val="110000"/>
                  </a:lnSpc>
                </a:pPr>
                <a:r>
                  <a:rPr lang="fr-BE" sz="2200">
                    <a:solidFill>
                      <a:srgbClr val="114FFB"/>
                    </a:solidFill>
                  </a:rPr>
                  <a:t>Luminance [L]</a:t>
                </a:r>
              </a:p>
              <a:p>
                <a:pPr algn="r" eaLnBrk="0" hangingPunct="0">
                  <a:lnSpc>
                    <a:spcPct val="110000"/>
                  </a:lnSpc>
                </a:pPr>
                <a:r>
                  <a:rPr lang="fr-BE" sz="2200" i="1">
                    <a:solidFill>
                      <a:srgbClr val="114FFB"/>
                    </a:solidFill>
                  </a:rPr>
                  <a:t>Candela/m²</a:t>
                </a:r>
              </a:p>
              <a:p>
                <a:pPr algn="r" eaLnBrk="0" hangingPunct="0">
                  <a:lnSpc>
                    <a:spcPct val="110000"/>
                  </a:lnSpc>
                </a:pPr>
                <a:endParaRPr lang="fr-FR" sz="2200">
                  <a:solidFill>
                    <a:srgbClr val="114FFB"/>
                  </a:solidFill>
                </a:endParaRPr>
              </a:p>
            </p:txBody>
          </p:sp>
          <p:sp>
            <p:nvSpPr>
              <p:cNvPr id="56329" name="Rectangle 9"/>
              <p:cNvSpPr>
                <a:spLocks noChangeArrowheads="1"/>
              </p:cNvSpPr>
              <p:nvPr/>
            </p:nvSpPr>
            <p:spPr bwMode="auto">
              <a:xfrm>
                <a:off x="4140" y="2640"/>
                <a:ext cx="1536" cy="986"/>
              </a:xfrm>
              <a:prstGeom prst="rect">
                <a:avLst/>
              </a:prstGeom>
              <a:noFill/>
              <a:ln w="12700">
                <a:noFill/>
                <a:miter lim="800000"/>
                <a:headEnd type="none" w="sm" len="sm"/>
                <a:tailEnd type="none" w="sm" len="sm"/>
              </a:ln>
            </p:spPr>
            <p:txBody>
              <a:bodyPr>
                <a:spAutoFit/>
              </a:bodyPr>
              <a:lstStyle/>
              <a:p>
                <a:pPr eaLnBrk="0" hangingPunct="0">
                  <a:lnSpc>
                    <a:spcPct val="110000"/>
                  </a:lnSpc>
                </a:pPr>
                <a:r>
                  <a:rPr lang="fr-BE" sz="2200">
                    <a:solidFill>
                      <a:srgbClr val="114FFB"/>
                    </a:solidFill>
                  </a:rPr>
                  <a:t>Eclairement [E]</a:t>
                </a:r>
              </a:p>
              <a:p>
                <a:pPr eaLnBrk="0" hangingPunct="0">
                  <a:lnSpc>
                    <a:spcPct val="110000"/>
                  </a:lnSpc>
                </a:pPr>
                <a:r>
                  <a:rPr lang="fr-BE" sz="2200" i="1">
                    <a:solidFill>
                      <a:srgbClr val="114FFB"/>
                    </a:solidFill>
                  </a:rPr>
                  <a:t>Lux</a:t>
                </a:r>
              </a:p>
              <a:p>
                <a:pPr eaLnBrk="0" hangingPunct="0">
                  <a:lnSpc>
                    <a:spcPct val="110000"/>
                  </a:lnSpc>
                </a:pPr>
                <a:r>
                  <a:rPr lang="fr-BE" sz="2200">
                    <a:solidFill>
                      <a:srgbClr val="114FFB"/>
                    </a:solidFill>
                  </a:rPr>
                  <a:t>E=F/dS</a:t>
                </a:r>
              </a:p>
              <a:p>
                <a:pPr eaLnBrk="0" hangingPunct="0">
                  <a:lnSpc>
                    <a:spcPct val="110000"/>
                  </a:lnSpc>
                </a:pPr>
                <a:r>
                  <a:rPr lang="fr-BE" sz="2200">
                    <a:solidFill>
                      <a:srgbClr val="114FFB"/>
                    </a:solidFill>
                  </a:rPr>
                  <a:t>E=I/d²</a:t>
                </a:r>
                <a:endParaRPr lang="fr-FR" sz="2200">
                  <a:solidFill>
                    <a:srgbClr val="114FFB"/>
                  </a:solidFill>
                </a:endParaRPr>
              </a:p>
            </p:txBody>
          </p:sp>
          <p:grpSp>
            <p:nvGrpSpPr>
              <p:cNvPr id="4" name="Group 10"/>
              <p:cNvGrpSpPr>
                <a:grpSpLocks/>
              </p:cNvGrpSpPr>
              <p:nvPr/>
            </p:nvGrpSpPr>
            <p:grpSpPr bwMode="auto">
              <a:xfrm>
                <a:off x="1840" y="1024"/>
                <a:ext cx="1136" cy="1136"/>
                <a:chOff x="1840" y="1024"/>
                <a:chExt cx="1136" cy="1136"/>
              </a:xfrm>
            </p:grpSpPr>
            <p:pic>
              <p:nvPicPr>
                <p:cNvPr id="56340" name="Picture 11" descr="D:\BC\The211-1.jpg"/>
                <p:cNvPicPr>
                  <a:picLocks noChangeAspect="1" noChangeArrowheads="1"/>
                </p:cNvPicPr>
                <p:nvPr/>
              </p:nvPicPr>
              <p:blipFill>
                <a:blip r:embed="rId3" cstate="print"/>
                <a:srcRect/>
                <a:stretch>
                  <a:fillRect/>
                </a:stretch>
              </p:blipFill>
              <p:spPr bwMode="auto">
                <a:xfrm>
                  <a:off x="1840" y="1024"/>
                  <a:ext cx="1136" cy="1136"/>
                </a:xfrm>
                <a:prstGeom prst="rect">
                  <a:avLst/>
                </a:prstGeom>
                <a:noFill/>
                <a:ln w="9525">
                  <a:noFill/>
                  <a:miter lim="800000"/>
                  <a:headEnd/>
                  <a:tailEnd/>
                </a:ln>
              </p:spPr>
            </p:pic>
            <p:sp>
              <p:nvSpPr>
                <p:cNvPr id="156684" name="Text Box 12"/>
                <p:cNvSpPr txBox="1">
                  <a:spLocks noChangeArrowheads="1"/>
                </p:cNvSpPr>
                <p:nvPr/>
              </p:nvSpPr>
              <p:spPr bwMode="auto">
                <a:xfrm>
                  <a:off x="2712" y="1864"/>
                  <a:ext cx="264" cy="296"/>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a:solidFill>
                        <a:srgbClr val="00279F"/>
                      </a:solidFill>
                      <a:effectLst>
                        <a:outerShdw blurRad="38100" dist="38100" dir="2700000" algn="tl">
                          <a:srgbClr val="C0C0C0"/>
                        </a:outerShdw>
                      </a:effectLst>
                      <a:latin typeface="Lucida Sans Unicode" pitchFamily="34" charset="0"/>
                    </a:rPr>
                    <a:t>1</a:t>
                  </a:r>
                  <a:endParaRPr lang="fr-FR">
                    <a:latin typeface="Lucida Sans Unicode" pitchFamily="34" charset="0"/>
                  </a:endParaRPr>
                </a:p>
              </p:txBody>
            </p:sp>
          </p:grpSp>
          <p:grpSp>
            <p:nvGrpSpPr>
              <p:cNvPr id="5" name="Group 13"/>
              <p:cNvGrpSpPr>
                <a:grpSpLocks/>
              </p:cNvGrpSpPr>
              <p:nvPr/>
            </p:nvGrpSpPr>
            <p:grpSpPr bwMode="auto">
              <a:xfrm>
                <a:off x="3024" y="1228"/>
                <a:ext cx="1136" cy="1136"/>
                <a:chOff x="3024" y="1228"/>
                <a:chExt cx="1136" cy="1136"/>
              </a:xfrm>
            </p:grpSpPr>
            <p:pic>
              <p:nvPicPr>
                <p:cNvPr id="56338" name="Picture 14" descr="D:\BC\The211-2.jpg"/>
                <p:cNvPicPr>
                  <a:picLocks noChangeAspect="1" noChangeArrowheads="1"/>
                </p:cNvPicPr>
                <p:nvPr/>
              </p:nvPicPr>
              <p:blipFill>
                <a:blip r:embed="rId4" cstate="print"/>
                <a:srcRect/>
                <a:stretch>
                  <a:fillRect/>
                </a:stretch>
              </p:blipFill>
              <p:spPr bwMode="auto">
                <a:xfrm>
                  <a:off x="3024" y="1228"/>
                  <a:ext cx="1136" cy="1136"/>
                </a:xfrm>
                <a:prstGeom prst="rect">
                  <a:avLst/>
                </a:prstGeom>
                <a:noFill/>
                <a:ln w="9525">
                  <a:noFill/>
                  <a:miter lim="800000"/>
                  <a:headEnd/>
                  <a:tailEnd/>
                </a:ln>
              </p:spPr>
            </p:pic>
            <p:sp>
              <p:nvSpPr>
                <p:cNvPr id="156687" name="Text Box 15"/>
                <p:cNvSpPr txBox="1">
                  <a:spLocks noChangeArrowheads="1"/>
                </p:cNvSpPr>
                <p:nvPr/>
              </p:nvSpPr>
              <p:spPr bwMode="auto">
                <a:xfrm>
                  <a:off x="3024" y="2068"/>
                  <a:ext cx="264" cy="296"/>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a:solidFill>
                        <a:srgbClr val="00279F"/>
                      </a:solidFill>
                      <a:effectLst>
                        <a:outerShdw blurRad="38100" dist="38100" dir="2700000" algn="tl">
                          <a:srgbClr val="C0C0C0"/>
                        </a:outerShdw>
                      </a:effectLst>
                      <a:latin typeface="Lucida Sans Unicode" pitchFamily="34" charset="0"/>
                    </a:rPr>
                    <a:t>2</a:t>
                  </a:r>
                  <a:endParaRPr lang="fr-FR">
                    <a:latin typeface="Lucida Sans Unicode" pitchFamily="34" charset="0"/>
                  </a:endParaRPr>
                </a:p>
              </p:txBody>
            </p:sp>
          </p:grpSp>
          <p:grpSp>
            <p:nvGrpSpPr>
              <p:cNvPr id="6" name="Group 16"/>
              <p:cNvGrpSpPr>
                <a:grpSpLocks/>
              </p:cNvGrpSpPr>
              <p:nvPr/>
            </p:nvGrpSpPr>
            <p:grpSpPr bwMode="auto">
              <a:xfrm>
                <a:off x="3024" y="2412"/>
                <a:ext cx="1144" cy="1144"/>
                <a:chOff x="3024" y="2412"/>
                <a:chExt cx="1144" cy="1144"/>
              </a:xfrm>
            </p:grpSpPr>
            <p:pic>
              <p:nvPicPr>
                <p:cNvPr id="56336" name="Picture 17" descr="D:\BC\The211-4.jpg"/>
                <p:cNvPicPr>
                  <a:picLocks noChangeAspect="1" noChangeArrowheads="1"/>
                </p:cNvPicPr>
                <p:nvPr/>
              </p:nvPicPr>
              <p:blipFill>
                <a:blip r:embed="rId5" cstate="print"/>
                <a:srcRect/>
                <a:stretch>
                  <a:fillRect/>
                </a:stretch>
              </p:blipFill>
              <p:spPr bwMode="auto">
                <a:xfrm>
                  <a:off x="3024" y="2412"/>
                  <a:ext cx="1144" cy="1144"/>
                </a:xfrm>
                <a:prstGeom prst="rect">
                  <a:avLst/>
                </a:prstGeom>
                <a:noFill/>
                <a:ln w="9525">
                  <a:noFill/>
                  <a:miter lim="800000"/>
                  <a:headEnd/>
                  <a:tailEnd/>
                </a:ln>
              </p:spPr>
            </p:pic>
            <p:sp>
              <p:nvSpPr>
                <p:cNvPr id="156690" name="Text Box 18"/>
                <p:cNvSpPr txBox="1">
                  <a:spLocks noChangeArrowheads="1"/>
                </p:cNvSpPr>
                <p:nvPr/>
              </p:nvSpPr>
              <p:spPr bwMode="auto">
                <a:xfrm>
                  <a:off x="3024" y="2412"/>
                  <a:ext cx="264" cy="296"/>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a:solidFill>
                        <a:srgbClr val="00279F"/>
                      </a:solidFill>
                      <a:effectLst>
                        <a:outerShdw blurRad="38100" dist="38100" dir="2700000" algn="tl">
                          <a:srgbClr val="C0C0C0"/>
                        </a:outerShdw>
                      </a:effectLst>
                      <a:latin typeface="Lucida Sans Unicode" pitchFamily="34" charset="0"/>
                    </a:rPr>
                    <a:t>3</a:t>
                  </a:r>
                  <a:endParaRPr lang="fr-FR">
                    <a:latin typeface="Lucida Sans Unicode" pitchFamily="34" charset="0"/>
                  </a:endParaRPr>
                </a:p>
              </p:txBody>
            </p:sp>
          </p:grpSp>
          <p:grpSp>
            <p:nvGrpSpPr>
              <p:cNvPr id="7" name="Group 19"/>
              <p:cNvGrpSpPr>
                <a:grpSpLocks/>
              </p:cNvGrpSpPr>
              <p:nvPr/>
            </p:nvGrpSpPr>
            <p:grpSpPr bwMode="auto">
              <a:xfrm>
                <a:off x="1832" y="2208"/>
                <a:ext cx="1144" cy="1144"/>
                <a:chOff x="1832" y="2208"/>
                <a:chExt cx="1144" cy="1144"/>
              </a:xfrm>
            </p:grpSpPr>
            <p:pic>
              <p:nvPicPr>
                <p:cNvPr id="56334" name="Picture 20" descr="D:\BC\The211-3.jpg"/>
                <p:cNvPicPr>
                  <a:picLocks noChangeAspect="1" noChangeArrowheads="1"/>
                </p:cNvPicPr>
                <p:nvPr/>
              </p:nvPicPr>
              <p:blipFill>
                <a:blip r:embed="rId6" cstate="print"/>
                <a:srcRect/>
                <a:stretch>
                  <a:fillRect/>
                </a:stretch>
              </p:blipFill>
              <p:spPr bwMode="auto">
                <a:xfrm>
                  <a:off x="1832" y="2208"/>
                  <a:ext cx="1144" cy="1144"/>
                </a:xfrm>
                <a:prstGeom prst="rect">
                  <a:avLst/>
                </a:prstGeom>
                <a:noFill/>
                <a:ln w="9525">
                  <a:noFill/>
                  <a:miter lim="800000"/>
                  <a:headEnd/>
                  <a:tailEnd/>
                </a:ln>
              </p:spPr>
            </p:pic>
            <p:sp>
              <p:nvSpPr>
                <p:cNvPr id="156693" name="Text Box 21"/>
                <p:cNvSpPr txBox="1">
                  <a:spLocks noChangeArrowheads="1"/>
                </p:cNvSpPr>
                <p:nvPr/>
              </p:nvSpPr>
              <p:spPr bwMode="auto">
                <a:xfrm>
                  <a:off x="2712" y="2208"/>
                  <a:ext cx="264" cy="296"/>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a:solidFill>
                        <a:srgbClr val="00279F"/>
                      </a:solidFill>
                      <a:effectLst>
                        <a:outerShdw blurRad="38100" dist="38100" dir="2700000" algn="tl">
                          <a:srgbClr val="C0C0C0"/>
                        </a:outerShdw>
                      </a:effectLst>
                      <a:latin typeface="Lucida Sans Unicode" pitchFamily="34" charset="0"/>
                    </a:rPr>
                    <a:t>4</a:t>
                  </a:r>
                  <a:endParaRPr lang="fr-FR">
                    <a:latin typeface="Lucida Sans Unicode" pitchFamily="34" charset="0"/>
                  </a:endParaRPr>
                </a:p>
              </p:txBody>
            </p:sp>
          </p:grpSp>
        </p:grpSp>
      </p:grpSp>
      <p:cxnSp>
        <p:nvCxnSpPr>
          <p:cNvPr id="23" name="Rechte verbindingslijn met pijl 8"/>
          <p:cNvCxnSpPr/>
          <p:nvPr/>
        </p:nvCxnSpPr>
        <p:spPr>
          <a:xfrm flipH="1">
            <a:off x="7308304" y="1034871"/>
            <a:ext cx="648072" cy="792088"/>
          </a:xfrm>
          <a:prstGeom prst="straightConnector1">
            <a:avLst/>
          </a:prstGeom>
          <a:ln w="31750">
            <a:solidFill>
              <a:srgbClr val="FF0000"/>
            </a:solidFill>
            <a:tailEnd type="triangle" w="lg" len="lg"/>
          </a:ln>
        </p:spPr>
        <p:style>
          <a:lnRef idx="1">
            <a:schemeClr val="accent6"/>
          </a:lnRef>
          <a:fillRef idx="0">
            <a:schemeClr val="accent6"/>
          </a:fillRef>
          <a:effectRef idx="0">
            <a:schemeClr val="accent6"/>
          </a:effectRef>
          <a:fontRef idx="minor">
            <a:schemeClr val="tx1"/>
          </a:fontRef>
        </p:style>
      </p:cxnSp>
      <p:pic>
        <p:nvPicPr>
          <p:cNvPr id="24" name="Afbeelding 3" descr="LOGO ODID.jpg"/>
          <p:cNvPicPr>
            <a:picLocks noChangeAspect="1"/>
          </p:cNvPicPr>
          <p:nvPr/>
        </p:nvPicPr>
        <p:blipFill>
          <a:blip r:embed="rId7"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1928559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Rectangle 3"/>
          <p:cNvSpPr>
            <a:spLocks noChangeArrowheads="1"/>
          </p:cNvSpPr>
          <p:nvPr/>
        </p:nvSpPr>
        <p:spPr bwMode="auto">
          <a:xfrm>
            <a:off x="-652463" y="-415925"/>
            <a:ext cx="9525001" cy="0"/>
          </a:xfrm>
          <a:prstGeom prst="rect">
            <a:avLst/>
          </a:prstGeom>
          <a:noFill/>
          <a:ln w="12700">
            <a:noFill/>
            <a:miter lim="800000"/>
            <a:headEnd type="none" w="sm" len="sm"/>
            <a:tailEnd type="none" w="sm" len="sm"/>
          </a:ln>
        </p:spPr>
        <p:txBody>
          <a:bodyPr>
            <a:spAutoFit/>
          </a:bodyPr>
          <a:lstStyle/>
          <a:p>
            <a:endParaRPr lang="nl-BE"/>
          </a:p>
        </p:txBody>
      </p:sp>
      <p:sp>
        <p:nvSpPr>
          <p:cNvPr id="166917" name="Rectangle 4"/>
          <p:cNvSpPr>
            <a:spLocks noChangeArrowheads="1"/>
          </p:cNvSpPr>
          <p:nvPr/>
        </p:nvSpPr>
        <p:spPr bwMode="auto">
          <a:xfrm>
            <a:off x="-652463" y="5213350"/>
            <a:ext cx="9525001" cy="609600"/>
          </a:xfrm>
          <a:prstGeom prst="rect">
            <a:avLst/>
          </a:prstGeom>
          <a:noFill/>
          <a:ln w="12700">
            <a:noFill/>
            <a:miter lim="800000"/>
            <a:headEnd type="none" w="sm" len="sm"/>
            <a:tailEnd type="none" w="sm" len="sm"/>
          </a:ln>
        </p:spPr>
        <p:txBody>
          <a:bodyPr>
            <a:spAutoFit/>
          </a:bodyPr>
          <a:lstStyle/>
          <a:p>
            <a:pPr eaLnBrk="0" hangingPunct="0"/>
            <a:r>
              <a:rPr lang="en-US" sz="1000"/>
              <a:t> </a:t>
            </a:r>
          </a:p>
          <a:p>
            <a:pPr eaLnBrk="0" hangingPunct="0"/>
            <a:endParaRPr lang="en-US"/>
          </a:p>
        </p:txBody>
      </p:sp>
      <p:sp>
        <p:nvSpPr>
          <p:cNvPr id="254981" name="Text Box 5"/>
          <p:cNvSpPr txBox="1">
            <a:spLocks noChangeArrowheads="1"/>
          </p:cNvSpPr>
          <p:nvPr/>
        </p:nvSpPr>
        <p:spPr bwMode="auto">
          <a:xfrm>
            <a:off x="228600" y="1116033"/>
            <a:ext cx="8529638" cy="486287"/>
          </a:xfrm>
          <a:prstGeom prst="rect">
            <a:avLst/>
          </a:prstGeom>
          <a:solidFill>
            <a:schemeClr val="bg1"/>
          </a:solidFill>
          <a:ln w="12700">
            <a:solidFill>
              <a:schemeClr val="tx1"/>
            </a:solidFill>
            <a:miter lim="800000"/>
            <a:headEnd type="none" w="sm" len="sm"/>
            <a:tailEnd type="none" w="sm" len="sm"/>
          </a:ln>
          <a:effectLst/>
        </p:spPr>
        <p:txBody>
          <a:bodyPr>
            <a:spAutoFit/>
          </a:bodyPr>
          <a:lstStyle/>
          <a:p>
            <a:pPr algn="ctr">
              <a:lnSpc>
                <a:spcPct val="80000"/>
              </a:lnSpc>
              <a:spcBef>
                <a:spcPct val="0"/>
              </a:spcBef>
              <a:buClr>
                <a:schemeClr val="tx1">
                  <a:lumMod val="60000"/>
                  <a:lumOff val="40000"/>
                </a:schemeClr>
              </a:buClr>
              <a:buSzPct val="120000"/>
              <a:tabLst>
                <a:tab pos="377825" algn="l"/>
                <a:tab pos="574675" algn="l"/>
                <a:tab pos="757238" algn="l"/>
              </a:tabLst>
              <a:defRPr/>
            </a:pPr>
            <a:r>
              <a:rPr lang="fr-BE" sz="3200" dirty="0">
                <a:solidFill>
                  <a:srgbClr val="00279F"/>
                </a:solidFill>
                <a:latin typeface="Arial" pitchFamily="34" charset="0"/>
                <a:cs typeface="Arial" charset="0"/>
              </a:rPr>
              <a:t>Répartition de la lumière – la photométrie</a:t>
            </a:r>
          </a:p>
        </p:txBody>
      </p:sp>
      <p:pic>
        <p:nvPicPr>
          <p:cNvPr id="166919" name="Picture 6" descr="L:\VERDELING.TIF"/>
          <p:cNvPicPr>
            <a:picLocks noChangeAspect="1" noChangeArrowheads="1"/>
          </p:cNvPicPr>
          <p:nvPr/>
        </p:nvPicPr>
        <p:blipFill>
          <a:blip r:embed="rId3" cstate="print">
            <a:clrChange>
              <a:clrFrom>
                <a:srgbClr val="F4ECE7"/>
              </a:clrFrom>
              <a:clrTo>
                <a:srgbClr val="F4ECE7">
                  <a:alpha val="0"/>
                </a:srgbClr>
              </a:clrTo>
            </a:clrChange>
          </a:blip>
          <a:srcRect l="1587" t="2135" r="2359" b="3851"/>
          <a:stretch>
            <a:fillRect/>
          </a:stretch>
        </p:blipFill>
        <p:spPr bwMode="auto">
          <a:xfrm>
            <a:off x="827088" y="2300957"/>
            <a:ext cx="7108825" cy="3216275"/>
          </a:xfrm>
          <a:prstGeom prst="rect">
            <a:avLst/>
          </a:prstGeom>
          <a:noFill/>
          <a:ln w="12700">
            <a:noFill/>
            <a:miter lim="800000"/>
            <a:headEnd/>
            <a:tailEnd/>
          </a:ln>
        </p:spPr>
      </p:pic>
      <p:sp>
        <p:nvSpPr>
          <p:cNvPr id="166920" name="Text Box 7"/>
          <p:cNvSpPr txBox="1">
            <a:spLocks noChangeArrowheads="1"/>
          </p:cNvSpPr>
          <p:nvPr/>
        </p:nvSpPr>
        <p:spPr bwMode="auto">
          <a:xfrm>
            <a:off x="0" y="5653697"/>
            <a:ext cx="9143999" cy="1015663"/>
          </a:xfrm>
          <a:prstGeom prst="rect">
            <a:avLst/>
          </a:prstGeom>
          <a:noFill/>
          <a:ln w="12700">
            <a:noFill/>
            <a:miter lim="800000"/>
            <a:headEnd type="none" w="sm" len="sm"/>
            <a:tailEnd type="none" w="sm" len="sm"/>
          </a:ln>
        </p:spPr>
        <p:txBody>
          <a:bodyPr wrap="square">
            <a:spAutoFit/>
          </a:bodyPr>
          <a:lstStyle/>
          <a:p>
            <a:pPr algn="ctr" eaLnBrk="0" hangingPunct="0">
              <a:spcBef>
                <a:spcPct val="50000"/>
              </a:spcBef>
            </a:pPr>
            <a:r>
              <a:rPr lang="nl-BE" sz="2400" dirty="0" err="1"/>
              <a:t>Mesure</a:t>
            </a:r>
            <a:r>
              <a:rPr lang="nl-BE" sz="2400" dirty="0"/>
              <a:t> de </a:t>
            </a:r>
            <a:r>
              <a:rPr lang="nl-BE" sz="2400" dirty="0" err="1"/>
              <a:t>l’intensité</a:t>
            </a:r>
            <a:r>
              <a:rPr lang="nl-BE" sz="2400" dirty="0"/>
              <a:t> </a:t>
            </a:r>
            <a:r>
              <a:rPr lang="nl-BE" sz="2400" dirty="0" err="1"/>
              <a:t>lumineuse</a:t>
            </a:r>
            <a:r>
              <a:rPr lang="nl-BE" sz="2400" dirty="0"/>
              <a:t> dans les 3 </a:t>
            </a:r>
            <a:r>
              <a:rPr lang="nl-BE" sz="2400" dirty="0" err="1"/>
              <a:t>dimensions</a:t>
            </a:r>
            <a:endParaRPr lang="nl-BE" sz="2400" dirty="0"/>
          </a:p>
          <a:p>
            <a:pPr algn="ctr" eaLnBrk="0" hangingPunct="0">
              <a:spcBef>
                <a:spcPct val="50000"/>
              </a:spcBef>
            </a:pPr>
            <a:r>
              <a:rPr lang="nl-BE" sz="2400" dirty="0"/>
              <a:t>Base de </a:t>
            </a:r>
            <a:r>
              <a:rPr lang="nl-BE" sz="2400" dirty="0" err="1"/>
              <a:t>tout</a:t>
            </a:r>
            <a:r>
              <a:rPr lang="nl-BE" sz="2400" dirty="0"/>
              <a:t> </a:t>
            </a:r>
            <a:r>
              <a:rPr lang="nl-BE" sz="2400" dirty="0" err="1"/>
              <a:t>le</a:t>
            </a:r>
            <a:r>
              <a:rPr lang="nl-BE" sz="2400" dirty="0"/>
              <a:t> </a:t>
            </a:r>
            <a:r>
              <a:rPr lang="nl-BE" sz="2400" dirty="0" err="1"/>
              <a:t>dimensionnement</a:t>
            </a:r>
            <a:r>
              <a:rPr lang="nl-BE" sz="2400" dirty="0"/>
              <a:t> </a:t>
            </a:r>
            <a:r>
              <a:rPr lang="nl-BE" sz="2400" dirty="0" err="1"/>
              <a:t>d’une</a:t>
            </a:r>
            <a:r>
              <a:rPr lang="nl-BE" sz="2400" dirty="0"/>
              <a:t> </a:t>
            </a:r>
            <a:r>
              <a:rPr lang="nl-BE" sz="2400" dirty="0" err="1"/>
              <a:t>installation</a:t>
            </a:r>
            <a:r>
              <a:rPr lang="nl-BE" sz="2400" dirty="0"/>
              <a:t>!</a:t>
            </a:r>
            <a:endParaRPr lang="en-US" sz="2400" dirty="0"/>
          </a:p>
        </p:txBody>
      </p:sp>
      <p:pic>
        <p:nvPicPr>
          <p:cNvPr id="8"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980952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42900" y="428604"/>
            <a:ext cx="8648700" cy="486287"/>
          </a:xfrm>
          <a:prstGeom prst="rect">
            <a:avLst/>
          </a:prstGeom>
          <a:noFill/>
          <a:ln w="12700">
            <a:noFill/>
            <a:miter lim="800000"/>
            <a:headEnd type="none" w="sm" len="sm"/>
            <a:tailEnd type="none" w="sm" len="sm"/>
          </a:ln>
          <a:effectLst/>
        </p:spPr>
        <p:txBody>
          <a:bodyPr>
            <a:spAutoFit/>
          </a:bodyPr>
          <a:lstStyle/>
          <a:p>
            <a:pPr algn="ctr">
              <a:lnSpc>
                <a:spcPct val="80000"/>
              </a:lnSpc>
              <a:spcBef>
                <a:spcPct val="0"/>
              </a:spcBef>
              <a:buClr>
                <a:schemeClr val="tx1">
                  <a:lumMod val="60000"/>
                  <a:lumOff val="40000"/>
                </a:schemeClr>
              </a:buClr>
              <a:buSzPct val="120000"/>
              <a:defRPr/>
            </a:pPr>
            <a:r>
              <a:rPr lang="fr-FR" sz="3200" dirty="0">
                <a:solidFill>
                  <a:srgbClr val="00279F"/>
                </a:solidFill>
                <a:latin typeface="Arial" pitchFamily="34" charset="0"/>
                <a:cs typeface="Arial" charset="0"/>
              </a:rPr>
              <a:t>Quelques notions de photométrie</a:t>
            </a:r>
          </a:p>
        </p:txBody>
      </p:sp>
      <p:grpSp>
        <p:nvGrpSpPr>
          <p:cNvPr id="2" name="Group 3"/>
          <p:cNvGrpSpPr>
            <a:grpSpLocks/>
          </p:cNvGrpSpPr>
          <p:nvPr/>
        </p:nvGrpSpPr>
        <p:grpSpPr bwMode="auto">
          <a:xfrm>
            <a:off x="247650" y="1201335"/>
            <a:ext cx="8458200" cy="4610100"/>
            <a:chOff x="408" y="1272"/>
            <a:chExt cx="5328" cy="2904"/>
          </a:xfrm>
        </p:grpSpPr>
        <p:sp>
          <p:nvSpPr>
            <p:cNvPr id="156676" name="Rectangle 4"/>
            <p:cNvSpPr>
              <a:spLocks noChangeArrowheads="1"/>
            </p:cNvSpPr>
            <p:nvPr/>
          </p:nvSpPr>
          <p:spPr bwMode="auto">
            <a:xfrm>
              <a:off x="540" y="1272"/>
              <a:ext cx="5196" cy="2904"/>
            </a:xfrm>
            <a:prstGeom prst="rect">
              <a:avLst/>
            </a:prstGeom>
            <a:solidFill>
              <a:schemeClr val="bg1"/>
            </a:solidFill>
            <a:ln w="12700" cmpd="sng">
              <a:solidFill>
                <a:srgbClr val="00279F"/>
              </a:solidFill>
              <a:miter lim="800000"/>
              <a:headEnd type="none" w="sm" len="sm"/>
              <a:tailEnd type="none" w="sm" len="sm"/>
            </a:ln>
            <a:effectLst/>
          </p:spPr>
          <p:txBody>
            <a:bodyPr wrap="none" anchor="ctr"/>
            <a:lstStyle/>
            <a:p>
              <a:pPr>
                <a:defRPr/>
              </a:pPr>
              <a:endParaRPr lang="nl-BE">
                <a:latin typeface="Times New Roman" charset="0"/>
              </a:endParaRPr>
            </a:p>
          </p:txBody>
        </p:sp>
        <p:grpSp>
          <p:nvGrpSpPr>
            <p:cNvPr id="3" name="Group 5"/>
            <p:cNvGrpSpPr>
              <a:grpSpLocks/>
            </p:cNvGrpSpPr>
            <p:nvPr/>
          </p:nvGrpSpPr>
          <p:grpSpPr bwMode="auto">
            <a:xfrm>
              <a:off x="408" y="1386"/>
              <a:ext cx="5304" cy="2648"/>
              <a:chOff x="372" y="978"/>
              <a:chExt cx="5304" cy="2648"/>
            </a:xfrm>
          </p:grpSpPr>
          <p:sp>
            <p:nvSpPr>
              <p:cNvPr id="56326" name="Rectangle 6"/>
              <p:cNvSpPr>
                <a:spLocks noChangeArrowheads="1"/>
              </p:cNvSpPr>
              <p:nvPr/>
            </p:nvSpPr>
            <p:spPr bwMode="auto">
              <a:xfrm>
                <a:off x="588" y="978"/>
                <a:ext cx="1272" cy="522"/>
              </a:xfrm>
              <a:prstGeom prst="rect">
                <a:avLst/>
              </a:prstGeom>
              <a:noFill/>
              <a:ln w="12700">
                <a:noFill/>
                <a:miter lim="800000"/>
                <a:headEnd type="none" w="sm" len="sm"/>
                <a:tailEnd type="none" w="sm" len="sm"/>
              </a:ln>
            </p:spPr>
            <p:txBody>
              <a:bodyPr>
                <a:spAutoFit/>
              </a:bodyPr>
              <a:lstStyle/>
              <a:p>
                <a:pPr algn="r" eaLnBrk="0" hangingPunct="0">
                  <a:lnSpc>
                    <a:spcPct val="110000"/>
                  </a:lnSpc>
                </a:pPr>
                <a:r>
                  <a:rPr lang="fr-BE" sz="2200" dirty="0">
                    <a:solidFill>
                      <a:srgbClr val="114FFB"/>
                    </a:solidFill>
                  </a:rPr>
                  <a:t>Flux [F]</a:t>
                </a:r>
              </a:p>
              <a:p>
                <a:pPr algn="r" eaLnBrk="0" hangingPunct="0">
                  <a:lnSpc>
                    <a:spcPct val="110000"/>
                  </a:lnSpc>
                </a:pPr>
                <a:r>
                  <a:rPr lang="fr-BE" sz="2200" i="1" dirty="0">
                    <a:solidFill>
                      <a:srgbClr val="114FFB"/>
                    </a:solidFill>
                  </a:rPr>
                  <a:t>Lumen</a:t>
                </a:r>
                <a:endParaRPr lang="fr-FR" sz="2200" dirty="0">
                  <a:solidFill>
                    <a:srgbClr val="114FFB"/>
                  </a:solidFill>
                </a:endParaRPr>
              </a:p>
            </p:txBody>
          </p:sp>
          <p:sp>
            <p:nvSpPr>
              <p:cNvPr id="56327" name="Rectangle 7"/>
              <p:cNvSpPr>
                <a:spLocks noChangeArrowheads="1"/>
              </p:cNvSpPr>
              <p:nvPr/>
            </p:nvSpPr>
            <p:spPr bwMode="auto">
              <a:xfrm>
                <a:off x="4128" y="1194"/>
                <a:ext cx="1272" cy="754"/>
              </a:xfrm>
              <a:prstGeom prst="rect">
                <a:avLst/>
              </a:prstGeom>
              <a:noFill/>
              <a:ln w="12700">
                <a:noFill/>
                <a:miter lim="800000"/>
                <a:headEnd type="none" w="sm" len="sm"/>
                <a:tailEnd type="none" w="sm" len="sm"/>
              </a:ln>
            </p:spPr>
            <p:txBody>
              <a:bodyPr>
                <a:spAutoFit/>
              </a:bodyPr>
              <a:lstStyle/>
              <a:p>
                <a:pPr eaLnBrk="0" hangingPunct="0">
                  <a:lnSpc>
                    <a:spcPct val="110000"/>
                  </a:lnSpc>
                </a:pPr>
                <a:r>
                  <a:rPr lang="fr-BE" sz="2200">
                    <a:solidFill>
                      <a:srgbClr val="114FFB"/>
                    </a:solidFill>
                  </a:rPr>
                  <a:t>Intensité [I]</a:t>
                </a:r>
              </a:p>
              <a:p>
                <a:pPr eaLnBrk="0" hangingPunct="0">
                  <a:lnSpc>
                    <a:spcPct val="110000"/>
                  </a:lnSpc>
                </a:pPr>
                <a:r>
                  <a:rPr lang="fr-BE" sz="2200" i="1">
                    <a:solidFill>
                      <a:srgbClr val="114FFB"/>
                    </a:solidFill>
                  </a:rPr>
                  <a:t>Candela</a:t>
                </a:r>
              </a:p>
              <a:p>
                <a:pPr eaLnBrk="0" hangingPunct="0">
                  <a:lnSpc>
                    <a:spcPct val="110000"/>
                  </a:lnSpc>
                </a:pPr>
                <a:r>
                  <a:rPr lang="fr-BE" sz="2200">
                    <a:solidFill>
                      <a:srgbClr val="114FFB"/>
                    </a:solidFill>
                  </a:rPr>
                  <a:t>I=F/d</a:t>
                </a:r>
                <a:r>
                  <a:rPr lang="fr-BE" sz="2200">
                    <a:solidFill>
                      <a:srgbClr val="114FFB"/>
                    </a:solidFill>
                    <a:sym typeface="Symbol" pitchFamily="18" charset="2"/>
                  </a:rPr>
                  <a:t></a:t>
                </a:r>
                <a:endParaRPr lang="fr-FR" sz="2200">
                  <a:solidFill>
                    <a:srgbClr val="114FFB"/>
                  </a:solidFill>
                </a:endParaRPr>
              </a:p>
            </p:txBody>
          </p:sp>
          <p:sp>
            <p:nvSpPr>
              <p:cNvPr id="56328" name="Rectangle 8"/>
              <p:cNvSpPr>
                <a:spLocks noChangeArrowheads="1"/>
              </p:cNvSpPr>
              <p:nvPr/>
            </p:nvSpPr>
            <p:spPr bwMode="auto">
              <a:xfrm>
                <a:off x="372" y="2856"/>
                <a:ext cx="1464" cy="754"/>
              </a:xfrm>
              <a:prstGeom prst="rect">
                <a:avLst/>
              </a:prstGeom>
              <a:noFill/>
              <a:ln w="12700">
                <a:noFill/>
                <a:miter lim="800000"/>
                <a:headEnd type="none" w="sm" len="sm"/>
                <a:tailEnd type="none" w="sm" len="sm"/>
              </a:ln>
            </p:spPr>
            <p:txBody>
              <a:bodyPr>
                <a:spAutoFit/>
              </a:bodyPr>
              <a:lstStyle/>
              <a:p>
                <a:pPr algn="r" eaLnBrk="0" hangingPunct="0">
                  <a:lnSpc>
                    <a:spcPct val="110000"/>
                  </a:lnSpc>
                </a:pPr>
                <a:r>
                  <a:rPr lang="fr-BE" sz="2200">
                    <a:solidFill>
                      <a:srgbClr val="114FFB"/>
                    </a:solidFill>
                  </a:rPr>
                  <a:t>Luminance [L]</a:t>
                </a:r>
              </a:p>
              <a:p>
                <a:pPr algn="r" eaLnBrk="0" hangingPunct="0">
                  <a:lnSpc>
                    <a:spcPct val="110000"/>
                  </a:lnSpc>
                </a:pPr>
                <a:r>
                  <a:rPr lang="fr-BE" sz="2200" i="1">
                    <a:solidFill>
                      <a:srgbClr val="114FFB"/>
                    </a:solidFill>
                  </a:rPr>
                  <a:t>Candela/m²</a:t>
                </a:r>
              </a:p>
              <a:p>
                <a:pPr algn="r" eaLnBrk="0" hangingPunct="0">
                  <a:lnSpc>
                    <a:spcPct val="110000"/>
                  </a:lnSpc>
                </a:pPr>
                <a:endParaRPr lang="fr-FR" sz="2200">
                  <a:solidFill>
                    <a:srgbClr val="114FFB"/>
                  </a:solidFill>
                </a:endParaRPr>
              </a:p>
            </p:txBody>
          </p:sp>
          <p:sp>
            <p:nvSpPr>
              <p:cNvPr id="56329" name="Rectangle 9"/>
              <p:cNvSpPr>
                <a:spLocks noChangeArrowheads="1"/>
              </p:cNvSpPr>
              <p:nvPr/>
            </p:nvSpPr>
            <p:spPr bwMode="auto">
              <a:xfrm>
                <a:off x="4140" y="2640"/>
                <a:ext cx="1536" cy="986"/>
              </a:xfrm>
              <a:prstGeom prst="rect">
                <a:avLst/>
              </a:prstGeom>
              <a:noFill/>
              <a:ln w="12700">
                <a:noFill/>
                <a:miter lim="800000"/>
                <a:headEnd type="none" w="sm" len="sm"/>
                <a:tailEnd type="none" w="sm" len="sm"/>
              </a:ln>
            </p:spPr>
            <p:txBody>
              <a:bodyPr>
                <a:spAutoFit/>
              </a:bodyPr>
              <a:lstStyle/>
              <a:p>
                <a:pPr eaLnBrk="0" hangingPunct="0">
                  <a:lnSpc>
                    <a:spcPct val="110000"/>
                  </a:lnSpc>
                </a:pPr>
                <a:r>
                  <a:rPr lang="fr-BE" sz="2200" dirty="0">
                    <a:solidFill>
                      <a:srgbClr val="114FFB"/>
                    </a:solidFill>
                  </a:rPr>
                  <a:t>Eclairement [E]</a:t>
                </a:r>
              </a:p>
              <a:p>
                <a:pPr eaLnBrk="0" hangingPunct="0">
                  <a:lnSpc>
                    <a:spcPct val="110000"/>
                  </a:lnSpc>
                </a:pPr>
                <a:r>
                  <a:rPr lang="fr-BE" sz="2200" i="1" dirty="0">
                    <a:solidFill>
                      <a:srgbClr val="114FFB"/>
                    </a:solidFill>
                  </a:rPr>
                  <a:t>Lux</a:t>
                </a:r>
              </a:p>
              <a:p>
                <a:pPr eaLnBrk="0" hangingPunct="0">
                  <a:lnSpc>
                    <a:spcPct val="110000"/>
                  </a:lnSpc>
                </a:pPr>
                <a:r>
                  <a:rPr lang="fr-BE" sz="2200" dirty="0">
                    <a:solidFill>
                      <a:srgbClr val="114FFB"/>
                    </a:solidFill>
                  </a:rPr>
                  <a:t>E=F/</a:t>
                </a:r>
                <a:r>
                  <a:rPr lang="fr-BE" sz="2200" dirty="0" err="1">
                    <a:solidFill>
                      <a:srgbClr val="114FFB"/>
                    </a:solidFill>
                  </a:rPr>
                  <a:t>dS</a:t>
                </a:r>
                <a:endParaRPr lang="fr-BE" sz="2200" dirty="0">
                  <a:solidFill>
                    <a:srgbClr val="114FFB"/>
                  </a:solidFill>
                </a:endParaRPr>
              </a:p>
              <a:p>
                <a:pPr eaLnBrk="0" hangingPunct="0">
                  <a:lnSpc>
                    <a:spcPct val="110000"/>
                  </a:lnSpc>
                </a:pPr>
                <a:r>
                  <a:rPr lang="fr-BE" sz="2200" dirty="0">
                    <a:solidFill>
                      <a:srgbClr val="114FFB"/>
                    </a:solidFill>
                  </a:rPr>
                  <a:t>E=I/d²</a:t>
                </a:r>
                <a:endParaRPr lang="fr-FR" sz="2200" dirty="0">
                  <a:solidFill>
                    <a:srgbClr val="114FFB"/>
                  </a:solidFill>
                </a:endParaRPr>
              </a:p>
            </p:txBody>
          </p:sp>
          <p:grpSp>
            <p:nvGrpSpPr>
              <p:cNvPr id="4" name="Group 10"/>
              <p:cNvGrpSpPr>
                <a:grpSpLocks/>
              </p:cNvGrpSpPr>
              <p:nvPr/>
            </p:nvGrpSpPr>
            <p:grpSpPr bwMode="auto">
              <a:xfrm>
                <a:off x="1840" y="1024"/>
                <a:ext cx="1136" cy="1136"/>
                <a:chOff x="1840" y="1024"/>
                <a:chExt cx="1136" cy="1136"/>
              </a:xfrm>
            </p:grpSpPr>
            <p:pic>
              <p:nvPicPr>
                <p:cNvPr id="56340" name="Picture 11" descr="D:\BC\The211-1.jpg"/>
                <p:cNvPicPr>
                  <a:picLocks noChangeAspect="1" noChangeArrowheads="1"/>
                </p:cNvPicPr>
                <p:nvPr/>
              </p:nvPicPr>
              <p:blipFill>
                <a:blip r:embed="rId3" cstate="print"/>
                <a:srcRect/>
                <a:stretch>
                  <a:fillRect/>
                </a:stretch>
              </p:blipFill>
              <p:spPr bwMode="auto">
                <a:xfrm>
                  <a:off x="1840" y="1024"/>
                  <a:ext cx="1136" cy="1136"/>
                </a:xfrm>
                <a:prstGeom prst="rect">
                  <a:avLst/>
                </a:prstGeom>
                <a:noFill/>
                <a:ln w="9525">
                  <a:noFill/>
                  <a:miter lim="800000"/>
                  <a:headEnd/>
                  <a:tailEnd/>
                </a:ln>
              </p:spPr>
            </p:pic>
            <p:sp>
              <p:nvSpPr>
                <p:cNvPr id="156684" name="Text Box 12"/>
                <p:cNvSpPr txBox="1">
                  <a:spLocks noChangeArrowheads="1"/>
                </p:cNvSpPr>
                <p:nvPr/>
              </p:nvSpPr>
              <p:spPr bwMode="auto">
                <a:xfrm>
                  <a:off x="2712" y="1864"/>
                  <a:ext cx="264" cy="296"/>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a:solidFill>
                        <a:srgbClr val="00279F"/>
                      </a:solidFill>
                      <a:effectLst>
                        <a:outerShdw blurRad="38100" dist="38100" dir="2700000" algn="tl">
                          <a:srgbClr val="C0C0C0"/>
                        </a:outerShdw>
                      </a:effectLst>
                      <a:latin typeface="Lucida Sans Unicode" pitchFamily="34" charset="0"/>
                    </a:rPr>
                    <a:t>1</a:t>
                  </a:r>
                  <a:endParaRPr lang="fr-FR">
                    <a:latin typeface="Lucida Sans Unicode" pitchFamily="34" charset="0"/>
                  </a:endParaRPr>
                </a:p>
              </p:txBody>
            </p:sp>
          </p:grpSp>
          <p:grpSp>
            <p:nvGrpSpPr>
              <p:cNvPr id="5" name="Group 13"/>
              <p:cNvGrpSpPr>
                <a:grpSpLocks/>
              </p:cNvGrpSpPr>
              <p:nvPr/>
            </p:nvGrpSpPr>
            <p:grpSpPr bwMode="auto">
              <a:xfrm>
                <a:off x="3024" y="1228"/>
                <a:ext cx="1136" cy="1136"/>
                <a:chOff x="3024" y="1228"/>
                <a:chExt cx="1136" cy="1136"/>
              </a:xfrm>
            </p:grpSpPr>
            <p:pic>
              <p:nvPicPr>
                <p:cNvPr id="56338" name="Picture 14" descr="D:\BC\The211-2.jpg"/>
                <p:cNvPicPr>
                  <a:picLocks noChangeAspect="1" noChangeArrowheads="1"/>
                </p:cNvPicPr>
                <p:nvPr/>
              </p:nvPicPr>
              <p:blipFill>
                <a:blip r:embed="rId4" cstate="print"/>
                <a:srcRect/>
                <a:stretch>
                  <a:fillRect/>
                </a:stretch>
              </p:blipFill>
              <p:spPr bwMode="auto">
                <a:xfrm>
                  <a:off x="3024" y="1228"/>
                  <a:ext cx="1136" cy="1136"/>
                </a:xfrm>
                <a:prstGeom prst="rect">
                  <a:avLst/>
                </a:prstGeom>
                <a:noFill/>
                <a:ln w="9525">
                  <a:noFill/>
                  <a:miter lim="800000"/>
                  <a:headEnd/>
                  <a:tailEnd/>
                </a:ln>
              </p:spPr>
            </p:pic>
            <p:sp>
              <p:nvSpPr>
                <p:cNvPr id="156687" name="Text Box 15"/>
                <p:cNvSpPr txBox="1">
                  <a:spLocks noChangeArrowheads="1"/>
                </p:cNvSpPr>
                <p:nvPr/>
              </p:nvSpPr>
              <p:spPr bwMode="auto">
                <a:xfrm>
                  <a:off x="3024" y="2068"/>
                  <a:ext cx="264" cy="296"/>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a:solidFill>
                        <a:srgbClr val="00279F"/>
                      </a:solidFill>
                      <a:effectLst>
                        <a:outerShdw blurRad="38100" dist="38100" dir="2700000" algn="tl">
                          <a:srgbClr val="C0C0C0"/>
                        </a:outerShdw>
                      </a:effectLst>
                      <a:latin typeface="Lucida Sans Unicode" pitchFamily="34" charset="0"/>
                    </a:rPr>
                    <a:t>2</a:t>
                  </a:r>
                  <a:endParaRPr lang="fr-FR">
                    <a:latin typeface="Lucida Sans Unicode" pitchFamily="34" charset="0"/>
                  </a:endParaRPr>
                </a:p>
              </p:txBody>
            </p:sp>
          </p:grpSp>
          <p:grpSp>
            <p:nvGrpSpPr>
              <p:cNvPr id="6" name="Group 16"/>
              <p:cNvGrpSpPr>
                <a:grpSpLocks/>
              </p:cNvGrpSpPr>
              <p:nvPr/>
            </p:nvGrpSpPr>
            <p:grpSpPr bwMode="auto">
              <a:xfrm>
                <a:off x="3024" y="2412"/>
                <a:ext cx="1144" cy="1144"/>
                <a:chOff x="3024" y="2412"/>
                <a:chExt cx="1144" cy="1144"/>
              </a:xfrm>
            </p:grpSpPr>
            <p:pic>
              <p:nvPicPr>
                <p:cNvPr id="56336" name="Picture 17" descr="D:\BC\The211-4.jpg"/>
                <p:cNvPicPr>
                  <a:picLocks noChangeAspect="1" noChangeArrowheads="1"/>
                </p:cNvPicPr>
                <p:nvPr/>
              </p:nvPicPr>
              <p:blipFill>
                <a:blip r:embed="rId5" cstate="print"/>
                <a:srcRect/>
                <a:stretch>
                  <a:fillRect/>
                </a:stretch>
              </p:blipFill>
              <p:spPr bwMode="auto">
                <a:xfrm>
                  <a:off x="3024" y="2412"/>
                  <a:ext cx="1144" cy="1144"/>
                </a:xfrm>
                <a:prstGeom prst="rect">
                  <a:avLst/>
                </a:prstGeom>
                <a:noFill/>
                <a:ln w="9525">
                  <a:noFill/>
                  <a:miter lim="800000"/>
                  <a:headEnd/>
                  <a:tailEnd/>
                </a:ln>
              </p:spPr>
            </p:pic>
            <p:sp>
              <p:nvSpPr>
                <p:cNvPr id="156690" name="Text Box 18"/>
                <p:cNvSpPr txBox="1">
                  <a:spLocks noChangeArrowheads="1"/>
                </p:cNvSpPr>
                <p:nvPr/>
              </p:nvSpPr>
              <p:spPr bwMode="auto">
                <a:xfrm>
                  <a:off x="3024" y="2412"/>
                  <a:ext cx="264" cy="296"/>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a:solidFill>
                        <a:srgbClr val="00279F"/>
                      </a:solidFill>
                      <a:effectLst>
                        <a:outerShdw blurRad="38100" dist="38100" dir="2700000" algn="tl">
                          <a:srgbClr val="C0C0C0"/>
                        </a:outerShdw>
                      </a:effectLst>
                      <a:latin typeface="Lucida Sans Unicode" pitchFamily="34" charset="0"/>
                    </a:rPr>
                    <a:t>3</a:t>
                  </a:r>
                  <a:endParaRPr lang="fr-FR">
                    <a:latin typeface="Lucida Sans Unicode" pitchFamily="34" charset="0"/>
                  </a:endParaRPr>
                </a:p>
              </p:txBody>
            </p:sp>
          </p:grpSp>
          <p:grpSp>
            <p:nvGrpSpPr>
              <p:cNvPr id="7" name="Group 19"/>
              <p:cNvGrpSpPr>
                <a:grpSpLocks/>
              </p:cNvGrpSpPr>
              <p:nvPr/>
            </p:nvGrpSpPr>
            <p:grpSpPr bwMode="auto">
              <a:xfrm>
                <a:off x="1832" y="2208"/>
                <a:ext cx="1144" cy="1144"/>
                <a:chOff x="1832" y="2208"/>
                <a:chExt cx="1144" cy="1144"/>
              </a:xfrm>
            </p:grpSpPr>
            <p:pic>
              <p:nvPicPr>
                <p:cNvPr id="56334" name="Picture 20" descr="D:\BC\The211-3.jpg"/>
                <p:cNvPicPr>
                  <a:picLocks noChangeAspect="1" noChangeArrowheads="1"/>
                </p:cNvPicPr>
                <p:nvPr/>
              </p:nvPicPr>
              <p:blipFill>
                <a:blip r:embed="rId6" cstate="print"/>
                <a:srcRect/>
                <a:stretch>
                  <a:fillRect/>
                </a:stretch>
              </p:blipFill>
              <p:spPr bwMode="auto">
                <a:xfrm>
                  <a:off x="1832" y="2208"/>
                  <a:ext cx="1144" cy="1144"/>
                </a:xfrm>
                <a:prstGeom prst="rect">
                  <a:avLst/>
                </a:prstGeom>
                <a:noFill/>
                <a:ln w="9525">
                  <a:noFill/>
                  <a:miter lim="800000"/>
                  <a:headEnd/>
                  <a:tailEnd/>
                </a:ln>
              </p:spPr>
            </p:pic>
            <p:sp>
              <p:nvSpPr>
                <p:cNvPr id="156693" name="Text Box 21"/>
                <p:cNvSpPr txBox="1">
                  <a:spLocks noChangeArrowheads="1"/>
                </p:cNvSpPr>
                <p:nvPr/>
              </p:nvSpPr>
              <p:spPr bwMode="auto">
                <a:xfrm>
                  <a:off x="2712" y="2208"/>
                  <a:ext cx="264" cy="296"/>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a:solidFill>
                        <a:srgbClr val="00279F"/>
                      </a:solidFill>
                      <a:effectLst>
                        <a:outerShdw blurRad="38100" dist="38100" dir="2700000" algn="tl">
                          <a:srgbClr val="C0C0C0"/>
                        </a:outerShdw>
                      </a:effectLst>
                      <a:latin typeface="Lucida Sans Unicode" pitchFamily="34" charset="0"/>
                    </a:rPr>
                    <a:t>4</a:t>
                  </a:r>
                  <a:endParaRPr lang="fr-FR">
                    <a:latin typeface="Lucida Sans Unicode" pitchFamily="34" charset="0"/>
                  </a:endParaRPr>
                </a:p>
              </p:txBody>
            </p:sp>
          </p:grpSp>
        </p:grpSp>
      </p:grpSp>
      <p:cxnSp>
        <p:nvCxnSpPr>
          <p:cNvPr id="24" name="Rechte verbindingslijn met pijl 8"/>
          <p:cNvCxnSpPr/>
          <p:nvPr/>
        </p:nvCxnSpPr>
        <p:spPr>
          <a:xfrm flipH="1">
            <a:off x="7020272" y="3291155"/>
            <a:ext cx="648072" cy="792088"/>
          </a:xfrm>
          <a:prstGeom prst="straightConnector1">
            <a:avLst/>
          </a:prstGeom>
          <a:ln w="31750">
            <a:solidFill>
              <a:srgbClr val="FF0000"/>
            </a:solidFill>
            <a:tailEnd type="triangle" w="lg" len="lg"/>
          </a:ln>
        </p:spPr>
        <p:style>
          <a:lnRef idx="1">
            <a:schemeClr val="accent6"/>
          </a:lnRef>
          <a:fillRef idx="0">
            <a:schemeClr val="accent6"/>
          </a:fillRef>
          <a:effectRef idx="0">
            <a:schemeClr val="accent6"/>
          </a:effectRef>
          <a:fontRef idx="minor">
            <a:schemeClr val="tx1"/>
          </a:fontRef>
        </p:style>
      </p:cxnSp>
      <p:pic>
        <p:nvPicPr>
          <p:cNvPr id="23" name="Afbeelding 3" descr="LOGO ODID.jpg"/>
          <p:cNvPicPr>
            <a:picLocks noChangeAspect="1"/>
          </p:cNvPicPr>
          <p:nvPr/>
        </p:nvPicPr>
        <p:blipFill>
          <a:blip r:embed="rId7"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1165105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fr-BE"/>
          </a:p>
        </p:txBody>
      </p:sp>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6170" y="357166"/>
            <a:ext cx="8630265" cy="2142077"/>
          </a:xfrm>
          <a:prstGeom prst="rect">
            <a:avLst/>
          </a:prstGeom>
          <a:noFill/>
          <a:ln w="9525">
            <a:noFill/>
            <a:miter lim="800000"/>
            <a:headEnd/>
            <a:tailEnd/>
          </a:ln>
        </p:spPr>
      </p:pic>
      <p:pic>
        <p:nvPicPr>
          <p:cNvPr id="48138" name="Picture 10" descr="http://www.varaylaborix.com/products/image/5030/503305.jpg"/>
          <p:cNvPicPr>
            <a:picLocks noChangeAspect="1" noChangeArrowheads="1"/>
          </p:cNvPicPr>
          <p:nvPr/>
        </p:nvPicPr>
        <p:blipFill>
          <a:blip r:embed="rId3" cstate="email"/>
          <a:srcRect/>
          <a:stretch>
            <a:fillRect/>
          </a:stretch>
        </p:blipFill>
        <p:spPr bwMode="auto">
          <a:xfrm>
            <a:off x="1463728" y="3026285"/>
            <a:ext cx="1956143" cy="2216962"/>
          </a:xfrm>
          <a:prstGeom prst="rect">
            <a:avLst/>
          </a:prstGeom>
          <a:noFill/>
        </p:spPr>
      </p:pic>
      <p:pic>
        <p:nvPicPr>
          <p:cNvPr id="7" name="Picture 2" descr="http://1.bp.blogspot.com/-1VLApE_f2ZI/VMDwSayhxdI/AAAAAAAAxNU/ImZyjtmyuxU/s1600/lampje.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7532258" y="951029"/>
            <a:ext cx="1584178" cy="15571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cndp.fr/crdp-dijon/IMG/gif_bureau-2.g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32059" y="3328541"/>
            <a:ext cx="2880320" cy="2521083"/>
          </a:xfrm>
          <a:prstGeom prst="rect">
            <a:avLst/>
          </a:prstGeom>
          <a:noFill/>
          <a:extLst>
            <a:ext uri="{909E8E84-426E-40DD-AFC4-6F175D3DCCD1}">
              <a14:hiddenFill xmlns:a14="http://schemas.microsoft.com/office/drawing/2010/main">
                <a:solidFill>
                  <a:srgbClr val="FFFFFF"/>
                </a:solidFill>
              </a14:hiddenFill>
            </a:ext>
          </a:extLst>
        </p:spPr>
      </p:pic>
      <p:sp>
        <p:nvSpPr>
          <p:cNvPr id="9" name="Oval 5"/>
          <p:cNvSpPr/>
          <p:nvPr/>
        </p:nvSpPr>
        <p:spPr>
          <a:xfrm rot="21095530">
            <a:off x="6740668" y="3832362"/>
            <a:ext cx="1008112" cy="504056"/>
          </a:xfrm>
          <a:prstGeom prst="ellipse">
            <a:avLst/>
          </a:prstGeom>
          <a:solidFill>
            <a:srgbClr val="000000">
              <a:alpha val="27059"/>
            </a:srgbClr>
          </a:solidFill>
          <a:ln w="1905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nl-BE"/>
          </a:p>
        </p:txBody>
      </p:sp>
      <p:cxnSp>
        <p:nvCxnSpPr>
          <p:cNvPr id="10" name="Straight Connector 7"/>
          <p:cNvCxnSpPr>
            <a:stCxn id="9" idx="1"/>
          </p:cNvCxnSpPr>
          <p:nvPr/>
        </p:nvCxnSpPr>
        <p:spPr>
          <a:xfrm flipV="1">
            <a:off x="6866077" y="1455085"/>
            <a:ext cx="1458271" cy="2505127"/>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9"/>
          <p:cNvCxnSpPr>
            <a:stCxn id="9" idx="6"/>
          </p:cNvCxnSpPr>
          <p:nvPr/>
        </p:nvCxnSpPr>
        <p:spPr>
          <a:xfrm flipV="1">
            <a:off x="7743363" y="1455085"/>
            <a:ext cx="580984" cy="2555604"/>
          </a:xfrm>
          <a:prstGeom prst="line">
            <a:avLst/>
          </a:prstGeom>
        </p:spPr>
        <p:style>
          <a:lnRef idx="2">
            <a:schemeClr val="dk1"/>
          </a:lnRef>
          <a:fillRef idx="0">
            <a:schemeClr val="dk1"/>
          </a:fillRef>
          <a:effectRef idx="1">
            <a:schemeClr val="dk1"/>
          </a:effectRef>
          <a:fontRef idx="minor">
            <a:schemeClr val="tx1"/>
          </a:fontRef>
        </p:style>
      </p:cxnSp>
      <p:pic>
        <p:nvPicPr>
          <p:cNvPr id="12" name="Afbeelding 3" descr="LOGO ODID.jpg"/>
          <p:cNvPicPr>
            <a:picLocks noChangeAspect="1"/>
          </p:cNvPicPr>
          <p:nvPr/>
        </p:nvPicPr>
        <p:blipFill>
          <a:blip r:embed="rId6"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631207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gray">
          <a:xfrm>
            <a:off x="457199" y="379501"/>
            <a:ext cx="5272285" cy="4978325"/>
          </a:xfrm>
          <a:prstGeom prst="rect">
            <a:avLst/>
          </a:prstGeom>
          <a:noFill/>
          <a:ln w="9525">
            <a:noFill/>
            <a:miter lim="800000"/>
            <a:headEnd/>
            <a:tailEnd/>
          </a:ln>
          <a:effectLst/>
        </p:spPr>
        <p:txBody>
          <a:bodyPr/>
          <a:lstStyle/>
          <a:p>
            <a:pPr marL="266700" indent="-266700" defTabSz="914400" eaLnBrk="0" fontAlgn="auto" hangingPunct="0">
              <a:spcBef>
                <a:spcPct val="30000"/>
              </a:spcBef>
              <a:spcAft>
                <a:spcPts val="0"/>
              </a:spcAft>
              <a:buClr>
                <a:srgbClr val="425C6C"/>
              </a:buClr>
              <a:buSzPct val="80000"/>
              <a:defRPr/>
            </a:pPr>
            <a:r>
              <a:rPr lang="fr-BE" sz="2000" b="1" kern="0" dirty="0">
                <a:solidFill>
                  <a:prstClr val="black"/>
                </a:solidFill>
                <a:latin typeface="Arial" pitchFamily="34" charset="0"/>
                <a:cs typeface="Arial" pitchFamily="34" charset="0"/>
              </a:rPr>
              <a:t>Ingrid Van Steenbergen</a:t>
            </a:r>
          </a:p>
          <a:p>
            <a:pPr marL="266700" indent="-266700" defTabSz="914400" eaLnBrk="0" fontAlgn="auto" hangingPunct="0">
              <a:spcBef>
                <a:spcPct val="30000"/>
              </a:spcBef>
              <a:spcAft>
                <a:spcPts val="0"/>
              </a:spcAft>
              <a:buClr>
                <a:srgbClr val="425C6C"/>
              </a:buClr>
              <a:buSzPct val="80000"/>
              <a:defRPr/>
            </a:pPr>
            <a:r>
              <a:rPr lang="fr-BE" sz="2000" kern="0" dirty="0">
                <a:solidFill>
                  <a:prstClr val="black"/>
                </a:solidFill>
                <a:latin typeface="Arial" pitchFamily="34" charset="0"/>
                <a:cs typeface="Arial" pitchFamily="34" charset="0"/>
              </a:rPr>
              <a:t>Gérante ODID </a:t>
            </a:r>
            <a:r>
              <a:rPr lang="fr-BE" sz="2000" kern="0" dirty="0" err="1">
                <a:solidFill>
                  <a:prstClr val="black"/>
                </a:solidFill>
                <a:latin typeface="Arial" pitchFamily="34" charset="0"/>
                <a:cs typeface="Arial" pitchFamily="34" charset="0"/>
              </a:rPr>
              <a:t>sprl</a:t>
            </a:r>
            <a:endParaRPr lang="fr-BE" sz="2000" kern="0" dirty="0">
              <a:solidFill>
                <a:prstClr val="black"/>
              </a:solidFill>
              <a:latin typeface="Arial" pitchFamily="34" charset="0"/>
              <a:cs typeface="Arial" pitchFamily="34" charset="0"/>
            </a:endParaRPr>
          </a:p>
          <a:p>
            <a:pPr marL="266700" indent="-266700" defTabSz="914400" eaLnBrk="0" fontAlgn="auto" hangingPunct="0">
              <a:spcBef>
                <a:spcPct val="30000"/>
              </a:spcBef>
              <a:spcAft>
                <a:spcPts val="0"/>
              </a:spcAft>
              <a:buClr>
                <a:srgbClr val="425C6C"/>
              </a:buClr>
              <a:buSzPct val="80000"/>
              <a:defRPr/>
            </a:pPr>
            <a:r>
              <a:rPr lang="fr-BE" sz="2000" kern="0" dirty="0">
                <a:solidFill>
                  <a:prstClr val="black"/>
                </a:solidFill>
                <a:latin typeface="Arial" pitchFamily="34" charset="0"/>
                <a:cs typeface="Arial" pitchFamily="34" charset="0"/>
                <a:hlinkClick r:id="rId2"/>
              </a:rPr>
              <a:t>ingrid@odid.be</a:t>
            </a:r>
            <a:endParaRPr lang="fr-BE" sz="2000" kern="0" dirty="0">
              <a:solidFill>
                <a:prstClr val="black"/>
              </a:solidFill>
              <a:latin typeface="Arial" pitchFamily="34" charset="0"/>
              <a:cs typeface="Arial" pitchFamily="34" charset="0"/>
            </a:endParaRPr>
          </a:p>
          <a:p>
            <a:pPr marL="266700" indent="-266700" defTabSz="914400" eaLnBrk="0" fontAlgn="auto" hangingPunct="0">
              <a:spcBef>
                <a:spcPct val="30000"/>
              </a:spcBef>
              <a:spcAft>
                <a:spcPts val="0"/>
              </a:spcAft>
              <a:buClr>
                <a:srgbClr val="425C6C"/>
              </a:buClr>
              <a:buSzPct val="80000"/>
              <a:defRPr/>
            </a:pPr>
            <a:r>
              <a:rPr lang="fr-BE" sz="2000" kern="0" dirty="0">
                <a:solidFill>
                  <a:prstClr val="black"/>
                </a:solidFill>
                <a:latin typeface="Arial" pitchFamily="34" charset="0"/>
                <a:cs typeface="Arial" pitchFamily="34" charset="0"/>
              </a:rPr>
              <a:t>0473/823.406</a:t>
            </a:r>
          </a:p>
          <a:p>
            <a:pPr marL="266700" indent="-266700" defTabSz="914400" eaLnBrk="0" fontAlgn="auto" hangingPunct="0">
              <a:spcBef>
                <a:spcPct val="30000"/>
              </a:spcBef>
              <a:spcAft>
                <a:spcPts val="0"/>
              </a:spcAft>
              <a:buClr>
                <a:srgbClr val="425C6C"/>
              </a:buClr>
              <a:buSzPct val="80000"/>
              <a:defRPr/>
            </a:pPr>
            <a:r>
              <a:rPr lang="fr-BE" sz="2000" kern="0" dirty="0">
                <a:solidFill>
                  <a:prstClr val="black"/>
                </a:solidFill>
                <a:latin typeface="Arial" pitchFamily="34" charset="0"/>
                <a:cs typeface="Arial" pitchFamily="34" charset="0"/>
                <a:hlinkClick r:id="rId3"/>
              </a:rPr>
              <a:t>www.odid.be</a:t>
            </a:r>
            <a:endParaRPr lang="fr-BE" sz="2000" kern="0" dirty="0">
              <a:solidFill>
                <a:prstClr val="black"/>
              </a:solidFill>
              <a:latin typeface="Arial" pitchFamily="34" charset="0"/>
              <a:cs typeface="Arial" pitchFamily="34" charset="0"/>
            </a:endParaRPr>
          </a:p>
          <a:p>
            <a:pPr marL="266700" indent="-266700" defTabSz="914400" eaLnBrk="0" fontAlgn="auto" hangingPunct="0">
              <a:spcBef>
                <a:spcPct val="30000"/>
              </a:spcBef>
              <a:spcAft>
                <a:spcPts val="0"/>
              </a:spcAft>
              <a:buClr>
                <a:srgbClr val="425C6C"/>
              </a:buClr>
              <a:buSzPct val="80000"/>
              <a:defRPr/>
            </a:pPr>
            <a:endParaRPr lang="fr-BE" sz="2000" kern="0" dirty="0">
              <a:solidFill>
                <a:prstClr val="black"/>
              </a:solidFill>
              <a:latin typeface="Arial" pitchFamily="34" charset="0"/>
              <a:cs typeface="Arial" pitchFamily="34" charset="0"/>
            </a:endParaRPr>
          </a:p>
          <a:p>
            <a:pPr marL="266700" indent="-266700" defTabSz="914400" eaLnBrk="0" fontAlgn="auto" hangingPunct="0">
              <a:spcBef>
                <a:spcPct val="30000"/>
              </a:spcBef>
              <a:spcAft>
                <a:spcPts val="0"/>
              </a:spcAft>
              <a:buClr>
                <a:srgbClr val="425C6C"/>
              </a:buClr>
              <a:buSzPct val="80000"/>
              <a:defRPr/>
            </a:pPr>
            <a:r>
              <a:rPr lang="fr-BE" sz="1600" kern="0" dirty="0">
                <a:solidFill>
                  <a:prstClr val="black"/>
                </a:solidFill>
                <a:latin typeface="Arial" pitchFamily="34" charset="0"/>
                <a:cs typeface="Arial" pitchFamily="34" charset="0"/>
              </a:rPr>
              <a:t>Passionnée par l’éclairage depuis 1987</a:t>
            </a:r>
          </a:p>
          <a:p>
            <a:pPr marL="266700" indent="-266700" defTabSz="914400" eaLnBrk="0" fontAlgn="auto" hangingPunct="0">
              <a:spcBef>
                <a:spcPct val="30000"/>
              </a:spcBef>
              <a:spcAft>
                <a:spcPts val="0"/>
              </a:spcAft>
              <a:buClr>
                <a:srgbClr val="425C6C"/>
              </a:buClr>
              <a:buSzPct val="80000"/>
              <a:defRPr/>
            </a:pPr>
            <a:r>
              <a:rPr lang="fr-BE" sz="1600" kern="0" dirty="0">
                <a:solidFill>
                  <a:prstClr val="black"/>
                </a:solidFill>
                <a:latin typeface="Arial" pitchFamily="34" charset="0"/>
                <a:cs typeface="Arial" pitchFamily="34" charset="0"/>
              </a:rPr>
              <a:t>Consultante indépendante depuis 1998</a:t>
            </a:r>
          </a:p>
          <a:p>
            <a:pPr marL="266700" indent="-266700" defTabSz="914400" eaLnBrk="0" fontAlgn="auto" hangingPunct="0">
              <a:spcBef>
                <a:spcPct val="30000"/>
              </a:spcBef>
              <a:spcAft>
                <a:spcPts val="0"/>
              </a:spcAft>
              <a:buClr>
                <a:srgbClr val="425C6C"/>
              </a:buClr>
              <a:buSzPct val="80000"/>
              <a:defRPr/>
            </a:pPr>
            <a:r>
              <a:rPr lang="fr-BE" sz="1600" kern="0" dirty="0">
                <a:solidFill>
                  <a:prstClr val="black"/>
                </a:solidFill>
                <a:latin typeface="Arial" pitchFamily="34" charset="0"/>
                <a:cs typeface="Arial" pitchFamily="34" charset="0"/>
              </a:rPr>
              <a:t>Auditrice agréée: AMURE et UREBA</a:t>
            </a:r>
          </a:p>
          <a:p>
            <a:pPr marL="266700" indent="-266700" defTabSz="914400" eaLnBrk="0" fontAlgn="auto" hangingPunct="0">
              <a:spcBef>
                <a:spcPct val="30000"/>
              </a:spcBef>
              <a:spcAft>
                <a:spcPts val="0"/>
              </a:spcAft>
              <a:buClr>
                <a:srgbClr val="425C6C"/>
              </a:buClr>
              <a:buSzPct val="80000"/>
              <a:defRPr/>
            </a:pPr>
            <a:r>
              <a:rPr lang="fr-BE" sz="1600" kern="0" dirty="0">
                <a:solidFill>
                  <a:prstClr val="black"/>
                </a:solidFill>
                <a:latin typeface="Arial" pitchFamily="34" charset="0"/>
                <a:cs typeface="Arial" pitchFamily="34" charset="0"/>
              </a:rPr>
              <a:t>Membre de </a:t>
            </a:r>
            <a:r>
              <a:rPr lang="fr-BE" sz="1600" kern="0" dirty="0" err="1">
                <a:solidFill>
                  <a:prstClr val="black"/>
                </a:solidFill>
                <a:latin typeface="Arial" pitchFamily="34" charset="0"/>
                <a:cs typeface="Arial" pitchFamily="34" charset="0"/>
              </a:rPr>
              <a:t>Groen</a:t>
            </a:r>
            <a:r>
              <a:rPr lang="fr-BE" sz="1600" kern="0" dirty="0">
                <a:solidFill>
                  <a:prstClr val="black"/>
                </a:solidFill>
                <a:latin typeface="Arial" pitchFamily="34" charset="0"/>
                <a:cs typeface="Arial" pitchFamily="34" charset="0"/>
              </a:rPr>
              <a:t> Licht </a:t>
            </a:r>
            <a:r>
              <a:rPr lang="fr-BE" sz="1600" kern="0" dirty="0" err="1">
                <a:solidFill>
                  <a:prstClr val="black"/>
                </a:solidFill>
                <a:latin typeface="Arial" pitchFamily="34" charset="0"/>
                <a:cs typeface="Arial" pitchFamily="34" charset="0"/>
              </a:rPr>
              <a:t>Vlaanderen</a:t>
            </a:r>
            <a:r>
              <a:rPr lang="fr-BE" sz="1600" kern="0" dirty="0">
                <a:solidFill>
                  <a:prstClr val="black"/>
                </a:solidFill>
                <a:latin typeface="Arial" pitchFamily="34" charset="0"/>
                <a:cs typeface="Arial" pitchFamily="34" charset="0"/>
              </a:rPr>
              <a:t> </a:t>
            </a:r>
          </a:p>
          <a:p>
            <a:pPr marL="266700" indent="-266700" defTabSz="914400" eaLnBrk="0" fontAlgn="auto" hangingPunct="0">
              <a:spcBef>
                <a:spcPct val="30000"/>
              </a:spcBef>
              <a:spcAft>
                <a:spcPts val="0"/>
              </a:spcAft>
              <a:buClr>
                <a:srgbClr val="425C6C"/>
              </a:buClr>
              <a:buSzPct val="80000"/>
              <a:defRPr/>
            </a:pPr>
            <a:r>
              <a:rPr lang="fr-BE" sz="1600" kern="0" dirty="0">
                <a:solidFill>
                  <a:prstClr val="black"/>
                </a:solidFill>
                <a:latin typeface="Arial" pitchFamily="34" charset="0"/>
                <a:cs typeface="Arial" pitchFamily="34" charset="0"/>
              </a:rPr>
              <a:t>Membre de l’Institut Belge de l’Eclairage IBE</a:t>
            </a:r>
          </a:p>
          <a:p>
            <a:pPr marL="266700" indent="-266700" defTabSz="914400" eaLnBrk="0" fontAlgn="auto" hangingPunct="0">
              <a:spcBef>
                <a:spcPct val="30000"/>
              </a:spcBef>
              <a:spcAft>
                <a:spcPts val="0"/>
              </a:spcAft>
              <a:buClr>
                <a:srgbClr val="425C6C"/>
              </a:buClr>
              <a:buSzPct val="80000"/>
              <a:defRPr/>
            </a:pPr>
            <a:r>
              <a:rPr lang="fr-BE" sz="1600" kern="0" dirty="0">
                <a:solidFill>
                  <a:prstClr val="black"/>
                </a:solidFill>
                <a:latin typeface="Arial" pitchFamily="34" charset="0"/>
                <a:cs typeface="Arial" pitchFamily="34" charset="0"/>
              </a:rPr>
              <a:t>Aucun lien avec les fabricants ou les grossistes</a:t>
            </a:r>
          </a:p>
          <a:p>
            <a:pPr marL="266700" indent="-266700" defTabSz="914400" eaLnBrk="0" fontAlgn="auto" hangingPunct="0">
              <a:spcBef>
                <a:spcPct val="30000"/>
              </a:spcBef>
              <a:spcAft>
                <a:spcPts val="0"/>
              </a:spcAft>
              <a:buClr>
                <a:srgbClr val="425C6C"/>
              </a:buClr>
              <a:buSzPct val="80000"/>
              <a:defRPr/>
            </a:pPr>
            <a:r>
              <a:rPr lang="fr-BE" sz="1600" b="1" kern="0" dirty="0">
                <a:solidFill>
                  <a:prstClr val="black"/>
                </a:solidFill>
                <a:latin typeface="Arial" pitchFamily="34" charset="0"/>
                <a:cs typeface="Arial" pitchFamily="34" charset="0"/>
              </a:rPr>
              <a:t>Totalement neutre vis-à-vis des fournisseurs!</a:t>
            </a:r>
            <a:endParaRPr lang="fr-BE" sz="2000" kern="0" dirty="0">
              <a:solidFill>
                <a:srgbClr val="EEECE1"/>
              </a:solidFill>
              <a:latin typeface="Calibri"/>
              <a:cs typeface="+mn-cs"/>
            </a:endParaRPr>
          </a:p>
          <a:p>
            <a:pPr marL="266700" indent="-266700" defTabSz="914400" eaLnBrk="0" fontAlgn="auto" hangingPunct="0">
              <a:spcBef>
                <a:spcPct val="30000"/>
              </a:spcBef>
              <a:spcAft>
                <a:spcPts val="0"/>
              </a:spcAft>
              <a:buClr>
                <a:srgbClr val="425C6C"/>
              </a:buClr>
              <a:buSzPct val="80000"/>
              <a:defRPr/>
            </a:pPr>
            <a:endParaRPr lang="fr-BE" sz="2000" kern="0" dirty="0">
              <a:solidFill>
                <a:prstClr val="black"/>
              </a:solidFill>
              <a:latin typeface="Calibri"/>
              <a:cs typeface="+mn-cs"/>
            </a:endParaRPr>
          </a:p>
          <a:p>
            <a:pPr defTabSz="914400" eaLnBrk="0" fontAlgn="auto" hangingPunct="0">
              <a:spcBef>
                <a:spcPct val="30000"/>
              </a:spcBef>
              <a:spcAft>
                <a:spcPts val="0"/>
              </a:spcAft>
              <a:buClr>
                <a:srgbClr val="4F81BD"/>
              </a:buClr>
              <a:buSzPct val="80000"/>
              <a:buFont typeface="Arial" charset="0"/>
              <a:buNone/>
              <a:defRPr/>
            </a:pPr>
            <a:endParaRPr lang="fr-BE" sz="2400" kern="0" dirty="0">
              <a:solidFill>
                <a:prstClr val="black"/>
              </a:solidFill>
              <a:latin typeface="Calibri"/>
              <a:cs typeface="+mn-cs"/>
            </a:endParaRPr>
          </a:p>
          <a:p>
            <a:pPr marL="266700" indent="-266700" defTabSz="914400" eaLnBrk="0" fontAlgn="auto" hangingPunct="0">
              <a:spcBef>
                <a:spcPct val="30000"/>
              </a:spcBef>
              <a:spcAft>
                <a:spcPts val="0"/>
              </a:spcAft>
              <a:buClr>
                <a:srgbClr val="4F81BD"/>
              </a:buClr>
              <a:buSzPct val="80000"/>
              <a:defRPr/>
            </a:pPr>
            <a:endParaRPr lang="fr-BE" altLang="fr-FR" sz="2400" kern="0" dirty="0">
              <a:solidFill>
                <a:prstClr val="black"/>
              </a:solidFill>
              <a:latin typeface="Calibri"/>
              <a:cs typeface="+mn-cs"/>
            </a:endParaRPr>
          </a:p>
        </p:txBody>
      </p:sp>
      <p:pic>
        <p:nvPicPr>
          <p:cNvPr id="9" name="Picture 2" descr="http://1.bp.blogspot.com/-8cZvyDIMEKM/TZmQgInFQHI/AAAAAAAAAhc/06K_sJx-s2E/s1600/coq_wallonie.jpg">
            <a:hlinkClick r:id="rId4"/>
          </p:cNvPr>
          <p:cNvPicPr>
            <a:picLocks noChangeAspect="1" noChangeArrowheads="1"/>
          </p:cNvPicPr>
          <p:nvPr/>
        </p:nvPicPr>
        <p:blipFill>
          <a:blip r:embed="rId5" cstate="print"/>
          <a:srcRect/>
          <a:stretch>
            <a:fillRect/>
          </a:stretch>
        </p:blipFill>
        <p:spPr bwMode="auto">
          <a:xfrm>
            <a:off x="2190713" y="5295767"/>
            <a:ext cx="693737" cy="958850"/>
          </a:xfrm>
          <a:prstGeom prst="rect">
            <a:avLst/>
          </a:prstGeom>
          <a:noFill/>
          <a:ln w="9525">
            <a:noFill/>
            <a:miter lim="800000"/>
            <a:headEnd/>
            <a:tailEnd/>
          </a:ln>
        </p:spPr>
      </p:pic>
      <p:pic>
        <p:nvPicPr>
          <p:cNvPr id="10" name="Picture 4" descr="http://www.ibe-biv.be/media/img/ibe_biv_logo.gif">
            <a:hlinkClick r:id="rId6"/>
          </p:cNvPr>
          <p:cNvPicPr>
            <a:picLocks noChangeAspect="1" noChangeArrowheads="1"/>
          </p:cNvPicPr>
          <p:nvPr/>
        </p:nvPicPr>
        <p:blipFill>
          <a:blip r:embed="rId7" cstate="print"/>
          <a:srcRect/>
          <a:stretch>
            <a:fillRect/>
          </a:stretch>
        </p:blipFill>
        <p:spPr bwMode="auto">
          <a:xfrm>
            <a:off x="3404615" y="5235442"/>
            <a:ext cx="1079500" cy="1079500"/>
          </a:xfrm>
          <a:prstGeom prst="rect">
            <a:avLst/>
          </a:prstGeom>
          <a:noFill/>
          <a:ln w="9525">
            <a:noFill/>
            <a:miter lim="800000"/>
            <a:headEnd/>
            <a:tailEnd/>
          </a:ln>
        </p:spPr>
      </p:pic>
      <p:grpSp>
        <p:nvGrpSpPr>
          <p:cNvPr id="2" name="Groep 10"/>
          <p:cNvGrpSpPr>
            <a:grpSpLocks/>
          </p:cNvGrpSpPr>
          <p:nvPr/>
        </p:nvGrpSpPr>
        <p:grpSpPr bwMode="auto">
          <a:xfrm>
            <a:off x="5364088" y="377355"/>
            <a:ext cx="3293292" cy="6103537"/>
            <a:chOff x="5426075" y="238125"/>
            <a:chExt cx="3455988" cy="6270625"/>
          </a:xfrm>
        </p:grpSpPr>
        <p:pic>
          <p:nvPicPr>
            <p:cNvPr id="13" name="Picture 2" descr="http://users.skynet.be/fb171301/odid/_wp_generated/wpf893d91d.png"/>
            <p:cNvPicPr>
              <a:picLocks noChangeAspect="1" noChangeArrowheads="1"/>
            </p:cNvPicPr>
            <p:nvPr/>
          </p:nvPicPr>
          <p:blipFill>
            <a:blip r:embed="rId8" cstate="print"/>
            <a:srcRect/>
            <a:stretch>
              <a:fillRect/>
            </a:stretch>
          </p:blipFill>
          <p:spPr bwMode="auto">
            <a:xfrm>
              <a:off x="5426075" y="238125"/>
              <a:ext cx="3455988" cy="6270625"/>
            </a:xfrm>
            <a:prstGeom prst="rect">
              <a:avLst/>
            </a:prstGeom>
            <a:noFill/>
            <a:ln w="9525">
              <a:noFill/>
              <a:miter lim="800000"/>
              <a:headEnd/>
              <a:tailEnd/>
            </a:ln>
          </p:spPr>
        </p:pic>
        <p:pic>
          <p:nvPicPr>
            <p:cNvPr id="14" name="Picture 8" descr="http://emis.vito.be/sites/emis.vito.be/files/styles/organisatieprofiel_logo_groot/public/organisations/migrated/LOGO%20ODID.jpg?itok=plEtQUwo">
              <a:hlinkClick r:id="rId9"/>
            </p:cNvPr>
            <p:cNvPicPr>
              <a:picLocks noChangeAspect="1" noChangeArrowheads="1"/>
            </p:cNvPicPr>
            <p:nvPr/>
          </p:nvPicPr>
          <p:blipFill>
            <a:blip r:embed="rId10" cstate="print"/>
            <a:srcRect/>
            <a:stretch>
              <a:fillRect/>
            </a:stretch>
          </p:blipFill>
          <p:spPr bwMode="auto">
            <a:xfrm>
              <a:off x="5503653" y="4800046"/>
              <a:ext cx="1604512" cy="1600753"/>
            </a:xfrm>
            <a:prstGeom prst="rect">
              <a:avLst/>
            </a:prstGeom>
            <a:noFill/>
            <a:ln w="9525">
              <a:noFill/>
              <a:miter lim="800000"/>
              <a:headEnd/>
              <a:tailEnd/>
            </a:ln>
          </p:spPr>
        </p:pic>
      </p:grpSp>
      <p:pic>
        <p:nvPicPr>
          <p:cNvPr id="3" name="Afbeelding 2"/>
          <p:cNvPicPr>
            <a:picLocks noChangeAspect="1"/>
          </p:cNvPicPr>
          <p:nvPr/>
        </p:nvPicPr>
        <p:blipFill>
          <a:blip r:embed="rId11"/>
          <a:stretch>
            <a:fillRect/>
          </a:stretch>
        </p:blipFill>
        <p:spPr>
          <a:xfrm>
            <a:off x="561376" y="5210959"/>
            <a:ext cx="1114375" cy="1114375"/>
          </a:xfrm>
          <a:prstGeom prst="rect">
            <a:avLst/>
          </a:prstGeom>
        </p:spPr>
      </p:pic>
    </p:spTree>
    <p:extLst>
      <p:ext uri="{BB962C8B-B14F-4D97-AF65-F5344CB8AC3E}">
        <p14:creationId xmlns:p14="http://schemas.microsoft.com/office/powerpoint/2010/main" val="560046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BE" sz="3200" dirty="0" err="1">
                <a:solidFill>
                  <a:srgbClr val="00279F"/>
                </a:solidFill>
                <a:latin typeface="Arial" pitchFamily="34" charset="0"/>
                <a:ea typeface="+mn-ea"/>
                <a:cs typeface="Arial" charset="0"/>
              </a:rPr>
              <a:t>Exemples</a:t>
            </a:r>
            <a:r>
              <a:rPr lang="nl-BE" sz="3200" dirty="0">
                <a:solidFill>
                  <a:srgbClr val="00279F"/>
                </a:solidFill>
                <a:latin typeface="Arial" pitchFamily="34" charset="0"/>
                <a:ea typeface="+mn-ea"/>
                <a:cs typeface="Arial" charset="0"/>
              </a:rPr>
              <a:t> (lux, lx)</a:t>
            </a:r>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8109" y="2132856"/>
            <a:ext cx="1165078" cy="21600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9646" y="2132856"/>
            <a:ext cx="1211478" cy="21600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35321" y="2132856"/>
            <a:ext cx="1219432" cy="21600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22434" y="2132856"/>
            <a:ext cx="1165078" cy="21600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30946" y="2132856"/>
            <a:ext cx="1157478" cy="21600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12"/>
          <p:cNvSpPr>
            <a:spLocks noChangeArrowheads="1"/>
          </p:cNvSpPr>
          <p:nvPr/>
        </p:nvSpPr>
        <p:spPr bwMode="auto">
          <a:xfrm>
            <a:off x="323528" y="4364039"/>
            <a:ext cx="2286322" cy="1015663"/>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nl-BE" sz="2000" dirty="0"/>
              <a:t>Soleil de</a:t>
            </a:r>
          </a:p>
          <a:p>
            <a:pPr algn="ctr"/>
            <a:r>
              <a:rPr lang="en-US" altLang="nl-BE" sz="2000" dirty="0"/>
              <a:t>mi-</a:t>
            </a:r>
            <a:r>
              <a:rPr lang="en-US" altLang="nl-BE" sz="2000" dirty="0" err="1"/>
              <a:t>journée</a:t>
            </a:r>
            <a:endParaRPr lang="en-US" altLang="nl-BE" sz="2000" dirty="0"/>
          </a:p>
          <a:p>
            <a:pPr algn="ctr"/>
            <a:r>
              <a:rPr lang="en-US" altLang="nl-BE" sz="2000" dirty="0"/>
              <a:t>100.000 lux</a:t>
            </a:r>
            <a:endParaRPr lang="nl-NL" altLang="nl-BE" sz="2000" dirty="0"/>
          </a:p>
        </p:txBody>
      </p:sp>
      <p:sp>
        <p:nvSpPr>
          <p:cNvPr id="10" name="Rectangle 13"/>
          <p:cNvSpPr>
            <a:spLocks noChangeArrowheads="1"/>
          </p:cNvSpPr>
          <p:nvPr/>
        </p:nvSpPr>
        <p:spPr bwMode="auto">
          <a:xfrm>
            <a:off x="4068763" y="4364039"/>
            <a:ext cx="1223962" cy="1015663"/>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nl-BE" sz="2000" dirty="0"/>
              <a:t>Bureau</a:t>
            </a:r>
          </a:p>
          <a:p>
            <a:pPr algn="ctr"/>
            <a:endParaRPr lang="en-US" altLang="nl-BE" sz="2000" dirty="0"/>
          </a:p>
          <a:p>
            <a:pPr algn="ctr"/>
            <a:r>
              <a:rPr lang="en-US" altLang="nl-BE" sz="2000" dirty="0"/>
              <a:t>500 lux</a:t>
            </a:r>
          </a:p>
        </p:txBody>
      </p:sp>
      <p:sp>
        <p:nvSpPr>
          <p:cNvPr id="11" name="Rectangle 14"/>
          <p:cNvSpPr>
            <a:spLocks noChangeArrowheads="1"/>
          </p:cNvSpPr>
          <p:nvPr/>
        </p:nvSpPr>
        <p:spPr bwMode="auto">
          <a:xfrm>
            <a:off x="2482852" y="4364039"/>
            <a:ext cx="1368425" cy="1015663"/>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nl-BE" sz="2000" dirty="0" err="1"/>
              <a:t>Ciel</a:t>
            </a:r>
            <a:r>
              <a:rPr lang="en-US" altLang="nl-BE" sz="2000" dirty="0"/>
              <a:t> </a:t>
            </a:r>
            <a:r>
              <a:rPr lang="en-US" altLang="nl-BE" sz="2000" dirty="0" err="1"/>
              <a:t>nuageux</a:t>
            </a:r>
            <a:endParaRPr lang="en-US" altLang="nl-BE" sz="2000" dirty="0"/>
          </a:p>
          <a:p>
            <a:pPr algn="ctr"/>
            <a:r>
              <a:rPr lang="en-US" altLang="nl-BE" sz="2000" dirty="0"/>
              <a:t>10.000 lux</a:t>
            </a:r>
          </a:p>
        </p:txBody>
      </p:sp>
      <p:sp>
        <p:nvSpPr>
          <p:cNvPr id="12" name="Rectangle 15"/>
          <p:cNvSpPr>
            <a:spLocks noChangeArrowheads="1"/>
          </p:cNvSpPr>
          <p:nvPr/>
        </p:nvSpPr>
        <p:spPr bwMode="auto">
          <a:xfrm>
            <a:off x="5653088" y="4364039"/>
            <a:ext cx="1223962" cy="1015663"/>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nl-BE" sz="2000" dirty="0" err="1"/>
              <a:t>Couloir</a:t>
            </a:r>
            <a:endParaRPr lang="en-US" altLang="nl-BE" sz="2000" dirty="0"/>
          </a:p>
          <a:p>
            <a:pPr algn="ctr"/>
            <a:endParaRPr lang="en-US" altLang="nl-BE" sz="2000" dirty="0"/>
          </a:p>
          <a:p>
            <a:pPr algn="ctr"/>
            <a:r>
              <a:rPr lang="en-US" altLang="nl-BE" sz="2000" dirty="0"/>
              <a:t>100 lux</a:t>
            </a:r>
          </a:p>
        </p:txBody>
      </p:sp>
      <p:sp>
        <p:nvSpPr>
          <p:cNvPr id="13" name="Rectangle 16"/>
          <p:cNvSpPr>
            <a:spLocks noChangeArrowheads="1"/>
          </p:cNvSpPr>
          <p:nvPr/>
        </p:nvSpPr>
        <p:spPr bwMode="auto">
          <a:xfrm>
            <a:off x="7091363" y="4364039"/>
            <a:ext cx="1439862" cy="1015663"/>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nl-BE" sz="2000" dirty="0"/>
              <a:t>Lune</a:t>
            </a:r>
          </a:p>
          <a:p>
            <a:pPr algn="ctr"/>
            <a:endParaRPr lang="en-US" altLang="nl-BE" sz="2000" dirty="0"/>
          </a:p>
          <a:p>
            <a:pPr algn="ctr"/>
            <a:r>
              <a:rPr lang="en-US" altLang="nl-BE" sz="2000" dirty="0"/>
              <a:t>0,5 lux</a:t>
            </a:r>
          </a:p>
        </p:txBody>
      </p:sp>
      <p:pic>
        <p:nvPicPr>
          <p:cNvPr id="14" name="Afbeelding 3" descr="LOGO ODID.jpg"/>
          <p:cNvPicPr>
            <a:picLocks noChangeAspect="1"/>
          </p:cNvPicPr>
          <p:nvPr/>
        </p:nvPicPr>
        <p:blipFill>
          <a:blip r:embed="rId8"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4252583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42900" y="357166"/>
            <a:ext cx="8648700" cy="486287"/>
          </a:xfrm>
          <a:prstGeom prst="rect">
            <a:avLst/>
          </a:prstGeom>
          <a:noFill/>
          <a:ln w="12700">
            <a:noFill/>
            <a:miter lim="800000"/>
            <a:headEnd type="none" w="sm" len="sm"/>
            <a:tailEnd type="none" w="sm" len="sm"/>
          </a:ln>
          <a:effectLst/>
        </p:spPr>
        <p:txBody>
          <a:bodyPr>
            <a:spAutoFit/>
          </a:bodyPr>
          <a:lstStyle/>
          <a:p>
            <a:pPr algn="ctr">
              <a:lnSpc>
                <a:spcPct val="80000"/>
              </a:lnSpc>
              <a:spcBef>
                <a:spcPct val="0"/>
              </a:spcBef>
              <a:buClr>
                <a:schemeClr val="tx1">
                  <a:lumMod val="60000"/>
                  <a:lumOff val="40000"/>
                </a:schemeClr>
              </a:buClr>
              <a:buSzPct val="120000"/>
              <a:defRPr/>
            </a:pPr>
            <a:r>
              <a:rPr lang="fr-FR" sz="3200" dirty="0">
                <a:solidFill>
                  <a:srgbClr val="00279F"/>
                </a:solidFill>
                <a:latin typeface="Arial" pitchFamily="34" charset="0"/>
                <a:cs typeface="Arial" charset="0"/>
              </a:rPr>
              <a:t>Quelques notions de photométrie</a:t>
            </a:r>
          </a:p>
        </p:txBody>
      </p:sp>
      <p:grpSp>
        <p:nvGrpSpPr>
          <p:cNvPr id="2" name="Group 3"/>
          <p:cNvGrpSpPr>
            <a:grpSpLocks/>
          </p:cNvGrpSpPr>
          <p:nvPr/>
        </p:nvGrpSpPr>
        <p:grpSpPr bwMode="auto">
          <a:xfrm>
            <a:off x="247650" y="1273913"/>
            <a:ext cx="8458200" cy="4610100"/>
            <a:chOff x="408" y="1272"/>
            <a:chExt cx="5328" cy="2904"/>
          </a:xfrm>
        </p:grpSpPr>
        <p:sp>
          <p:nvSpPr>
            <p:cNvPr id="156676" name="Rectangle 4"/>
            <p:cNvSpPr>
              <a:spLocks noChangeArrowheads="1"/>
            </p:cNvSpPr>
            <p:nvPr/>
          </p:nvSpPr>
          <p:spPr bwMode="auto">
            <a:xfrm>
              <a:off x="540" y="1272"/>
              <a:ext cx="5196" cy="2904"/>
            </a:xfrm>
            <a:prstGeom prst="rect">
              <a:avLst/>
            </a:prstGeom>
            <a:solidFill>
              <a:schemeClr val="bg1"/>
            </a:solidFill>
            <a:ln w="12700" cmpd="sng">
              <a:solidFill>
                <a:srgbClr val="00279F"/>
              </a:solidFill>
              <a:miter lim="800000"/>
              <a:headEnd type="none" w="sm" len="sm"/>
              <a:tailEnd type="none" w="sm" len="sm"/>
            </a:ln>
            <a:effectLst/>
          </p:spPr>
          <p:txBody>
            <a:bodyPr wrap="none" anchor="ctr"/>
            <a:lstStyle/>
            <a:p>
              <a:pPr>
                <a:defRPr/>
              </a:pPr>
              <a:endParaRPr lang="nl-BE">
                <a:latin typeface="Times New Roman" charset="0"/>
              </a:endParaRPr>
            </a:p>
          </p:txBody>
        </p:sp>
        <p:grpSp>
          <p:nvGrpSpPr>
            <p:cNvPr id="3" name="Group 5"/>
            <p:cNvGrpSpPr>
              <a:grpSpLocks/>
            </p:cNvGrpSpPr>
            <p:nvPr/>
          </p:nvGrpSpPr>
          <p:grpSpPr bwMode="auto">
            <a:xfrm>
              <a:off x="408" y="1386"/>
              <a:ext cx="5304" cy="2648"/>
              <a:chOff x="372" y="978"/>
              <a:chExt cx="5304" cy="2648"/>
            </a:xfrm>
          </p:grpSpPr>
          <p:sp>
            <p:nvSpPr>
              <p:cNvPr id="56326" name="Rectangle 6"/>
              <p:cNvSpPr>
                <a:spLocks noChangeArrowheads="1"/>
              </p:cNvSpPr>
              <p:nvPr/>
            </p:nvSpPr>
            <p:spPr bwMode="auto">
              <a:xfrm>
                <a:off x="588" y="978"/>
                <a:ext cx="1272" cy="522"/>
              </a:xfrm>
              <a:prstGeom prst="rect">
                <a:avLst/>
              </a:prstGeom>
              <a:noFill/>
              <a:ln w="12700">
                <a:noFill/>
                <a:miter lim="800000"/>
                <a:headEnd type="none" w="sm" len="sm"/>
                <a:tailEnd type="none" w="sm" len="sm"/>
              </a:ln>
            </p:spPr>
            <p:txBody>
              <a:bodyPr>
                <a:spAutoFit/>
              </a:bodyPr>
              <a:lstStyle/>
              <a:p>
                <a:pPr algn="r" eaLnBrk="0" hangingPunct="0">
                  <a:lnSpc>
                    <a:spcPct val="110000"/>
                  </a:lnSpc>
                </a:pPr>
                <a:r>
                  <a:rPr lang="fr-BE" sz="2200" dirty="0">
                    <a:solidFill>
                      <a:srgbClr val="114FFB"/>
                    </a:solidFill>
                  </a:rPr>
                  <a:t>Flux [F]</a:t>
                </a:r>
              </a:p>
              <a:p>
                <a:pPr algn="r" eaLnBrk="0" hangingPunct="0">
                  <a:lnSpc>
                    <a:spcPct val="110000"/>
                  </a:lnSpc>
                </a:pPr>
                <a:r>
                  <a:rPr lang="fr-BE" sz="2200" i="1" dirty="0">
                    <a:solidFill>
                      <a:srgbClr val="114FFB"/>
                    </a:solidFill>
                  </a:rPr>
                  <a:t>Lumen</a:t>
                </a:r>
                <a:endParaRPr lang="fr-FR" sz="2200" dirty="0">
                  <a:solidFill>
                    <a:srgbClr val="114FFB"/>
                  </a:solidFill>
                </a:endParaRPr>
              </a:p>
            </p:txBody>
          </p:sp>
          <p:sp>
            <p:nvSpPr>
              <p:cNvPr id="56327" name="Rectangle 7"/>
              <p:cNvSpPr>
                <a:spLocks noChangeArrowheads="1"/>
              </p:cNvSpPr>
              <p:nvPr/>
            </p:nvSpPr>
            <p:spPr bwMode="auto">
              <a:xfrm>
                <a:off x="4128" y="1194"/>
                <a:ext cx="1272" cy="754"/>
              </a:xfrm>
              <a:prstGeom prst="rect">
                <a:avLst/>
              </a:prstGeom>
              <a:noFill/>
              <a:ln w="12700">
                <a:noFill/>
                <a:miter lim="800000"/>
                <a:headEnd type="none" w="sm" len="sm"/>
                <a:tailEnd type="none" w="sm" len="sm"/>
              </a:ln>
            </p:spPr>
            <p:txBody>
              <a:bodyPr>
                <a:spAutoFit/>
              </a:bodyPr>
              <a:lstStyle/>
              <a:p>
                <a:pPr eaLnBrk="0" hangingPunct="0">
                  <a:lnSpc>
                    <a:spcPct val="110000"/>
                  </a:lnSpc>
                </a:pPr>
                <a:r>
                  <a:rPr lang="fr-BE" sz="2200">
                    <a:solidFill>
                      <a:srgbClr val="114FFB"/>
                    </a:solidFill>
                  </a:rPr>
                  <a:t>Intensité [I]</a:t>
                </a:r>
              </a:p>
              <a:p>
                <a:pPr eaLnBrk="0" hangingPunct="0">
                  <a:lnSpc>
                    <a:spcPct val="110000"/>
                  </a:lnSpc>
                </a:pPr>
                <a:r>
                  <a:rPr lang="fr-BE" sz="2200" i="1">
                    <a:solidFill>
                      <a:srgbClr val="114FFB"/>
                    </a:solidFill>
                  </a:rPr>
                  <a:t>Candela</a:t>
                </a:r>
              </a:p>
              <a:p>
                <a:pPr eaLnBrk="0" hangingPunct="0">
                  <a:lnSpc>
                    <a:spcPct val="110000"/>
                  </a:lnSpc>
                </a:pPr>
                <a:r>
                  <a:rPr lang="fr-BE" sz="2200">
                    <a:solidFill>
                      <a:srgbClr val="114FFB"/>
                    </a:solidFill>
                  </a:rPr>
                  <a:t>I=F/d</a:t>
                </a:r>
                <a:r>
                  <a:rPr lang="fr-BE" sz="2200">
                    <a:solidFill>
                      <a:srgbClr val="114FFB"/>
                    </a:solidFill>
                    <a:sym typeface="Symbol" pitchFamily="18" charset="2"/>
                  </a:rPr>
                  <a:t></a:t>
                </a:r>
                <a:endParaRPr lang="fr-FR" sz="2200">
                  <a:solidFill>
                    <a:srgbClr val="114FFB"/>
                  </a:solidFill>
                </a:endParaRPr>
              </a:p>
            </p:txBody>
          </p:sp>
          <p:sp>
            <p:nvSpPr>
              <p:cNvPr id="56328" name="Rectangle 8"/>
              <p:cNvSpPr>
                <a:spLocks noChangeArrowheads="1"/>
              </p:cNvSpPr>
              <p:nvPr/>
            </p:nvSpPr>
            <p:spPr bwMode="auto">
              <a:xfrm>
                <a:off x="372" y="2856"/>
                <a:ext cx="1464" cy="754"/>
              </a:xfrm>
              <a:prstGeom prst="rect">
                <a:avLst/>
              </a:prstGeom>
              <a:noFill/>
              <a:ln w="12700">
                <a:noFill/>
                <a:miter lim="800000"/>
                <a:headEnd type="none" w="sm" len="sm"/>
                <a:tailEnd type="none" w="sm" len="sm"/>
              </a:ln>
            </p:spPr>
            <p:txBody>
              <a:bodyPr>
                <a:spAutoFit/>
              </a:bodyPr>
              <a:lstStyle/>
              <a:p>
                <a:pPr algn="r" eaLnBrk="0" hangingPunct="0">
                  <a:lnSpc>
                    <a:spcPct val="110000"/>
                  </a:lnSpc>
                </a:pPr>
                <a:r>
                  <a:rPr lang="fr-BE" sz="2200">
                    <a:solidFill>
                      <a:srgbClr val="114FFB"/>
                    </a:solidFill>
                  </a:rPr>
                  <a:t>Luminance [L]</a:t>
                </a:r>
              </a:p>
              <a:p>
                <a:pPr algn="r" eaLnBrk="0" hangingPunct="0">
                  <a:lnSpc>
                    <a:spcPct val="110000"/>
                  </a:lnSpc>
                </a:pPr>
                <a:r>
                  <a:rPr lang="fr-BE" sz="2200" i="1">
                    <a:solidFill>
                      <a:srgbClr val="114FFB"/>
                    </a:solidFill>
                  </a:rPr>
                  <a:t>Candela/m²</a:t>
                </a:r>
              </a:p>
              <a:p>
                <a:pPr algn="r" eaLnBrk="0" hangingPunct="0">
                  <a:lnSpc>
                    <a:spcPct val="110000"/>
                  </a:lnSpc>
                </a:pPr>
                <a:endParaRPr lang="fr-FR" sz="2200">
                  <a:solidFill>
                    <a:srgbClr val="114FFB"/>
                  </a:solidFill>
                </a:endParaRPr>
              </a:p>
            </p:txBody>
          </p:sp>
          <p:sp>
            <p:nvSpPr>
              <p:cNvPr id="56329" name="Rectangle 9"/>
              <p:cNvSpPr>
                <a:spLocks noChangeArrowheads="1"/>
              </p:cNvSpPr>
              <p:nvPr/>
            </p:nvSpPr>
            <p:spPr bwMode="auto">
              <a:xfrm>
                <a:off x="4140" y="2640"/>
                <a:ext cx="1536" cy="986"/>
              </a:xfrm>
              <a:prstGeom prst="rect">
                <a:avLst/>
              </a:prstGeom>
              <a:noFill/>
              <a:ln w="12700">
                <a:noFill/>
                <a:miter lim="800000"/>
                <a:headEnd type="none" w="sm" len="sm"/>
                <a:tailEnd type="none" w="sm" len="sm"/>
              </a:ln>
            </p:spPr>
            <p:txBody>
              <a:bodyPr>
                <a:spAutoFit/>
              </a:bodyPr>
              <a:lstStyle/>
              <a:p>
                <a:pPr eaLnBrk="0" hangingPunct="0">
                  <a:lnSpc>
                    <a:spcPct val="110000"/>
                  </a:lnSpc>
                </a:pPr>
                <a:r>
                  <a:rPr lang="fr-BE" sz="2200">
                    <a:solidFill>
                      <a:srgbClr val="114FFB"/>
                    </a:solidFill>
                  </a:rPr>
                  <a:t>Eclairement [E]</a:t>
                </a:r>
              </a:p>
              <a:p>
                <a:pPr eaLnBrk="0" hangingPunct="0">
                  <a:lnSpc>
                    <a:spcPct val="110000"/>
                  </a:lnSpc>
                </a:pPr>
                <a:r>
                  <a:rPr lang="fr-BE" sz="2200" i="1">
                    <a:solidFill>
                      <a:srgbClr val="114FFB"/>
                    </a:solidFill>
                  </a:rPr>
                  <a:t>Lux</a:t>
                </a:r>
              </a:p>
              <a:p>
                <a:pPr eaLnBrk="0" hangingPunct="0">
                  <a:lnSpc>
                    <a:spcPct val="110000"/>
                  </a:lnSpc>
                </a:pPr>
                <a:r>
                  <a:rPr lang="fr-BE" sz="2200">
                    <a:solidFill>
                      <a:srgbClr val="114FFB"/>
                    </a:solidFill>
                  </a:rPr>
                  <a:t>E=F/dS</a:t>
                </a:r>
              </a:p>
              <a:p>
                <a:pPr eaLnBrk="0" hangingPunct="0">
                  <a:lnSpc>
                    <a:spcPct val="110000"/>
                  </a:lnSpc>
                </a:pPr>
                <a:r>
                  <a:rPr lang="fr-BE" sz="2200">
                    <a:solidFill>
                      <a:srgbClr val="114FFB"/>
                    </a:solidFill>
                  </a:rPr>
                  <a:t>E=I/d²</a:t>
                </a:r>
                <a:endParaRPr lang="fr-FR" sz="2200">
                  <a:solidFill>
                    <a:srgbClr val="114FFB"/>
                  </a:solidFill>
                </a:endParaRPr>
              </a:p>
            </p:txBody>
          </p:sp>
          <p:grpSp>
            <p:nvGrpSpPr>
              <p:cNvPr id="4" name="Group 10"/>
              <p:cNvGrpSpPr>
                <a:grpSpLocks/>
              </p:cNvGrpSpPr>
              <p:nvPr/>
            </p:nvGrpSpPr>
            <p:grpSpPr bwMode="auto">
              <a:xfrm>
                <a:off x="1840" y="1024"/>
                <a:ext cx="1136" cy="1136"/>
                <a:chOff x="1840" y="1024"/>
                <a:chExt cx="1136" cy="1136"/>
              </a:xfrm>
            </p:grpSpPr>
            <p:pic>
              <p:nvPicPr>
                <p:cNvPr id="56340" name="Picture 11" descr="D:\BC\The211-1.jpg"/>
                <p:cNvPicPr>
                  <a:picLocks noChangeAspect="1" noChangeArrowheads="1"/>
                </p:cNvPicPr>
                <p:nvPr/>
              </p:nvPicPr>
              <p:blipFill>
                <a:blip r:embed="rId3" cstate="print"/>
                <a:srcRect/>
                <a:stretch>
                  <a:fillRect/>
                </a:stretch>
              </p:blipFill>
              <p:spPr bwMode="auto">
                <a:xfrm>
                  <a:off x="1840" y="1024"/>
                  <a:ext cx="1136" cy="1136"/>
                </a:xfrm>
                <a:prstGeom prst="rect">
                  <a:avLst/>
                </a:prstGeom>
                <a:noFill/>
                <a:ln w="9525">
                  <a:noFill/>
                  <a:miter lim="800000"/>
                  <a:headEnd/>
                  <a:tailEnd/>
                </a:ln>
              </p:spPr>
            </p:pic>
            <p:sp>
              <p:nvSpPr>
                <p:cNvPr id="156684" name="Text Box 12"/>
                <p:cNvSpPr txBox="1">
                  <a:spLocks noChangeArrowheads="1"/>
                </p:cNvSpPr>
                <p:nvPr/>
              </p:nvSpPr>
              <p:spPr bwMode="auto">
                <a:xfrm>
                  <a:off x="2712" y="1864"/>
                  <a:ext cx="264" cy="296"/>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a:solidFill>
                        <a:srgbClr val="00279F"/>
                      </a:solidFill>
                      <a:effectLst>
                        <a:outerShdw blurRad="38100" dist="38100" dir="2700000" algn="tl">
                          <a:srgbClr val="C0C0C0"/>
                        </a:outerShdw>
                      </a:effectLst>
                      <a:latin typeface="Lucida Sans Unicode" pitchFamily="34" charset="0"/>
                    </a:rPr>
                    <a:t>1</a:t>
                  </a:r>
                  <a:endParaRPr lang="fr-FR">
                    <a:latin typeface="Lucida Sans Unicode" pitchFamily="34" charset="0"/>
                  </a:endParaRPr>
                </a:p>
              </p:txBody>
            </p:sp>
          </p:grpSp>
          <p:grpSp>
            <p:nvGrpSpPr>
              <p:cNvPr id="5" name="Group 13"/>
              <p:cNvGrpSpPr>
                <a:grpSpLocks/>
              </p:cNvGrpSpPr>
              <p:nvPr/>
            </p:nvGrpSpPr>
            <p:grpSpPr bwMode="auto">
              <a:xfrm>
                <a:off x="3024" y="1228"/>
                <a:ext cx="1136" cy="1136"/>
                <a:chOff x="3024" y="1228"/>
                <a:chExt cx="1136" cy="1136"/>
              </a:xfrm>
            </p:grpSpPr>
            <p:pic>
              <p:nvPicPr>
                <p:cNvPr id="56338" name="Picture 14" descr="D:\BC\The211-2.jpg"/>
                <p:cNvPicPr>
                  <a:picLocks noChangeAspect="1" noChangeArrowheads="1"/>
                </p:cNvPicPr>
                <p:nvPr/>
              </p:nvPicPr>
              <p:blipFill>
                <a:blip r:embed="rId4" cstate="print"/>
                <a:srcRect/>
                <a:stretch>
                  <a:fillRect/>
                </a:stretch>
              </p:blipFill>
              <p:spPr bwMode="auto">
                <a:xfrm>
                  <a:off x="3024" y="1228"/>
                  <a:ext cx="1136" cy="1136"/>
                </a:xfrm>
                <a:prstGeom prst="rect">
                  <a:avLst/>
                </a:prstGeom>
                <a:noFill/>
                <a:ln w="9525">
                  <a:noFill/>
                  <a:miter lim="800000"/>
                  <a:headEnd/>
                  <a:tailEnd/>
                </a:ln>
              </p:spPr>
            </p:pic>
            <p:sp>
              <p:nvSpPr>
                <p:cNvPr id="156687" name="Text Box 15"/>
                <p:cNvSpPr txBox="1">
                  <a:spLocks noChangeArrowheads="1"/>
                </p:cNvSpPr>
                <p:nvPr/>
              </p:nvSpPr>
              <p:spPr bwMode="auto">
                <a:xfrm>
                  <a:off x="3024" y="2068"/>
                  <a:ext cx="264" cy="296"/>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a:solidFill>
                        <a:srgbClr val="00279F"/>
                      </a:solidFill>
                      <a:effectLst>
                        <a:outerShdw blurRad="38100" dist="38100" dir="2700000" algn="tl">
                          <a:srgbClr val="C0C0C0"/>
                        </a:outerShdw>
                      </a:effectLst>
                      <a:latin typeface="Lucida Sans Unicode" pitchFamily="34" charset="0"/>
                    </a:rPr>
                    <a:t>2</a:t>
                  </a:r>
                  <a:endParaRPr lang="fr-FR">
                    <a:latin typeface="Lucida Sans Unicode" pitchFamily="34" charset="0"/>
                  </a:endParaRPr>
                </a:p>
              </p:txBody>
            </p:sp>
          </p:grpSp>
          <p:grpSp>
            <p:nvGrpSpPr>
              <p:cNvPr id="6" name="Group 16"/>
              <p:cNvGrpSpPr>
                <a:grpSpLocks/>
              </p:cNvGrpSpPr>
              <p:nvPr/>
            </p:nvGrpSpPr>
            <p:grpSpPr bwMode="auto">
              <a:xfrm>
                <a:off x="3024" y="2412"/>
                <a:ext cx="1144" cy="1144"/>
                <a:chOff x="3024" y="2412"/>
                <a:chExt cx="1144" cy="1144"/>
              </a:xfrm>
            </p:grpSpPr>
            <p:pic>
              <p:nvPicPr>
                <p:cNvPr id="56336" name="Picture 17" descr="D:\BC\The211-4.jpg"/>
                <p:cNvPicPr>
                  <a:picLocks noChangeAspect="1" noChangeArrowheads="1"/>
                </p:cNvPicPr>
                <p:nvPr/>
              </p:nvPicPr>
              <p:blipFill>
                <a:blip r:embed="rId5" cstate="print"/>
                <a:srcRect/>
                <a:stretch>
                  <a:fillRect/>
                </a:stretch>
              </p:blipFill>
              <p:spPr bwMode="auto">
                <a:xfrm>
                  <a:off x="3024" y="2412"/>
                  <a:ext cx="1144" cy="1144"/>
                </a:xfrm>
                <a:prstGeom prst="rect">
                  <a:avLst/>
                </a:prstGeom>
                <a:noFill/>
                <a:ln w="9525">
                  <a:noFill/>
                  <a:miter lim="800000"/>
                  <a:headEnd/>
                  <a:tailEnd/>
                </a:ln>
              </p:spPr>
            </p:pic>
            <p:sp>
              <p:nvSpPr>
                <p:cNvPr id="156690" name="Text Box 18"/>
                <p:cNvSpPr txBox="1">
                  <a:spLocks noChangeArrowheads="1"/>
                </p:cNvSpPr>
                <p:nvPr/>
              </p:nvSpPr>
              <p:spPr bwMode="auto">
                <a:xfrm>
                  <a:off x="3024" y="2412"/>
                  <a:ext cx="264" cy="296"/>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a:solidFill>
                        <a:srgbClr val="00279F"/>
                      </a:solidFill>
                      <a:effectLst>
                        <a:outerShdw blurRad="38100" dist="38100" dir="2700000" algn="tl">
                          <a:srgbClr val="C0C0C0"/>
                        </a:outerShdw>
                      </a:effectLst>
                      <a:latin typeface="Lucida Sans Unicode" pitchFamily="34" charset="0"/>
                    </a:rPr>
                    <a:t>3</a:t>
                  </a:r>
                  <a:endParaRPr lang="fr-FR">
                    <a:latin typeface="Lucida Sans Unicode" pitchFamily="34" charset="0"/>
                  </a:endParaRPr>
                </a:p>
              </p:txBody>
            </p:sp>
          </p:grpSp>
          <p:grpSp>
            <p:nvGrpSpPr>
              <p:cNvPr id="7" name="Group 19"/>
              <p:cNvGrpSpPr>
                <a:grpSpLocks/>
              </p:cNvGrpSpPr>
              <p:nvPr/>
            </p:nvGrpSpPr>
            <p:grpSpPr bwMode="auto">
              <a:xfrm>
                <a:off x="1832" y="2208"/>
                <a:ext cx="1144" cy="1144"/>
                <a:chOff x="1832" y="2208"/>
                <a:chExt cx="1144" cy="1144"/>
              </a:xfrm>
            </p:grpSpPr>
            <p:pic>
              <p:nvPicPr>
                <p:cNvPr id="56334" name="Picture 20" descr="D:\BC\The211-3.jpg"/>
                <p:cNvPicPr>
                  <a:picLocks noChangeAspect="1" noChangeArrowheads="1"/>
                </p:cNvPicPr>
                <p:nvPr/>
              </p:nvPicPr>
              <p:blipFill>
                <a:blip r:embed="rId6" cstate="print"/>
                <a:srcRect/>
                <a:stretch>
                  <a:fillRect/>
                </a:stretch>
              </p:blipFill>
              <p:spPr bwMode="auto">
                <a:xfrm>
                  <a:off x="1832" y="2208"/>
                  <a:ext cx="1144" cy="1144"/>
                </a:xfrm>
                <a:prstGeom prst="rect">
                  <a:avLst/>
                </a:prstGeom>
                <a:noFill/>
                <a:ln w="9525">
                  <a:noFill/>
                  <a:miter lim="800000"/>
                  <a:headEnd/>
                  <a:tailEnd/>
                </a:ln>
              </p:spPr>
            </p:pic>
            <p:sp>
              <p:nvSpPr>
                <p:cNvPr id="156693" name="Text Box 21"/>
                <p:cNvSpPr txBox="1">
                  <a:spLocks noChangeArrowheads="1"/>
                </p:cNvSpPr>
                <p:nvPr/>
              </p:nvSpPr>
              <p:spPr bwMode="auto">
                <a:xfrm>
                  <a:off x="2712" y="2208"/>
                  <a:ext cx="264" cy="296"/>
                </a:xfrm>
                <a:prstGeom prst="rect">
                  <a:avLst/>
                </a:prstGeom>
                <a:solidFill>
                  <a:schemeClr val="bg1"/>
                </a:solidFill>
                <a:ln w="12700">
                  <a:solidFill>
                    <a:srgbClr val="00279F"/>
                  </a:solidFill>
                  <a:miter lim="800000"/>
                  <a:headEnd type="none" w="sm" len="sm"/>
                  <a:tailEnd type="none" w="sm" len="sm"/>
                </a:ln>
                <a:effectLst/>
              </p:spPr>
              <p:txBody>
                <a:bodyPr>
                  <a:spAutoFit/>
                </a:bodyPr>
                <a:lstStyle/>
                <a:p>
                  <a:pPr algn="ctr" eaLnBrk="0" hangingPunct="0">
                    <a:spcBef>
                      <a:spcPct val="50000"/>
                    </a:spcBef>
                    <a:defRPr/>
                  </a:pPr>
                  <a:r>
                    <a:rPr lang="fr-FR">
                      <a:solidFill>
                        <a:srgbClr val="00279F"/>
                      </a:solidFill>
                      <a:effectLst>
                        <a:outerShdw blurRad="38100" dist="38100" dir="2700000" algn="tl">
                          <a:srgbClr val="C0C0C0"/>
                        </a:outerShdw>
                      </a:effectLst>
                      <a:latin typeface="Lucida Sans Unicode" pitchFamily="34" charset="0"/>
                    </a:rPr>
                    <a:t>4</a:t>
                  </a:r>
                  <a:endParaRPr lang="fr-FR">
                    <a:latin typeface="Lucida Sans Unicode" pitchFamily="34" charset="0"/>
                  </a:endParaRPr>
                </a:p>
              </p:txBody>
            </p:sp>
          </p:grpSp>
        </p:grpSp>
      </p:grpSp>
      <p:cxnSp>
        <p:nvCxnSpPr>
          <p:cNvPr id="23" name="Rechte verbindingslijn met pijl 8"/>
          <p:cNvCxnSpPr/>
          <p:nvPr/>
        </p:nvCxnSpPr>
        <p:spPr>
          <a:xfrm>
            <a:off x="683568" y="3795781"/>
            <a:ext cx="660790" cy="686482"/>
          </a:xfrm>
          <a:prstGeom prst="straightConnector1">
            <a:avLst/>
          </a:prstGeom>
          <a:ln w="31750">
            <a:solidFill>
              <a:srgbClr val="FF0000"/>
            </a:solidFill>
            <a:tailEnd type="triangle" w="lg" len="lg"/>
          </a:ln>
        </p:spPr>
        <p:style>
          <a:lnRef idx="1">
            <a:schemeClr val="accent6"/>
          </a:lnRef>
          <a:fillRef idx="0">
            <a:schemeClr val="accent6"/>
          </a:fillRef>
          <a:effectRef idx="0">
            <a:schemeClr val="accent6"/>
          </a:effectRef>
          <a:fontRef idx="minor">
            <a:schemeClr val="tx1"/>
          </a:fontRef>
        </p:style>
      </p:cxnSp>
      <p:pic>
        <p:nvPicPr>
          <p:cNvPr id="24" name="Afbeelding 3" descr="LOGO ODID.jpg"/>
          <p:cNvPicPr>
            <a:picLocks noChangeAspect="1"/>
          </p:cNvPicPr>
          <p:nvPr/>
        </p:nvPicPr>
        <p:blipFill>
          <a:blip r:embed="rId7"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64432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04"/>
            <a:ext cx="8229600" cy="529695"/>
          </a:xfrm>
        </p:spPr>
        <p:txBody>
          <a:bodyPr>
            <a:noAutofit/>
          </a:bodyPr>
          <a:lstStyle/>
          <a:p>
            <a:pPr>
              <a:lnSpc>
                <a:spcPct val="80000"/>
              </a:lnSpc>
              <a:buClr>
                <a:schemeClr val="tx1">
                  <a:lumMod val="60000"/>
                  <a:lumOff val="40000"/>
                </a:schemeClr>
              </a:buClr>
              <a:buSzPct val="120000"/>
              <a:defRPr/>
            </a:pPr>
            <a:r>
              <a:rPr lang="nl-BE" sz="3200" dirty="0" err="1">
                <a:solidFill>
                  <a:srgbClr val="00279F"/>
                </a:solidFill>
                <a:latin typeface="Arial" pitchFamily="34" charset="0"/>
                <a:ea typeface="+mn-ea"/>
                <a:cs typeface="Arial" charset="0"/>
              </a:rPr>
              <a:t>Luminance</a:t>
            </a:r>
            <a:r>
              <a:rPr lang="nl-BE" sz="3200" dirty="0">
                <a:solidFill>
                  <a:srgbClr val="00279F"/>
                </a:solidFill>
                <a:latin typeface="Arial" pitchFamily="34" charset="0"/>
                <a:ea typeface="+mn-ea"/>
                <a:cs typeface="Arial" charset="0"/>
              </a:rPr>
              <a:t> (cd/m²)</a:t>
            </a:r>
          </a:p>
        </p:txBody>
      </p:sp>
      <p:pic>
        <p:nvPicPr>
          <p:cNvPr id="1026" name="Picture 2" descr="http://i.ebayimg.com/00/$T2eC16NHJIYE9qUcM76YBRgK%29Ij%28g%21%7E%7E_3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576" y="1464877"/>
            <a:ext cx="2165490" cy="13209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edconomy.eu/images/Troffer%20toepassing.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419872" y="1550500"/>
            <a:ext cx="2191658" cy="116114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a:spLocks noChangeArrowheads="1"/>
          </p:cNvSpPr>
          <p:nvPr/>
        </p:nvSpPr>
        <p:spPr bwMode="auto">
          <a:xfrm>
            <a:off x="539552" y="2842701"/>
            <a:ext cx="2520279" cy="707886"/>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nl-BE" sz="2000" dirty="0" err="1"/>
              <a:t>Ecran</a:t>
            </a:r>
            <a:r>
              <a:rPr lang="en-US" altLang="nl-BE" sz="2000" dirty="0"/>
              <a:t> </a:t>
            </a:r>
            <a:r>
              <a:rPr lang="en-US" altLang="nl-BE" sz="2000" dirty="0" err="1"/>
              <a:t>d’ordinateur</a:t>
            </a:r>
            <a:endParaRPr lang="en-US" altLang="nl-BE" sz="2000" dirty="0"/>
          </a:p>
          <a:p>
            <a:pPr algn="ctr"/>
            <a:r>
              <a:rPr lang="en-US" altLang="nl-BE" sz="2000" dirty="0"/>
              <a:t>300 cd/m²</a:t>
            </a:r>
            <a:endParaRPr lang="nl-NL" altLang="nl-BE" sz="2000" dirty="0"/>
          </a:p>
        </p:txBody>
      </p:sp>
      <p:sp>
        <p:nvSpPr>
          <p:cNvPr id="14" name="Rectangle 13"/>
          <p:cNvSpPr>
            <a:spLocks noChangeArrowheads="1"/>
          </p:cNvSpPr>
          <p:nvPr/>
        </p:nvSpPr>
        <p:spPr bwMode="auto">
          <a:xfrm>
            <a:off x="3510012" y="2842701"/>
            <a:ext cx="2070100" cy="707886"/>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nl-BE" sz="2000" dirty="0" err="1"/>
              <a:t>Dalle</a:t>
            </a:r>
            <a:r>
              <a:rPr lang="en-US" altLang="nl-BE" sz="2000" dirty="0"/>
              <a:t> LED</a:t>
            </a:r>
          </a:p>
          <a:p>
            <a:pPr algn="ctr"/>
            <a:r>
              <a:rPr lang="en-US" altLang="nl-BE" sz="2000" dirty="0"/>
              <a:t>3000 cd/m²</a:t>
            </a:r>
            <a:endParaRPr lang="nl-NL" altLang="nl-BE" sz="2000" dirty="0"/>
          </a:p>
        </p:txBody>
      </p:sp>
      <p:pic>
        <p:nvPicPr>
          <p:cNvPr id="15" name="Picture 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6064" t="14546" b="12727"/>
          <a:stretch/>
        </p:blipFill>
        <p:spPr bwMode="auto">
          <a:xfrm>
            <a:off x="6444210" y="1443685"/>
            <a:ext cx="1490663" cy="137477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a:spLocks noChangeArrowheads="1"/>
          </p:cNvSpPr>
          <p:nvPr/>
        </p:nvSpPr>
        <p:spPr bwMode="auto">
          <a:xfrm>
            <a:off x="5940152" y="2818459"/>
            <a:ext cx="2592288" cy="707886"/>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nl-BE" sz="2000" dirty="0"/>
              <a:t>Soleil</a:t>
            </a:r>
          </a:p>
          <a:p>
            <a:pPr algn="ctr"/>
            <a:r>
              <a:rPr lang="en-US" altLang="nl-BE" sz="2000" dirty="0"/>
              <a:t>1.600.000.000 cd/m²</a:t>
            </a:r>
            <a:endParaRPr lang="nl-NL" altLang="nl-BE" sz="2000" dirty="0"/>
          </a:p>
        </p:txBody>
      </p:sp>
      <p:pic>
        <p:nvPicPr>
          <p:cNvPr id="12" name="Afbeelding 3" descr="LOGO ODID.jpg"/>
          <p:cNvPicPr>
            <a:picLocks noChangeAspect="1"/>
          </p:cNvPicPr>
          <p:nvPr/>
        </p:nvPicPr>
        <p:blipFill>
          <a:blip r:embed="rId6" cstate="print"/>
          <a:stretch>
            <a:fillRect/>
          </a:stretch>
        </p:blipFill>
        <p:spPr>
          <a:xfrm>
            <a:off x="8501090" y="5833245"/>
            <a:ext cx="555409" cy="540042"/>
          </a:xfrm>
          <a:prstGeom prst="rect">
            <a:avLst/>
          </a:prstGeom>
        </p:spPr>
      </p:pic>
    </p:spTree>
    <p:extLst>
      <p:ext uri="{BB962C8B-B14F-4D97-AF65-F5344CB8AC3E}">
        <p14:creationId xmlns:p14="http://schemas.microsoft.com/office/powerpoint/2010/main" val="3813869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99592" y="992424"/>
            <a:ext cx="7282871" cy="5022724"/>
            <a:chOff x="936" y="960"/>
            <a:chExt cx="4704" cy="3328"/>
          </a:xfrm>
        </p:grpSpPr>
        <p:sp>
          <p:nvSpPr>
            <p:cNvPr id="15369" name="Rectangle 3"/>
            <p:cNvSpPr>
              <a:spLocks noChangeArrowheads="1"/>
            </p:cNvSpPr>
            <p:nvPr/>
          </p:nvSpPr>
          <p:spPr bwMode="auto">
            <a:xfrm>
              <a:off x="936" y="960"/>
              <a:ext cx="4704" cy="3328"/>
            </a:xfrm>
            <a:prstGeom prst="rect">
              <a:avLst/>
            </a:prstGeom>
            <a:solidFill>
              <a:schemeClr val="bg1"/>
            </a:solidFill>
            <a:ln w="12700">
              <a:solidFill>
                <a:srgbClr val="00279F"/>
              </a:solidFill>
              <a:miter lim="800000"/>
              <a:headEnd type="none" w="sm" len="sm"/>
              <a:tailEnd type="none" w="sm" len="sm"/>
            </a:ln>
          </p:spPr>
          <p:txBody>
            <a:bodyPr wrap="none" anchor="ctr"/>
            <a:lstStyle/>
            <a:p>
              <a:endParaRPr lang="nl-BE" altLang="fr-FR"/>
            </a:p>
          </p:txBody>
        </p:sp>
        <p:sp>
          <p:nvSpPr>
            <p:cNvPr id="15370" name="Text Box 4"/>
            <p:cNvSpPr txBox="1">
              <a:spLocks noChangeArrowheads="1"/>
            </p:cNvSpPr>
            <p:nvPr/>
          </p:nvSpPr>
          <p:spPr bwMode="auto">
            <a:xfrm>
              <a:off x="1757" y="997"/>
              <a:ext cx="2299" cy="610"/>
            </a:xfrm>
            <a:prstGeom prst="rect">
              <a:avLst/>
            </a:prstGeom>
            <a:noFill/>
            <a:ln w="12700">
              <a:noFill/>
              <a:miter lim="800000"/>
              <a:headEnd type="none" w="sm" len="sm"/>
              <a:tailEnd type="none" w="sm" len="sm"/>
            </a:ln>
          </p:spPr>
          <p:txBody>
            <a:bodyPr>
              <a:spAutoFit/>
            </a:bodyPr>
            <a:lstStyle/>
            <a:p>
              <a:pPr eaLnBrk="0" hangingPunct="0">
                <a:lnSpc>
                  <a:spcPct val="70000"/>
                </a:lnSpc>
                <a:spcBef>
                  <a:spcPct val="50000"/>
                </a:spcBef>
              </a:pPr>
              <a:r>
                <a:rPr lang="fr-FR" altLang="fr-FR" dirty="0">
                  <a:solidFill>
                    <a:srgbClr val="00279F"/>
                  </a:solidFill>
                </a:rPr>
                <a:t>LED module +/- lumière blanche</a:t>
              </a:r>
            </a:p>
            <a:p>
              <a:pPr eaLnBrk="0" hangingPunct="0">
                <a:lnSpc>
                  <a:spcPct val="70000"/>
                </a:lnSpc>
                <a:spcBef>
                  <a:spcPct val="50000"/>
                </a:spcBef>
              </a:pPr>
              <a:r>
                <a:rPr lang="fr-FR" altLang="fr-FR" dirty="0">
                  <a:solidFill>
                    <a:srgbClr val="00279F"/>
                  </a:solidFill>
                </a:rPr>
                <a:t>Lampe fluorescente 58W</a:t>
              </a:r>
            </a:p>
            <a:p>
              <a:pPr eaLnBrk="0" hangingPunct="0">
                <a:lnSpc>
                  <a:spcPct val="70000"/>
                </a:lnSpc>
                <a:spcBef>
                  <a:spcPct val="50000"/>
                </a:spcBef>
              </a:pPr>
              <a:endParaRPr lang="fr-FR" altLang="fr-FR" dirty="0">
                <a:solidFill>
                  <a:srgbClr val="00279F"/>
                </a:solidFill>
              </a:endParaRPr>
            </a:p>
          </p:txBody>
        </p:sp>
        <p:sp>
          <p:nvSpPr>
            <p:cNvPr id="15371" name="Text Box 5"/>
            <p:cNvSpPr txBox="1">
              <a:spLocks noChangeArrowheads="1"/>
            </p:cNvSpPr>
            <p:nvPr/>
          </p:nvSpPr>
          <p:spPr bwMode="auto">
            <a:xfrm>
              <a:off x="4188" y="997"/>
              <a:ext cx="1320" cy="824"/>
            </a:xfrm>
            <a:prstGeom prst="rect">
              <a:avLst/>
            </a:prstGeom>
            <a:noFill/>
            <a:ln w="12700">
              <a:noFill/>
              <a:miter lim="800000"/>
              <a:headEnd type="none" w="sm" len="sm"/>
              <a:tailEnd type="none" w="sm" len="sm"/>
            </a:ln>
          </p:spPr>
          <p:txBody>
            <a:bodyPr>
              <a:spAutoFit/>
            </a:bodyPr>
            <a:lstStyle/>
            <a:p>
              <a:pPr eaLnBrk="0" hangingPunct="0">
                <a:lnSpc>
                  <a:spcPct val="70000"/>
                </a:lnSpc>
                <a:spcBef>
                  <a:spcPct val="50000"/>
                </a:spcBef>
              </a:pPr>
              <a:r>
                <a:rPr lang="fr-FR" altLang="fr-FR">
                  <a:solidFill>
                    <a:srgbClr val="00279F"/>
                  </a:solidFill>
                </a:rPr>
                <a:t>5.000 lm</a:t>
              </a:r>
            </a:p>
            <a:p>
              <a:pPr eaLnBrk="0" hangingPunct="0">
                <a:lnSpc>
                  <a:spcPct val="70000"/>
                </a:lnSpc>
                <a:spcBef>
                  <a:spcPct val="50000"/>
                </a:spcBef>
              </a:pPr>
              <a:r>
                <a:rPr lang="fr-FR" altLang="fr-FR">
                  <a:solidFill>
                    <a:srgbClr val="00279F"/>
                  </a:solidFill>
                </a:rPr>
                <a:t>5.000 lm</a:t>
              </a:r>
            </a:p>
            <a:p>
              <a:pPr eaLnBrk="0" hangingPunct="0">
                <a:lnSpc>
                  <a:spcPct val="70000"/>
                </a:lnSpc>
                <a:spcBef>
                  <a:spcPct val="50000"/>
                </a:spcBef>
              </a:pPr>
              <a:endParaRPr lang="fr-FR" altLang="fr-FR">
                <a:solidFill>
                  <a:srgbClr val="00279F"/>
                </a:solidFill>
                <a:latin typeface="Lucida Sans Unicode" pitchFamily="34" charset="0"/>
              </a:endParaRPr>
            </a:p>
            <a:p>
              <a:pPr eaLnBrk="0" hangingPunct="0">
                <a:lnSpc>
                  <a:spcPct val="70000"/>
                </a:lnSpc>
                <a:spcBef>
                  <a:spcPct val="50000"/>
                </a:spcBef>
              </a:pPr>
              <a:endParaRPr lang="fr-FR" altLang="fr-FR">
                <a:solidFill>
                  <a:srgbClr val="00279F"/>
                </a:solidFill>
                <a:latin typeface="Lucida Sans Unicode" pitchFamily="34" charset="0"/>
              </a:endParaRPr>
            </a:p>
          </p:txBody>
        </p:sp>
      </p:grpSp>
      <p:sp>
        <p:nvSpPr>
          <p:cNvPr id="158726" name="Text Box 6"/>
          <p:cNvSpPr txBox="1">
            <a:spLocks noChangeArrowheads="1"/>
          </p:cNvSpPr>
          <p:nvPr/>
        </p:nvSpPr>
        <p:spPr bwMode="auto">
          <a:xfrm>
            <a:off x="1" y="428604"/>
            <a:ext cx="9144000" cy="461665"/>
          </a:xfrm>
          <a:prstGeom prst="rect">
            <a:avLst/>
          </a:prstGeom>
          <a:noFill/>
          <a:ln w="12700">
            <a:noFill/>
            <a:miter lim="800000"/>
            <a:headEnd type="none" w="sm" len="sm"/>
            <a:tailEnd type="none" w="sm" len="sm"/>
          </a:ln>
          <a:effectLst/>
        </p:spPr>
        <p:txBody>
          <a:bodyPr wrap="square">
            <a:spAutoFit/>
          </a:bodyPr>
          <a:lstStyle/>
          <a:p>
            <a:pPr algn="ctr">
              <a:lnSpc>
                <a:spcPct val="80000"/>
              </a:lnSpc>
              <a:spcBef>
                <a:spcPct val="0"/>
              </a:spcBef>
              <a:buClr>
                <a:schemeClr val="tx1">
                  <a:lumMod val="60000"/>
                  <a:lumOff val="40000"/>
                </a:schemeClr>
              </a:buClr>
              <a:buSzPct val="120000"/>
              <a:defRPr/>
            </a:pPr>
            <a:r>
              <a:rPr lang="fr-FR" sz="3000" dirty="0">
                <a:solidFill>
                  <a:srgbClr val="00279F"/>
                </a:solidFill>
                <a:latin typeface="Arial" pitchFamily="34" charset="0"/>
                <a:cs typeface="Arial" charset="0"/>
              </a:rPr>
              <a:t>Confort visuel – attention aux luminances élevées!</a:t>
            </a:r>
          </a:p>
        </p:txBody>
      </p:sp>
      <p:sp>
        <p:nvSpPr>
          <p:cNvPr id="12" name="Tekstvak 11"/>
          <p:cNvSpPr txBox="1">
            <a:spLocks noChangeArrowheads="1"/>
          </p:cNvSpPr>
          <p:nvPr/>
        </p:nvSpPr>
        <p:spPr bwMode="auto">
          <a:xfrm>
            <a:off x="1004121" y="5072074"/>
            <a:ext cx="4095722" cy="812530"/>
          </a:xfrm>
          <a:prstGeom prst="rect">
            <a:avLst/>
          </a:prstGeom>
          <a:solidFill>
            <a:schemeClr val="bg1"/>
          </a:solidFill>
          <a:ln w="9525">
            <a:noFill/>
            <a:miter lim="800000"/>
            <a:headEnd/>
            <a:tailEnd/>
          </a:ln>
        </p:spPr>
        <p:txBody>
          <a:bodyPr wrap="square">
            <a:spAutoFit/>
          </a:bodyPr>
          <a:lstStyle/>
          <a:p>
            <a:pPr eaLnBrk="0" hangingPunct="0">
              <a:lnSpc>
                <a:spcPct val="70000"/>
              </a:lnSpc>
              <a:spcBef>
                <a:spcPct val="50000"/>
              </a:spcBef>
            </a:pPr>
            <a:r>
              <a:rPr lang="fr-BE" altLang="fr-FR" dirty="0">
                <a:solidFill>
                  <a:srgbClr val="00279F"/>
                </a:solidFill>
              </a:rPr>
              <a:t>Fluo T8 58W: 5.000 cd/m²</a:t>
            </a:r>
          </a:p>
          <a:p>
            <a:pPr eaLnBrk="0" hangingPunct="0">
              <a:lnSpc>
                <a:spcPct val="70000"/>
              </a:lnSpc>
              <a:spcBef>
                <a:spcPct val="50000"/>
              </a:spcBef>
            </a:pPr>
            <a:r>
              <a:rPr lang="fr-BE" altLang="fr-FR" dirty="0">
                <a:solidFill>
                  <a:srgbClr val="00279F"/>
                </a:solidFill>
              </a:rPr>
              <a:t>LED : &gt; 50.000 cd/m² = éblouissement!</a:t>
            </a:r>
            <a:endParaRPr lang="nl-NL" altLang="fr-FR" dirty="0">
              <a:solidFill>
                <a:srgbClr val="00279F"/>
              </a:solidFill>
            </a:endParaRPr>
          </a:p>
        </p:txBody>
      </p:sp>
      <p:pic>
        <p:nvPicPr>
          <p:cNvPr id="15366" name="Picture 2" descr="http://thmb.inkfrog.com/thumbn/laurelbeads/50Wc.JPG=600"/>
          <p:cNvPicPr>
            <a:picLocks noChangeAspect="1" noChangeArrowheads="1"/>
          </p:cNvPicPr>
          <p:nvPr/>
        </p:nvPicPr>
        <p:blipFill>
          <a:blip r:embed="rId3" cstate="print"/>
          <a:srcRect/>
          <a:stretch>
            <a:fillRect/>
          </a:stretch>
        </p:blipFill>
        <p:spPr bwMode="auto">
          <a:xfrm>
            <a:off x="7444627" y="920329"/>
            <a:ext cx="283322" cy="283322"/>
          </a:xfrm>
          <a:prstGeom prst="rect">
            <a:avLst/>
          </a:prstGeom>
          <a:noFill/>
          <a:ln w="9525">
            <a:noFill/>
            <a:miter lim="800000"/>
            <a:headEnd/>
            <a:tailEnd/>
          </a:ln>
        </p:spPr>
      </p:pic>
      <p:pic>
        <p:nvPicPr>
          <p:cNvPr id="17" name="Picture 2" descr="http://sklep.tim.pl/media/catalog/product/cache/1/image/1360x768/f78c770e89459996a2b0ea6de9c21dfe/S/w/Swietlowka-G13-58W-830-3000K-L58W830-4050300517971_5.jpg"/>
          <p:cNvPicPr>
            <a:picLocks noChangeAspect="1" noChangeArrowheads="1"/>
          </p:cNvPicPr>
          <p:nvPr/>
        </p:nvPicPr>
        <p:blipFill>
          <a:blip r:embed="rId4" cstate="print"/>
          <a:srcRect l="27238" t="15750" r="26624" b="14362"/>
          <a:stretch>
            <a:fillRect/>
          </a:stretch>
        </p:blipFill>
        <p:spPr bwMode="auto">
          <a:xfrm>
            <a:off x="3410978" y="1648355"/>
            <a:ext cx="4341682" cy="2995091"/>
          </a:xfrm>
          <a:prstGeom prst="rect">
            <a:avLst/>
          </a:prstGeom>
          <a:noFill/>
          <a:ln w="9525">
            <a:noFill/>
            <a:miter lim="800000"/>
            <a:headEnd/>
            <a:tailEnd/>
          </a:ln>
        </p:spPr>
      </p:pic>
      <p:pic>
        <p:nvPicPr>
          <p:cNvPr id="28674" name="Picture 2" descr="http://t3.gstatic.com/images?q=tbn:ANd9GcSQ_ASOeHg1IGiKKKGSiV3gyu0BJ_mqxHJmvRobYaYolLStwFSabg"/>
          <p:cNvPicPr>
            <a:picLocks noChangeAspect="1" noChangeArrowheads="1"/>
          </p:cNvPicPr>
          <p:nvPr/>
        </p:nvPicPr>
        <p:blipFill>
          <a:blip r:embed="rId5" cstate="print"/>
          <a:srcRect/>
          <a:stretch>
            <a:fillRect/>
          </a:stretch>
        </p:blipFill>
        <p:spPr bwMode="auto">
          <a:xfrm>
            <a:off x="5346750" y="4050111"/>
            <a:ext cx="2568582" cy="1709275"/>
          </a:xfrm>
          <a:prstGeom prst="rect">
            <a:avLst/>
          </a:prstGeom>
          <a:noFill/>
          <a:ln w="9525">
            <a:noFill/>
            <a:miter lim="800000"/>
            <a:headEnd/>
            <a:tailEnd/>
          </a:ln>
        </p:spPr>
      </p:pic>
      <p:pic>
        <p:nvPicPr>
          <p:cNvPr id="11" name="Afbeelding 3" descr="LOGO ODID.jpg"/>
          <p:cNvPicPr>
            <a:picLocks noChangeAspect="1"/>
          </p:cNvPicPr>
          <p:nvPr/>
        </p:nvPicPr>
        <p:blipFill>
          <a:blip r:embed="rId6"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755622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28674"/>
                                        </p:tgtEl>
                                        <p:attrNameLst>
                                          <p:attrName>style.visibility</p:attrName>
                                        </p:attrNameLst>
                                      </p:cBhvr>
                                      <p:to>
                                        <p:strVal val="visible"/>
                                      </p:to>
                                    </p:set>
                                    <p:animEffect transition="in" filter="blinds(horizontal)">
                                      <p:cBhvr>
                                        <p:cTn id="10"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buClr>
                <a:schemeClr val="tx1">
                  <a:lumMod val="60000"/>
                  <a:lumOff val="40000"/>
                </a:schemeClr>
              </a:buClr>
              <a:buSzPct val="120000"/>
              <a:defRPr/>
            </a:pPr>
            <a:r>
              <a:rPr lang="nl-BE" sz="3200" dirty="0">
                <a:solidFill>
                  <a:srgbClr val="00279F"/>
                </a:solidFill>
                <a:latin typeface="Arial" pitchFamily="34" charset="0"/>
                <a:ea typeface="+mn-ea"/>
                <a:cs typeface="Arial" charset="0"/>
              </a:rPr>
              <a:t>Résumé</a:t>
            </a:r>
          </a:p>
        </p:txBody>
      </p:sp>
      <p:pic>
        <p:nvPicPr>
          <p:cNvPr id="4" name="Picture 2" descr="https://image.freepik.com/iconen-gratis/oog-overzicht_318-4044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28386" y="1973267"/>
            <a:ext cx="708821" cy="7088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ndp.fr/crdp-dijon/IMG/gif_bureau-2.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1880" y="3097284"/>
            <a:ext cx="2880320" cy="2521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1.bp.blogspot.com/-1VLApE_f2ZI/VMDwSayhxdI/AAAAAAAAxNU/ImZyjtmyuxU/s1600/lampje.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971600" y="1973268"/>
            <a:ext cx="1584178" cy="15571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31642" y="1571612"/>
            <a:ext cx="889987"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Lumen</a:t>
            </a:r>
          </a:p>
        </p:txBody>
      </p:sp>
      <p:sp>
        <p:nvSpPr>
          <p:cNvPr id="10" name="TextBox 9"/>
          <p:cNvSpPr txBox="1"/>
          <p:nvPr/>
        </p:nvSpPr>
        <p:spPr>
          <a:xfrm rot="1077629">
            <a:off x="2848542" y="2881948"/>
            <a:ext cx="1043876"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Candela</a:t>
            </a:r>
          </a:p>
        </p:txBody>
      </p:sp>
      <p:cxnSp>
        <p:nvCxnSpPr>
          <p:cNvPr id="12" name="Straight Arrow Connector 11"/>
          <p:cNvCxnSpPr/>
          <p:nvPr/>
        </p:nvCxnSpPr>
        <p:spPr>
          <a:xfrm flipV="1">
            <a:off x="5076056" y="2451411"/>
            <a:ext cx="2880320" cy="14244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195736" y="2939764"/>
            <a:ext cx="2880320" cy="9361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807526" y="3947876"/>
            <a:ext cx="556563"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Lux</a:t>
            </a:r>
          </a:p>
        </p:txBody>
      </p:sp>
      <p:sp>
        <p:nvSpPr>
          <p:cNvPr id="19" name="TextBox 18"/>
          <p:cNvSpPr txBox="1"/>
          <p:nvPr/>
        </p:nvSpPr>
        <p:spPr>
          <a:xfrm rot="20033193">
            <a:off x="6046177" y="2587242"/>
            <a:ext cx="1377300"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Candela/m²</a:t>
            </a:r>
          </a:p>
        </p:txBody>
      </p:sp>
      <p:pic>
        <p:nvPicPr>
          <p:cNvPr id="13" name="Afbeelding 3" descr="LOGO ODID.jpg">
            <a:extLst>
              <a:ext uri="{FF2B5EF4-FFF2-40B4-BE49-F238E27FC236}">
                <a16:creationId xmlns:a16="http://schemas.microsoft.com/office/drawing/2014/main" id="{90A0222C-79BA-4E3D-B391-3A084610FC77}"/>
              </a:ext>
            </a:extLst>
          </p:cNvPr>
          <p:cNvPicPr>
            <a:picLocks noChangeAspect="1"/>
          </p:cNvPicPr>
          <p:nvPr/>
        </p:nvPicPr>
        <p:blipFill>
          <a:blip r:embed="rId6"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299923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dirty="0"/>
              <a:t>Les bases de </a:t>
            </a:r>
            <a:r>
              <a:rPr lang="nl-BE" dirty="0" err="1"/>
              <a:t>l’éclairage</a:t>
            </a:r>
            <a:endParaRPr lang="nl-BE" dirty="0"/>
          </a:p>
        </p:txBody>
      </p:sp>
      <p:sp>
        <p:nvSpPr>
          <p:cNvPr id="3" name="Subtitle 2"/>
          <p:cNvSpPr>
            <a:spLocks noGrp="1"/>
          </p:cNvSpPr>
          <p:nvPr>
            <p:ph type="subTitle" idx="1"/>
          </p:nvPr>
        </p:nvSpPr>
        <p:spPr/>
        <p:txBody>
          <a:bodyPr/>
          <a:lstStyle/>
          <a:p>
            <a:r>
              <a:rPr lang="nl-BE" dirty="0" err="1"/>
              <a:t>Quelques</a:t>
            </a:r>
            <a:r>
              <a:rPr lang="nl-BE" dirty="0"/>
              <a:t> </a:t>
            </a:r>
            <a:r>
              <a:rPr lang="nl-BE" dirty="0" err="1"/>
              <a:t>notions</a:t>
            </a:r>
            <a:r>
              <a:rPr lang="nl-BE" dirty="0"/>
              <a:t> de </a:t>
            </a:r>
            <a:r>
              <a:rPr lang="nl-BE" dirty="0" err="1"/>
              <a:t>colorimétrie</a:t>
            </a:r>
            <a:endParaRPr lang="nl-BE" dirty="0"/>
          </a:p>
        </p:txBody>
      </p:sp>
      <p:pic>
        <p:nvPicPr>
          <p:cNvPr id="4"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1446298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214282" y="142852"/>
            <a:ext cx="8648700" cy="880241"/>
          </a:xfrm>
          <a:prstGeom prst="rect">
            <a:avLst/>
          </a:prstGeom>
          <a:noFill/>
          <a:ln w="12700">
            <a:noFill/>
            <a:miter lim="800000"/>
            <a:headEnd type="none" w="sm" len="sm"/>
            <a:tailEnd type="none" w="sm" len="sm"/>
          </a:ln>
          <a:effectLst/>
        </p:spPr>
        <p:txBody>
          <a:bodyPr>
            <a:spAutoFit/>
          </a:bodyPr>
          <a:lstStyle/>
          <a:p>
            <a:pPr algn="ctr">
              <a:lnSpc>
                <a:spcPct val="80000"/>
              </a:lnSpc>
              <a:spcBef>
                <a:spcPct val="0"/>
              </a:spcBef>
              <a:buClr>
                <a:schemeClr val="tx1">
                  <a:lumMod val="60000"/>
                  <a:lumOff val="40000"/>
                </a:schemeClr>
              </a:buClr>
              <a:buSzPct val="120000"/>
              <a:defRPr/>
            </a:pPr>
            <a:r>
              <a:rPr lang="fr-FR" sz="3200" dirty="0">
                <a:solidFill>
                  <a:srgbClr val="00279F"/>
                </a:solidFill>
                <a:latin typeface="Arial" pitchFamily="34" charset="0"/>
                <a:cs typeface="Arial" charset="0"/>
              </a:rPr>
              <a:t>Quelques notions de colorimétrie</a:t>
            </a:r>
          </a:p>
          <a:p>
            <a:pPr algn="ctr">
              <a:lnSpc>
                <a:spcPct val="80000"/>
              </a:lnSpc>
              <a:spcBef>
                <a:spcPct val="0"/>
              </a:spcBef>
              <a:buClr>
                <a:schemeClr val="tx1">
                  <a:lumMod val="60000"/>
                  <a:lumOff val="40000"/>
                </a:schemeClr>
              </a:buClr>
              <a:buSzPct val="120000"/>
              <a:defRPr/>
            </a:pPr>
            <a:r>
              <a:rPr lang="fr-BE" sz="3200" u="sng" dirty="0">
                <a:solidFill>
                  <a:srgbClr val="00279F"/>
                </a:solidFill>
                <a:latin typeface="Arial" pitchFamily="34" charset="0"/>
                <a:cs typeface="Arial" charset="0"/>
              </a:rPr>
              <a:t>La température de couleur</a:t>
            </a:r>
            <a:endParaRPr lang="fr-FR" sz="3200" u="sng" dirty="0">
              <a:solidFill>
                <a:srgbClr val="00279F"/>
              </a:solidFill>
              <a:latin typeface="Arial" pitchFamily="34" charset="0"/>
              <a:cs typeface="Arial" charset="0"/>
            </a:endParaRPr>
          </a:p>
        </p:txBody>
      </p:sp>
      <p:sp>
        <p:nvSpPr>
          <p:cNvPr id="63492" name="Rectangle 4"/>
          <p:cNvSpPr>
            <a:spLocks noChangeArrowheads="1"/>
          </p:cNvSpPr>
          <p:nvPr/>
        </p:nvSpPr>
        <p:spPr bwMode="auto">
          <a:xfrm>
            <a:off x="300162" y="1946262"/>
            <a:ext cx="4249738" cy="1838325"/>
          </a:xfrm>
          <a:prstGeom prst="rect">
            <a:avLst/>
          </a:prstGeom>
          <a:noFill/>
          <a:ln w="9525">
            <a:noFill/>
            <a:miter lim="800000"/>
            <a:headEnd/>
            <a:tailEnd/>
          </a:ln>
        </p:spPr>
        <p:txBody>
          <a:bodyPr lIns="92075" tIns="46038" rIns="92075" bIns="46038"/>
          <a:lstStyle/>
          <a:p>
            <a:pPr>
              <a:spcBef>
                <a:spcPct val="90000"/>
              </a:spcBef>
              <a:buClr>
                <a:srgbClr val="618FFD"/>
              </a:buClr>
              <a:buSzPct val="75000"/>
            </a:pPr>
            <a:r>
              <a:rPr lang="fr-BE" sz="1800" dirty="0">
                <a:solidFill>
                  <a:srgbClr val="0037E8"/>
                </a:solidFill>
              </a:rPr>
              <a:t>Température de couleur du corps noir (</a:t>
            </a:r>
            <a:r>
              <a:rPr lang="fr-BE" sz="1800" dirty="0">
                <a:solidFill>
                  <a:srgbClr val="0037E8"/>
                </a:solidFill>
                <a:cs typeface="Lucida Sans Unicode" pitchFamily="34" charset="0"/>
              </a:rPr>
              <a:t>~ incandescence)</a:t>
            </a:r>
            <a:endParaRPr lang="fr-BE" sz="1800" dirty="0">
              <a:solidFill>
                <a:srgbClr val="0037E8"/>
              </a:solidFill>
            </a:endParaRPr>
          </a:p>
          <a:p>
            <a:pPr>
              <a:spcBef>
                <a:spcPct val="90000"/>
              </a:spcBef>
              <a:buClr>
                <a:srgbClr val="618FFD"/>
              </a:buClr>
              <a:buSzPct val="75000"/>
            </a:pPr>
            <a:r>
              <a:rPr lang="fr-BE" sz="1800" dirty="0">
                <a:solidFill>
                  <a:srgbClr val="0037E8"/>
                </a:solidFill>
              </a:rPr>
              <a:t>Lignes de même température de couleur proximale (décharge)</a:t>
            </a:r>
          </a:p>
        </p:txBody>
      </p:sp>
      <p:grpSp>
        <p:nvGrpSpPr>
          <p:cNvPr id="2" name="Group 5"/>
          <p:cNvGrpSpPr>
            <a:grpSpLocks/>
          </p:cNvGrpSpPr>
          <p:nvPr/>
        </p:nvGrpSpPr>
        <p:grpSpPr bwMode="auto">
          <a:xfrm>
            <a:off x="852662" y="3911711"/>
            <a:ext cx="4459288" cy="2376487"/>
            <a:chOff x="648" y="2676"/>
            <a:chExt cx="2809" cy="1497"/>
          </a:xfrm>
        </p:grpSpPr>
        <p:grpSp>
          <p:nvGrpSpPr>
            <p:cNvPr id="3" name="Group 6"/>
            <p:cNvGrpSpPr>
              <a:grpSpLocks/>
            </p:cNvGrpSpPr>
            <p:nvPr/>
          </p:nvGrpSpPr>
          <p:grpSpPr bwMode="auto">
            <a:xfrm>
              <a:off x="648" y="2676"/>
              <a:ext cx="1367" cy="1485"/>
              <a:chOff x="648" y="2676"/>
              <a:chExt cx="1367" cy="1485"/>
            </a:xfrm>
          </p:grpSpPr>
          <p:pic>
            <p:nvPicPr>
              <p:cNvPr id="63499" name="Picture 7" descr="D:\BC\BureauCouleurChaude.jpg"/>
              <p:cNvPicPr>
                <a:picLocks noChangeAspect="1" noChangeArrowheads="1"/>
              </p:cNvPicPr>
              <p:nvPr/>
            </p:nvPicPr>
            <p:blipFill>
              <a:blip r:embed="rId3" cstate="print"/>
              <a:srcRect/>
              <a:stretch>
                <a:fillRect/>
              </a:stretch>
            </p:blipFill>
            <p:spPr bwMode="auto">
              <a:xfrm>
                <a:off x="648" y="2943"/>
                <a:ext cx="1367" cy="1218"/>
              </a:xfrm>
              <a:prstGeom prst="rect">
                <a:avLst/>
              </a:prstGeom>
              <a:noFill/>
              <a:ln w="9525">
                <a:solidFill>
                  <a:srgbClr val="00279F"/>
                </a:solidFill>
                <a:miter lim="800000"/>
                <a:headEnd/>
                <a:tailEnd/>
              </a:ln>
            </p:spPr>
          </p:pic>
          <p:sp>
            <p:nvSpPr>
              <p:cNvPr id="163848" name="Text Box 8"/>
              <p:cNvSpPr txBox="1">
                <a:spLocks noChangeArrowheads="1"/>
              </p:cNvSpPr>
              <p:nvPr/>
            </p:nvSpPr>
            <p:spPr bwMode="auto">
              <a:xfrm>
                <a:off x="654" y="2676"/>
                <a:ext cx="1356" cy="25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fr-FR" sz="2000">
                    <a:solidFill>
                      <a:srgbClr val="00279F"/>
                    </a:solidFill>
                    <a:effectLst>
                      <a:outerShdw blurRad="38100" dist="38100" dir="2700000" algn="tl">
                        <a:srgbClr val="000000"/>
                      </a:outerShdw>
                    </a:effectLst>
                    <a:latin typeface="Times New Roman" charset="0"/>
                  </a:rPr>
                  <a:t>~ 3000 K</a:t>
                </a:r>
                <a:endParaRPr lang="fr-FR">
                  <a:latin typeface="Times New Roman" charset="0"/>
                </a:endParaRPr>
              </a:p>
            </p:txBody>
          </p:sp>
        </p:grpSp>
        <p:grpSp>
          <p:nvGrpSpPr>
            <p:cNvPr id="4" name="Group 9"/>
            <p:cNvGrpSpPr>
              <a:grpSpLocks/>
            </p:cNvGrpSpPr>
            <p:nvPr/>
          </p:nvGrpSpPr>
          <p:grpSpPr bwMode="auto">
            <a:xfrm>
              <a:off x="2076" y="2676"/>
              <a:ext cx="1381" cy="1497"/>
              <a:chOff x="2076" y="2676"/>
              <a:chExt cx="1381" cy="1497"/>
            </a:xfrm>
          </p:grpSpPr>
          <p:pic>
            <p:nvPicPr>
              <p:cNvPr id="63497" name="Picture 10" descr="D:\BC\BureauCouleurFroide.jpg"/>
              <p:cNvPicPr>
                <a:picLocks noChangeAspect="1" noChangeArrowheads="1"/>
              </p:cNvPicPr>
              <p:nvPr/>
            </p:nvPicPr>
            <p:blipFill>
              <a:blip r:embed="rId4" cstate="print"/>
              <a:srcRect/>
              <a:stretch>
                <a:fillRect/>
              </a:stretch>
            </p:blipFill>
            <p:spPr bwMode="auto">
              <a:xfrm>
                <a:off x="2076" y="2943"/>
                <a:ext cx="1381" cy="1230"/>
              </a:xfrm>
              <a:prstGeom prst="rect">
                <a:avLst/>
              </a:prstGeom>
              <a:noFill/>
              <a:ln w="9525">
                <a:solidFill>
                  <a:srgbClr val="00279F"/>
                </a:solidFill>
                <a:miter lim="800000"/>
                <a:headEnd/>
                <a:tailEnd/>
              </a:ln>
            </p:spPr>
          </p:pic>
          <p:sp>
            <p:nvSpPr>
              <p:cNvPr id="163851" name="Text Box 11"/>
              <p:cNvSpPr txBox="1">
                <a:spLocks noChangeArrowheads="1"/>
              </p:cNvSpPr>
              <p:nvPr/>
            </p:nvSpPr>
            <p:spPr bwMode="auto">
              <a:xfrm>
                <a:off x="2088" y="2676"/>
                <a:ext cx="1356" cy="25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fr-FR" sz="2000">
                    <a:solidFill>
                      <a:srgbClr val="00279F"/>
                    </a:solidFill>
                    <a:effectLst>
                      <a:outerShdw blurRad="38100" dist="38100" dir="2700000" algn="tl">
                        <a:srgbClr val="000000"/>
                      </a:outerShdw>
                    </a:effectLst>
                    <a:latin typeface="Times New Roman" charset="0"/>
                  </a:rPr>
                  <a:t>~ 4000 K</a:t>
                </a:r>
              </a:p>
            </p:txBody>
          </p:sp>
        </p:grpSp>
      </p:grpSp>
      <p:pic>
        <p:nvPicPr>
          <p:cNvPr id="63494" name="Picture 12" descr="D:\BC\TriangleCouleur.jpg"/>
          <p:cNvPicPr>
            <a:picLocks noChangeAspect="1" noChangeArrowheads="1"/>
          </p:cNvPicPr>
          <p:nvPr/>
        </p:nvPicPr>
        <p:blipFill>
          <a:blip r:embed="rId5" cstate="print"/>
          <a:srcRect/>
          <a:stretch>
            <a:fillRect/>
          </a:stretch>
        </p:blipFill>
        <p:spPr bwMode="auto">
          <a:xfrm>
            <a:off x="5043612" y="1643050"/>
            <a:ext cx="3638550" cy="1971675"/>
          </a:xfrm>
          <a:prstGeom prst="rect">
            <a:avLst/>
          </a:prstGeom>
          <a:noFill/>
          <a:ln w="12700">
            <a:solidFill>
              <a:srgbClr val="00279F"/>
            </a:solidFill>
            <a:miter lim="800000"/>
            <a:headEnd/>
            <a:tailEnd/>
          </a:ln>
        </p:spPr>
      </p:pic>
      <p:pic>
        <p:nvPicPr>
          <p:cNvPr id="14" name="Picture 5"/>
          <p:cNvPicPr>
            <a:picLocks noChangeAspect="1" noChangeArrowheads="1"/>
          </p:cNvPicPr>
          <p:nvPr/>
        </p:nvPicPr>
        <p:blipFill>
          <a:blip r:embed="rId6" cstate="email"/>
          <a:srcRect/>
          <a:stretch>
            <a:fillRect/>
          </a:stretch>
        </p:blipFill>
        <p:spPr bwMode="auto">
          <a:xfrm>
            <a:off x="6037238" y="4159268"/>
            <a:ext cx="2219325" cy="1984691"/>
          </a:xfrm>
          <a:prstGeom prst="rect">
            <a:avLst/>
          </a:prstGeom>
          <a:noFill/>
          <a:ln w="9525">
            <a:noFill/>
            <a:miter lim="800000"/>
            <a:headEnd/>
            <a:tailEnd/>
          </a:ln>
        </p:spPr>
      </p:pic>
      <p:pic>
        <p:nvPicPr>
          <p:cNvPr id="15" name="Afbeelding 3" descr="LOGO ODID.jpg"/>
          <p:cNvPicPr>
            <a:picLocks noChangeAspect="1"/>
          </p:cNvPicPr>
          <p:nvPr/>
        </p:nvPicPr>
        <p:blipFill>
          <a:blip r:embed="rId7"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1478103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hthoek 34"/>
          <p:cNvSpPr/>
          <p:nvPr/>
        </p:nvSpPr>
        <p:spPr>
          <a:xfrm>
            <a:off x="86192" y="5077438"/>
            <a:ext cx="8200583" cy="923330"/>
          </a:xfrm>
          <a:prstGeom prst="rect">
            <a:avLst/>
          </a:prstGeom>
          <a:noFill/>
        </p:spPr>
        <p:txBody>
          <a:bodyPr wrap="square" lIns="91440" tIns="45720" rIns="91440" bIns="45720">
            <a:spAutoFit/>
          </a:bodyPr>
          <a:lstStyle/>
          <a:p>
            <a:r>
              <a:rPr lang="nl-NL"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ymbol" pitchFamily="18" charset="2"/>
              </a:rPr>
              <a:t>S             </a:t>
            </a:r>
            <a:r>
              <a:rPr lang="nl-NL"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ymbol" pitchFamily="18" charset="2"/>
              </a:rPr>
              <a:t> </a:t>
            </a:r>
            <a:r>
              <a:rPr lang="nl-NL"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x                     = X, Y, Z </a:t>
            </a:r>
            <a:r>
              <a:rPr lang="nl-NL"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sym typeface="Wingdings" pitchFamily="2" charset="2"/>
              </a:rPr>
              <a:t></a:t>
            </a:r>
            <a:endParaRPr lang="nl-NL"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ymbol" pitchFamily="18" charset="2"/>
            </a:endParaRPr>
          </a:p>
        </p:txBody>
      </p:sp>
      <p:sp>
        <p:nvSpPr>
          <p:cNvPr id="79875" name="Rectangle 3"/>
          <p:cNvSpPr>
            <a:spLocks noGrp="1" noChangeArrowheads="1"/>
          </p:cNvSpPr>
          <p:nvPr>
            <p:ph type="body" idx="1"/>
          </p:nvPr>
        </p:nvSpPr>
        <p:spPr>
          <a:xfrm>
            <a:off x="250825" y="1072063"/>
            <a:ext cx="7893075" cy="3857652"/>
          </a:xfrm>
        </p:spPr>
        <p:txBody>
          <a:bodyPr/>
          <a:lstStyle/>
          <a:p>
            <a:pPr>
              <a:buNone/>
            </a:pPr>
            <a:endParaRPr lang="nl-BE" sz="1400" dirty="0"/>
          </a:p>
          <a:p>
            <a:pPr>
              <a:buNone/>
            </a:pPr>
            <a:endParaRPr lang="nl-BE" sz="1400" dirty="0"/>
          </a:p>
          <a:p>
            <a:pPr>
              <a:buNone/>
            </a:pPr>
            <a:endParaRPr lang="nl-BE" sz="1400" dirty="0"/>
          </a:p>
          <a:p>
            <a:pPr>
              <a:buNone/>
            </a:pPr>
            <a:endParaRPr lang="nl-BE" sz="1400" dirty="0"/>
          </a:p>
          <a:p>
            <a:pPr>
              <a:buNone/>
            </a:pPr>
            <a:endParaRPr lang="nl-BE" sz="1400" dirty="0"/>
          </a:p>
          <a:p>
            <a:pPr>
              <a:buNone/>
            </a:pPr>
            <a:endParaRPr lang="nl-BE" sz="1400" dirty="0"/>
          </a:p>
          <a:p>
            <a:pPr>
              <a:buNone/>
            </a:pPr>
            <a:endParaRPr lang="nl-BE" sz="1400" dirty="0"/>
          </a:p>
          <a:p>
            <a:pPr>
              <a:buNone/>
            </a:pPr>
            <a:endParaRPr lang="nl-BE" sz="1400" dirty="0"/>
          </a:p>
          <a:p>
            <a:pPr>
              <a:buNone/>
            </a:pPr>
            <a:endParaRPr lang="nl-BE" sz="1400" dirty="0"/>
          </a:p>
        </p:txBody>
      </p:sp>
      <p:sp>
        <p:nvSpPr>
          <p:cNvPr id="5" name="Tijdelijke aanduiding voor voettekst 4"/>
          <p:cNvSpPr>
            <a:spLocks noGrp="1"/>
          </p:cNvSpPr>
          <p:nvPr>
            <p:ph type="ftr" sz="quarter" idx="4294967295"/>
          </p:nvPr>
        </p:nvSpPr>
        <p:spPr>
          <a:xfrm>
            <a:off x="2123728" y="6023514"/>
            <a:ext cx="5400600" cy="365125"/>
          </a:xfrm>
          <a:prstGeom prst="rect">
            <a:avLst/>
          </a:prstGeom>
        </p:spPr>
        <p:txBody>
          <a:bodyPr/>
          <a:lstStyle/>
          <a:p>
            <a:r>
              <a:rPr lang="en-GB" sz="1400" dirty="0"/>
              <a:t>Kevin Smet – A colour rendering index based on memory colours</a:t>
            </a:r>
            <a:endParaRPr lang="nl-NL" sz="1400" dirty="0"/>
          </a:p>
        </p:txBody>
      </p:sp>
      <p:sp>
        <p:nvSpPr>
          <p:cNvPr id="7" name="Titel 1"/>
          <p:cNvSpPr>
            <a:spLocks noGrp="1"/>
          </p:cNvSpPr>
          <p:nvPr>
            <p:ph type="title" idx="4294967295"/>
          </p:nvPr>
        </p:nvSpPr>
        <p:spPr>
          <a:xfrm>
            <a:off x="251520" y="285728"/>
            <a:ext cx="8059738" cy="486287"/>
          </a:xfrm>
          <a:prstGeom prst="rect">
            <a:avLst/>
          </a:prstGeom>
          <a:noFill/>
          <a:ln w="12700">
            <a:noFill/>
            <a:miter lim="800000"/>
            <a:headEnd type="none" w="sm" len="sm"/>
            <a:tailEnd type="none" w="sm" len="sm"/>
          </a:ln>
          <a:effectLst/>
        </p:spPr>
        <p:txBody>
          <a:bodyPr>
            <a:spAutoFit/>
          </a:bodyPr>
          <a:lstStyle/>
          <a:p>
            <a:pPr>
              <a:lnSpc>
                <a:spcPct val="80000"/>
              </a:lnSpc>
              <a:buClr>
                <a:schemeClr val="tx1">
                  <a:lumMod val="60000"/>
                  <a:lumOff val="40000"/>
                </a:schemeClr>
              </a:buClr>
              <a:buSzPct val="120000"/>
              <a:defRPr/>
            </a:pPr>
            <a:r>
              <a:rPr lang="nl-BE" sz="3200" dirty="0" err="1">
                <a:solidFill>
                  <a:srgbClr val="00279F"/>
                </a:solidFill>
                <a:latin typeface="Arial" pitchFamily="34" charset="0"/>
                <a:ea typeface="+mn-ea"/>
                <a:cs typeface="Arial" charset="0"/>
              </a:rPr>
              <a:t>C’est</a:t>
            </a:r>
            <a:r>
              <a:rPr lang="nl-BE" sz="3200" dirty="0">
                <a:solidFill>
                  <a:srgbClr val="00279F"/>
                </a:solidFill>
                <a:latin typeface="Arial" pitchFamily="34" charset="0"/>
                <a:ea typeface="+mn-ea"/>
                <a:cs typeface="Arial" charset="0"/>
              </a:rPr>
              <a:t> </a:t>
            </a:r>
            <a:r>
              <a:rPr lang="nl-BE" sz="3200" dirty="0" err="1">
                <a:solidFill>
                  <a:srgbClr val="00279F"/>
                </a:solidFill>
                <a:latin typeface="Arial" pitchFamily="34" charset="0"/>
                <a:ea typeface="+mn-ea"/>
                <a:cs typeface="Arial" charset="0"/>
              </a:rPr>
              <a:t>quoi</a:t>
            </a:r>
            <a:r>
              <a:rPr lang="nl-BE" sz="3200" dirty="0">
                <a:solidFill>
                  <a:srgbClr val="00279F"/>
                </a:solidFill>
                <a:latin typeface="Arial" pitchFamily="34" charset="0"/>
                <a:ea typeface="+mn-ea"/>
                <a:cs typeface="Arial" charset="0"/>
              </a:rPr>
              <a:t> “la couleur”?</a:t>
            </a:r>
          </a:p>
        </p:txBody>
      </p:sp>
      <p:sp>
        <p:nvSpPr>
          <p:cNvPr id="14" name="Tekstvak 13"/>
          <p:cNvSpPr txBox="1"/>
          <p:nvPr/>
        </p:nvSpPr>
        <p:spPr>
          <a:xfrm>
            <a:off x="5715008" y="917044"/>
            <a:ext cx="2071702" cy="369332"/>
          </a:xfrm>
          <a:prstGeom prst="rect">
            <a:avLst/>
          </a:prstGeom>
          <a:noFill/>
        </p:spPr>
        <p:txBody>
          <a:bodyPr wrap="square" rtlCol="0">
            <a:spAutoFit/>
          </a:bodyPr>
          <a:lstStyle/>
          <a:p>
            <a:pPr algn="ctr"/>
            <a:r>
              <a:rPr lang="nl-BE" b="1" dirty="0"/>
              <a:t>Colour</a:t>
            </a:r>
            <a:endParaRPr lang="en-GB" b="1" dirty="0"/>
          </a:p>
        </p:txBody>
      </p:sp>
      <p:pic>
        <p:nvPicPr>
          <p:cNvPr id="11" name="Afbeelding 10" descr="microsoft_clipart_blue_brain.jpg"/>
          <p:cNvPicPr>
            <a:picLocks noChangeAspect="1"/>
          </p:cNvPicPr>
          <p:nvPr/>
        </p:nvPicPr>
        <p:blipFill>
          <a:blip r:embed="rId3" cstate="email"/>
          <a:stretch>
            <a:fillRect/>
          </a:stretch>
        </p:blipFill>
        <p:spPr>
          <a:xfrm>
            <a:off x="5929322" y="3358078"/>
            <a:ext cx="1076324" cy="1076324"/>
          </a:xfrm>
          <a:prstGeom prst="rect">
            <a:avLst/>
          </a:prstGeom>
        </p:spPr>
      </p:pic>
      <p:pic>
        <p:nvPicPr>
          <p:cNvPr id="23" name="Afbeelding 22" descr="daylightspd2.tif"/>
          <p:cNvPicPr>
            <a:picLocks noChangeAspect="1"/>
          </p:cNvPicPr>
          <p:nvPr/>
        </p:nvPicPr>
        <p:blipFill>
          <a:blip r:embed="rId4" cstate="email"/>
          <a:stretch>
            <a:fillRect/>
          </a:stretch>
        </p:blipFill>
        <p:spPr>
          <a:xfrm>
            <a:off x="642910" y="4786838"/>
            <a:ext cx="1272974" cy="1214446"/>
          </a:xfrm>
          <a:prstGeom prst="rect">
            <a:avLst/>
          </a:prstGeom>
        </p:spPr>
      </p:pic>
      <p:pic>
        <p:nvPicPr>
          <p:cNvPr id="25" name="Afbeelding 24" descr="greenpartspectrum.jpg"/>
          <p:cNvPicPr>
            <a:picLocks/>
          </p:cNvPicPr>
          <p:nvPr/>
        </p:nvPicPr>
        <p:blipFill>
          <a:blip r:embed="rId5" cstate="email"/>
          <a:stretch>
            <a:fillRect/>
          </a:stretch>
        </p:blipFill>
        <p:spPr>
          <a:xfrm rot="3000000">
            <a:off x="3986633" y="2151890"/>
            <a:ext cx="137757" cy="1706645"/>
          </a:xfrm>
          <a:prstGeom prst="rect">
            <a:avLst/>
          </a:prstGeom>
        </p:spPr>
      </p:pic>
      <p:pic>
        <p:nvPicPr>
          <p:cNvPr id="26" name="Afbeelding 25" descr="rainbow.jpg"/>
          <p:cNvPicPr>
            <a:picLocks noChangeAspect="1"/>
          </p:cNvPicPr>
          <p:nvPr/>
        </p:nvPicPr>
        <p:blipFill>
          <a:blip r:embed="rId6" cstate="email"/>
          <a:stretch>
            <a:fillRect/>
          </a:stretch>
        </p:blipFill>
        <p:spPr>
          <a:xfrm rot="-5400000" flipH="1">
            <a:off x="3176590" y="874620"/>
            <a:ext cx="290492" cy="2643204"/>
          </a:xfrm>
          <a:prstGeom prst="rect">
            <a:avLst/>
          </a:prstGeom>
        </p:spPr>
      </p:pic>
      <p:pic>
        <p:nvPicPr>
          <p:cNvPr id="28" name="Afbeelding 27" descr="cmf.jpg"/>
          <p:cNvPicPr>
            <a:picLocks noChangeAspect="1"/>
          </p:cNvPicPr>
          <p:nvPr/>
        </p:nvPicPr>
        <p:blipFill>
          <a:blip r:embed="rId7" cstate="email"/>
          <a:stretch>
            <a:fillRect/>
          </a:stretch>
        </p:blipFill>
        <p:spPr>
          <a:xfrm>
            <a:off x="4214810" y="4844434"/>
            <a:ext cx="1224651" cy="1071570"/>
          </a:xfrm>
          <a:prstGeom prst="rect">
            <a:avLst/>
          </a:prstGeom>
        </p:spPr>
      </p:pic>
      <p:pic>
        <p:nvPicPr>
          <p:cNvPr id="31" name="Afbeelding 30" descr="rainbow.jpg"/>
          <p:cNvPicPr>
            <a:picLocks/>
          </p:cNvPicPr>
          <p:nvPr/>
        </p:nvPicPr>
        <p:blipFill>
          <a:blip r:embed="rId8" cstate="email"/>
          <a:stretch>
            <a:fillRect/>
          </a:stretch>
        </p:blipFill>
        <p:spPr>
          <a:xfrm rot="-2640000" flipH="1">
            <a:off x="2361545" y="2253039"/>
            <a:ext cx="206066" cy="1534877"/>
          </a:xfrm>
          <a:prstGeom prst="rect">
            <a:avLst/>
          </a:prstGeom>
        </p:spPr>
      </p:pic>
      <p:pic>
        <p:nvPicPr>
          <p:cNvPr id="16" name="Afbeelding 15" descr="grayappleclip.jpg"/>
          <p:cNvPicPr>
            <a:picLocks noChangeAspect="1"/>
          </p:cNvPicPr>
          <p:nvPr/>
        </p:nvPicPr>
        <p:blipFill>
          <a:blip r:embed="rId9" cstate="email"/>
          <a:stretch>
            <a:fillRect/>
          </a:stretch>
        </p:blipFill>
        <p:spPr>
          <a:xfrm>
            <a:off x="2786050" y="3500954"/>
            <a:ext cx="928694" cy="928694"/>
          </a:xfrm>
          <a:prstGeom prst="rect">
            <a:avLst/>
          </a:prstGeom>
        </p:spPr>
      </p:pic>
      <p:pic>
        <p:nvPicPr>
          <p:cNvPr id="22" name="Afbeelding 21" descr="daylightnocolour.jpg"/>
          <p:cNvPicPr>
            <a:picLocks noChangeAspect="1"/>
          </p:cNvPicPr>
          <p:nvPr/>
        </p:nvPicPr>
        <p:blipFill>
          <a:blip r:embed="rId10" cstate="email"/>
          <a:stretch>
            <a:fillRect/>
          </a:stretch>
        </p:blipFill>
        <p:spPr>
          <a:xfrm>
            <a:off x="214282" y="1780326"/>
            <a:ext cx="1790696" cy="962740"/>
          </a:xfrm>
          <a:prstGeom prst="rect">
            <a:avLst/>
          </a:prstGeom>
        </p:spPr>
      </p:pic>
      <p:sp>
        <p:nvSpPr>
          <p:cNvPr id="15" name="Wolkvormige toelichting 14"/>
          <p:cNvSpPr/>
          <p:nvPr/>
        </p:nvSpPr>
        <p:spPr>
          <a:xfrm>
            <a:off x="6286512" y="1214938"/>
            <a:ext cx="2714644" cy="2071702"/>
          </a:xfrm>
          <a:prstGeom prst="cloudCallout">
            <a:avLst>
              <a:gd name="adj1" fmla="val -31924"/>
              <a:gd name="adj2" fmla="val 630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Afbeelding 28" descr="daylight.jpg"/>
          <p:cNvPicPr>
            <a:picLocks noChangeAspect="1"/>
          </p:cNvPicPr>
          <p:nvPr/>
        </p:nvPicPr>
        <p:blipFill>
          <a:blip r:embed="rId11" cstate="email"/>
          <a:stretch>
            <a:fillRect/>
          </a:stretch>
        </p:blipFill>
        <p:spPr>
          <a:xfrm>
            <a:off x="6638496" y="1675334"/>
            <a:ext cx="1934032" cy="1039802"/>
          </a:xfrm>
          <a:prstGeom prst="rect">
            <a:avLst/>
          </a:prstGeom>
        </p:spPr>
      </p:pic>
      <p:sp>
        <p:nvSpPr>
          <p:cNvPr id="37" name="Tekstvak 36"/>
          <p:cNvSpPr txBox="1"/>
          <p:nvPr/>
        </p:nvSpPr>
        <p:spPr>
          <a:xfrm>
            <a:off x="0" y="945702"/>
            <a:ext cx="4857752" cy="646331"/>
          </a:xfrm>
          <a:prstGeom prst="rect">
            <a:avLst/>
          </a:prstGeom>
          <a:noFill/>
        </p:spPr>
        <p:txBody>
          <a:bodyPr wrap="square" rtlCol="0">
            <a:spAutoFit/>
          </a:bodyPr>
          <a:lstStyle/>
          <a:p>
            <a:pPr algn="ctr"/>
            <a:r>
              <a:rPr lang="nl-BE" b="1" dirty="0"/>
              <a:t>No </a:t>
            </a:r>
            <a:r>
              <a:rPr lang="nl-BE" b="1" dirty="0" err="1"/>
              <a:t>Colours</a:t>
            </a:r>
            <a:r>
              <a:rPr lang="nl-BE" b="1" dirty="0"/>
              <a:t>!</a:t>
            </a:r>
          </a:p>
          <a:p>
            <a:pPr algn="ctr"/>
            <a:r>
              <a:rPr lang="nl-BE" b="1" dirty="0" err="1"/>
              <a:t>Only</a:t>
            </a:r>
            <a:r>
              <a:rPr lang="nl-BE" b="1" dirty="0"/>
              <a:t> spectra  &amp; </a:t>
            </a:r>
            <a:r>
              <a:rPr lang="nl-BE" b="1" dirty="0" err="1"/>
              <a:t>reflection</a:t>
            </a:r>
            <a:r>
              <a:rPr lang="nl-BE" b="1" dirty="0"/>
              <a:t> </a:t>
            </a:r>
            <a:r>
              <a:rPr lang="nl-BE" b="1" dirty="0" err="1"/>
              <a:t>characteristics</a:t>
            </a:r>
            <a:endParaRPr lang="en-GB" b="1" dirty="0"/>
          </a:p>
        </p:txBody>
      </p:sp>
      <p:pic>
        <p:nvPicPr>
          <p:cNvPr id="38" name="Afbeelding 37" descr="CIExy1931.jpg"/>
          <p:cNvPicPr>
            <a:picLocks noChangeAspect="1"/>
          </p:cNvPicPr>
          <p:nvPr/>
        </p:nvPicPr>
        <p:blipFill>
          <a:blip r:embed="rId12" cstate="email"/>
          <a:stretch>
            <a:fillRect/>
          </a:stretch>
        </p:blipFill>
        <p:spPr>
          <a:xfrm>
            <a:off x="7786710" y="4715400"/>
            <a:ext cx="1125977" cy="1244501"/>
          </a:xfrm>
          <a:prstGeom prst="rect">
            <a:avLst/>
          </a:prstGeom>
        </p:spPr>
      </p:pic>
      <p:sp>
        <p:nvSpPr>
          <p:cNvPr id="39" name="Ovaal 38"/>
          <p:cNvSpPr/>
          <p:nvPr/>
        </p:nvSpPr>
        <p:spPr>
          <a:xfrm>
            <a:off x="8215338" y="545983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hthoek 31"/>
          <p:cNvSpPr/>
          <p:nvPr/>
        </p:nvSpPr>
        <p:spPr>
          <a:xfrm>
            <a:off x="2000232" y="1929318"/>
            <a:ext cx="2643206"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hthoek 32"/>
          <p:cNvSpPr/>
          <p:nvPr/>
        </p:nvSpPr>
        <p:spPr>
          <a:xfrm>
            <a:off x="6643702" y="1572128"/>
            <a:ext cx="1857388" cy="1214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Afbeelding 1" descr="ie1_pb_apple.jpg"/>
          <p:cNvPicPr>
            <a:picLocks noChangeAspect="1" noChangeArrowheads="1"/>
          </p:cNvPicPr>
          <p:nvPr/>
        </p:nvPicPr>
        <p:blipFill>
          <a:blip r:embed="rId13" cstate="email"/>
          <a:srcRect/>
          <a:stretch>
            <a:fillRect/>
          </a:stretch>
        </p:blipFill>
        <p:spPr bwMode="auto">
          <a:xfrm>
            <a:off x="7072330" y="1643566"/>
            <a:ext cx="1000132" cy="1000132"/>
          </a:xfrm>
          <a:prstGeom prst="rect">
            <a:avLst/>
          </a:prstGeom>
          <a:noFill/>
        </p:spPr>
      </p:pic>
      <p:sp>
        <p:nvSpPr>
          <p:cNvPr id="45" name="Rechthoek 44"/>
          <p:cNvSpPr/>
          <p:nvPr/>
        </p:nvSpPr>
        <p:spPr>
          <a:xfrm>
            <a:off x="2714612" y="4929714"/>
            <a:ext cx="571472" cy="85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Afbeelding 26" descr="rflapple.jpg"/>
          <p:cNvPicPr>
            <a:picLocks noChangeAspect="1"/>
          </p:cNvPicPr>
          <p:nvPr/>
        </p:nvPicPr>
        <p:blipFill>
          <a:blip r:embed="rId14" cstate="email"/>
          <a:stretch>
            <a:fillRect/>
          </a:stretch>
        </p:blipFill>
        <p:spPr>
          <a:xfrm>
            <a:off x="2439066" y="4845519"/>
            <a:ext cx="1275678" cy="1084327"/>
          </a:xfrm>
          <a:prstGeom prst="rect">
            <a:avLst/>
          </a:prstGeom>
        </p:spPr>
      </p:pic>
      <p:sp>
        <p:nvSpPr>
          <p:cNvPr id="43" name="Rechthoek 42"/>
          <p:cNvSpPr/>
          <p:nvPr/>
        </p:nvSpPr>
        <p:spPr>
          <a:xfrm>
            <a:off x="5572132" y="4715400"/>
            <a:ext cx="3571868" cy="128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hthoek 41"/>
          <p:cNvSpPr/>
          <p:nvPr/>
        </p:nvSpPr>
        <p:spPr>
          <a:xfrm>
            <a:off x="0" y="5072074"/>
            <a:ext cx="642910" cy="1000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hthoek 33"/>
          <p:cNvSpPr/>
          <p:nvPr/>
        </p:nvSpPr>
        <p:spPr>
          <a:xfrm>
            <a:off x="71438" y="4536615"/>
            <a:ext cx="8643966" cy="923330"/>
          </a:xfrm>
          <a:prstGeom prst="rect">
            <a:avLst/>
          </a:prstGeom>
          <a:noFill/>
        </p:spPr>
        <p:txBody>
          <a:bodyPr wrap="square" lIns="91440" tIns="45720" rIns="91440" bIns="45720">
            <a:spAutoFit/>
          </a:bodyPr>
          <a:lstStyle/>
          <a:p>
            <a:r>
              <a:rPr lang="nl-NL"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ymbol" pitchFamily="18" charset="2"/>
              </a:rPr>
              <a:t>S        </a:t>
            </a:r>
            <a:r>
              <a:rPr lang="nl-NL"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X                  </a:t>
            </a:r>
            <a:r>
              <a:rPr lang="nl-NL" sz="3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x</a:t>
            </a:r>
            <a:r>
              <a:rPr lang="nl-NL"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             =X, Y, Z </a:t>
            </a:r>
            <a:r>
              <a:rPr lang="nl-NL"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sym typeface="Wingdings" pitchFamily="2" charset="2"/>
              </a:rPr>
              <a:t></a:t>
            </a:r>
            <a:r>
              <a:rPr lang="nl-NL"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	</a:t>
            </a:r>
            <a:endParaRPr lang="nl-NL"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ymbol" pitchFamily="18" charset="2"/>
            </a:endParaRPr>
          </a:p>
        </p:txBody>
      </p:sp>
      <p:pic>
        <p:nvPicPr>
          <p:cNvPr id="44" name="Afbeelding 43" descr="CIExy1931.jpg"/>
          <p:cNvPicPr>
            <a:picLocks noChangeAspect="1"/>
          </p:cNvPicPr>
          <p:nvPr/>
        </p:nvPicPr>
        <p:blipFill>
          <a:blip r:embed="rId12" cstate="email"/>
          <a:stretch>
            <a:fillRect/>
          </a:stretch>
        </p:blipFill>
        <p:spPr>
          <a:xfrm>
            <a:off x="7786710" y="4715400"/>
            <a:ext cx="1125977" cy="1244501"/>
          </a:xfrm>
          <a:prstGeom prst="rect">
            <a:avLst/>
          </a:prstGeom>
        </p:spPr>
      </p:pic>
      <p:sp>
        <p:nvSpPr>
          <p:cNvPr id="40" name="Ovaal 39"/>
          <p:cNvSpPr/>
          <p:nvPr/>
        </p:nvSpPr>
        <p:spPr>
          <a:xfrm flipV="1">
            <a:off x="8224026" y="510264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Rechte verbindingslijn 9"/>
          <p:cNvCxnSpPr/>
          <p:nvPr/>
        </p:nvCxnSpPr>
        <p:spPr>
          <a:xfrm rot="16200000" flipH="1">
            <a:off x="2821769" y="3393797"/>
            <a:ext cx="5143536" cy="71438"/>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30" name="Afbeelding 29" descr="eyelj7gray.png"/>
          <p:cNvPicPr>
            <a:picLocks noChangeAspect="1"/>
          </p:cNvPicPr>
          <p:nvPr/>
        </p:nvPicPr>
        <p:blipFill>
          <a:blip r:embed="rId15" cstate="email"/>
          <a:stretch>
            <a:fillRect/>
          </a:stretch>
        </p:blipFill>
        <p:spPr>
          <a:xfrm>
            <a:off x="4667567" y="1715004"/>
            <a:ext cx="1476069" cy="928693"/>
          </a:xfrm>
          <a:prstGeom prst="rect">
            <a:avLst/>
          </a:prstGeom>
        </p:spPr>
      </p:pic>
      <p:sp>
        <p:nvSpPr>
          <p:cNvPr id="12" name="Gekromde PIJL-RECHTS 11"/>
          <p:cNvSpPr/>
          <p:nvPr/>
        </p:nvSpPr>
        <p:spPr>
          <a:xfrm rot="19199010">
            <a:off x="5066450" y="2457815"/>
            <a:ext cx="710143" cy="2498385"/>
          </a:xfrm>
          <a:prstGeom prst="curvedRightArrow">
            <a:avLst>
              <a:gd name="adj1" fmla="val 2500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Gekromde PIJL-RECHTS 46"/>
          <p:cNvSpPr/>
          <p:nvPr/>
        </p:nvSpPr>
        <p:spPr>
          <a:xfrm rot="19199010">
            <a:off x="5050039" y="2444129"/>
            <a:ext cx="733406" cy="2498385"/>
          </a:xfrm>
          <a:prstGeom prst="curvedRightArrow">
            <a:avLst>
              <a:gd name="adj1" fmla="val 25000"/>
              <a:gd name="adj2" fmla="val 50000"/>
              <a:gd name="adj3" fmla="val 25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6" name="Afbeelding 3" descr="LOGO ODID.jpg"/>
          <p:cNvPicPr>
            <a:picLocks noChangeAspect="1"/>
          </p:cNvPicPr>
          <p:nvPr/>
        </p:nvPicPr>
        <p:blipFill>
          <a:blip r:embed="rId16"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1734595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251520" y="285728"/>
            <a:ext cx="8648700" cy="486287"/>
          </a:xfrm>
          <a:prstGeom prst="rect">
            <a:avLst/>
          </a:prstGeom>
          <a:noFill/>
          <a:ln w="12700">
            <a:noFill/>
            <a:miter lim="800000"/>
            <a:headEnd type="none" w="sm" len="sm"/>
            <a:tailEnd type="none" w="sm" len="sm"/>
          </a:ln>
          <a:effectLst/>
        </p:spPr>
        <p:txBody>
          <a:bodyPr>
            <a:spAutoFit/>
          </a:bodyPr>
          <a:lstStyle/>
          <a:p>
            <a:pPr algn="ctr">
              <a:lnSpc>
                <a:spcPct val="80000"/>
              </a:lnSpc>
              <a:spcBef>
                <a:spcPct val="0"/>
              </a:spcBef>
              <a:buClr>
                <a:schemeClr val="tx1">
                  <a:lumMod val="60000"/>
                  <a:lumOff val="40000"/>
                </a:schemeClr>
              </a:buClr>
              <a:buSzPct val="120000"/>
              <a:defRPr/>
            </a:pPr>
            <a:r>
              <a:rPr lang="fr-FR" sz="3200" dirty="0">
                <a:solidFill>
                  <a:srgbClr val="00279F"/>
                </a:solidFill>
                <a:latin typeface="Arial" pitchFamily="34" charset="0"/>
                <a:cs typeface="Arial" charset="0"/>
              </a:rPr>
              <a:t>Chaque source de lumière à son spectre</a:t>
            </a: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1554" y="1501339"/>
            <a:ext cx="2308917" cy="3109823"/>
          </a:xfrm>
          <a:prstGeom prst="rect">
            <a:avLst/>
          </a:prstGeom>
        </p:spPr>
      </p:pic>
      <p:pic>
        <p:nvPicPr>
          <p:cNvPr id="4" name="Afbeelding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362" y="1500864"/>
            <a:ext cx="2313962" cy="3116617"/>
          </a:xfrm>
          <a:prstGeom prst="rect">
            <a:avLst/>
          </a:prstGeom>
        </p:spPr>
      </p:pic>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4502" y="1500174"/>
            <a:ext cx="2309783" cy="3110989"/>
          </a:xfrm>
          <a:prstGeom prst="rect">
            <a:avLst/>
          </a:prstGeom>
        </p:spPr>
      </p:pic>
      <p:pic>
        <p:nvPicPr>
          <p:cNvPr id="10" name="Picture 6" descr="G:\99_Stiers\Formation\LampeFluo3Sortes.jpg"/>
          <p:cNvPicPr>
            <a:picLocks noChangeAspect="1" noChangeArrowheads="1"/>
          </p:cNvPicPr>
          <p:nvPr/>
        </p:nvPicPr>
        <p:blipFill>
          <a:blip r:embed="rId6" cstate="email"/>
          <a:srcRect/>
          <a:stretch>
            <a:fillRect/>
          </a:stretch>
        </p:blipFill>
        <p:spPr bwMode="auto">
          <a:xfrm>
            <a:off x="3532672" y="5048413"/>
            <a:ext cx="2429192" cy="1288122"/>
          </a:xfrm>
          <a:prstGeom prst="rect">
            <a:avLst/>
          </a:prstGeom>
          <a:noFill/>
          <a:ln w="9525">
            <a:noFill/>
            <a:miter lim="800000"/>
            <a:headEnd/>
            <a:tailEnd/>
          </a:ln>
        </p:spPr>
      </p:pic>
      <p:pic>
        <p:nvPicPr>
          <p:cNvPr id="12" name="Picture 8"/>
          <p:cNvPicPr>
            <a:picLocks noChangeAspect="1" noChangeArrowheads="1"/>
          </p:cNvPicPr>
          <p:nvPr/>
        </p:nvPicPr>
        <p:blipFill>
          <a:blip r:embed="rId7" cstate="email"/>
          <a:srcRect/>
          <a:stretch>
            <a:fillRect/>
          </a:stretch>
        </p:blipFill>
        <p:spPr bwMode="auto">
          <a:xfrm>
            <a:off x="6768491" y="5055067"/>
            <a:ext cx="1468824" cy="1342342"/>
          </a:xfrm>
          <a:prstGeom prst="rect">
            <a:avLst/>
          </a:prstGeom>
          <a:noFill/>
          <a:ln w="9525">
            <a:noFill/>
            <a:miter lim="800000"/>
            <a:headEnd/>
            <a:tailEnd/>
          </a:ln>
        </p:spPr>
      </p:pic>
      <p:pic>
        <p:nvPicPr>
          <p:cNvPr id="8194" name="Picture 2" descr="Afbeeldingsresultaat voor halogeenlamp"/>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36879" y="5043690"/>
            <a:ext cx="1142897" cy="11428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ChangeArrowheads="1"/>
          </p:cNvSpPr>
          <p:nvPr/>
        </p:nvSpPr>
        <p:spPr bwMode="auto">
          <a:xfrm>
            <a:off x="2285984" y="857232"/>
            <a:ext cx="4121706" cy="400110"/>
          </a:xfrm>
          <a:prstGeom prst="rect">
            <a:avLst/>
          </a:prstGeom>
          <a:noFill/>
          <a:ln w="12700">
            <a:noFill/>
            <a:miter lim="800000"/>
            <a:headEnd type="none" w="sm" len="sm"/>
            <a:tailEnd type="none" w="sm" len="sm"/>
          </a:ln>
          <a:effectLst/>
        </p:spPr>
        <p:txBody>
          <a:bodyPr wrap="none">
            <a:spAutoFit/>
          </a:bodyPr>
          <a:lstStyle/>
          <a:p>
            <a:pPr eaLnBrk="0" hangingPunct="0">
              <a:defRPr/>
            </a:pPr>
            <a:r>
              <a:rPr lang="fr-BE" dirty="0">
                <a:latin typeface="Arial" panose="020B0604020202020204" pitchFamily="34" charset="0"/>
                <a:cs typeface="Arial" panose="020B0604020202020204" pitchFamily="34" charset="0"/>
              </a:rPr>
              <a:t>Toute l’information est dans le spectre!</a:t>
            </a:r>
            <a:endParaRPr lang="fr-BE" sz="2000" dirty="0">
              <a:latin typeface="Arial" panose="020B0604020202020204" pitchFamily="34" charset="0"/>
              <a:cs typeface="Arial" panose="020B0604020202020204" pitchFamily="34" charset="0"/>
            </a:endParaRPr>
          </a:p>
        </p:txBody>
      </p:sp>
      <p:pic>
        <p:nvPicPr>
          <p:cNvPr id="11" name="Afbeelding 3" descr="LOGO ODID.jpg"/>
          <p:cNvPicPr>
            <a:picLocks noChangeAspect="1"/>
          </p:cNvPicPr>
          <p:nvPr/>
        </p:nvPicPr>
        <p:blipFill>
          <a:blip r:embed="rId9"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137117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p:cNvSpPr txBox="1">
            <a:spLocks/>
          </p:cNvSpPr>
          <p:nvPr/>
        </p:nvSpPr>
        <p:spPr>
          <a:xfrm>
            <a:off x="398953" y="357166"/>
            <a:ext cx="8634125" cy="10263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buClr>
                <a:schemeClr val="tx1">
                  <a:lumMod val="60000"/>
                  <a:lumOff val="40000"/>
                </a:schemeClr>
              </a:buClr>
              <a:buSzPct val="120000"/>
              <a:defRPr/>
            </a:pPr>
            <a:r>
              <a:rPr lang="fr-FR" sz="3200" dirty="0">
                <a:solidFill>
                  <a:srgbClr val="00279F"/>
                </a:solidFill>
                <a:latin typeface="Arial" pitchFamily="34" charset="0"/>
                <a:cs typeface="Arial" charset="0"/>
              </a:rPr>
              <a:t>Quelques notions de colorimétrie</a:t>
            </a:r>
          </a:p>
          <a:p>
            <a:pPr>
              <a:lnSpc>
                <a:spcPct val="80000"/>
              </a:lnSpc>
              <a:buClr>
                <a:schemeClr val="tx1">
                  <a:lumMod val="60000"/>
                  <a:lumOff val="40000"/>
                </a:schemeClr>
              </a:buClr>
              <a:buSzPct val="120000"/>
              <a:defRPr/>
            </a:pPr>
            <a:r>
              <a:rPr lang="fr-BE" sz="3200" u="sng" dirty="0">
                <a:solidFill>
                  <a:srgbClr val="00279F"/>
                </a:solidFill>
                <a:latin typeface="Arial" pitchFamily="34" charset="0"/>
                <a:ea typeface="+mn-ea"/>
                <a:cs typeface="Arial" charset="0"/>
              </a:rPr>
              <a:t>IRC - Indice de rendu des couleurs </a:t>
            </a:r>
            <a:r>
              <a:rPr lang="fr-BE" sz="3200" dirty="0">
                <a:solidFill>
                  <a:srgbClr val="00279F"/>
                </a:solidFill>
                <a:latin typeface="Arial" pitchFamily="34" charset="0"/>
                <a:ea typeface="+mn-ea"/>
                <a:cs typeface="Arial" charset="0"/>
              </a:rPr>
              <a:t>(Ra)</a:t>
            </a:r>
            <a:endParaRPr lang="nl-NL" sz="3200" dirty="0">
              <a:solidFill>
                <a:srgbClr val="00279F"/>
              </a:solidFill>
              <a:latin typeface="Arial" pitchFamily="34" charset="0"/>
              <a:ea typeface="+mn-ea"/>
              <a:cs typeface="Arial" charset="0"/>
            </a:endParaRPr>
          </a:p>
        </p:txBody>
      </p:sp>
      <p:pic>
        <p:nvPicPr>
          <p:cNvPr id="14" name="Afbeelding 13" descr="CRobjectsunderHalogendesaturated2.jpg"/>
          <p:cNvPicPr>
            <a:picLocks/>
          </p:cNvPicPr>
          <p:nvPr/>
        </p:nvPicPr>
        <p:blipFill>
          <a:blip r:embed="rId3" cstate="email"/>
          <a:stretch>
            <a:fillRect/>
          </a:stretch>
        </p:blipFill>
        <p:spPr>
          <a:xfrm>
            <a:off x="2051720" y="1795321"/>
            <a:ext cx="2664296" cy="2594292"/>
          </a:xfrm>
          <a:prstGeom prst="rect">
            <a:avLst/>
          </a:prstGeom>
        </p:spPr>
      </p:pic>
      <p:pic>
        <p:nvPicPr>
          <p:cNvPr id="15" name="Picture 2"/>
          <p:cNvPicPr>
            <a:picLocks noChangeAspect="1" noChangeArrowheads="1"/>
          </p:cNvPicPr>
          <p:nvPr/>
        </p:nvPicPr>
        <p:blipFill>
          <a:blip r:embed="rId4" cstate="email"/>
          <a:stretch>
            <a:fillRect/>
          </a:stretch>
        </p:blipFill>
        <p:spPr bwMode="auto">
          <a:xfrm>
            <a:off x="5076056" y="1795322"/>
            <a:ext cx="2672906" cy="2594291"/>
          </a:xfrm>
          <a:prstGeom prst="rect">
            <a:avLst/>
          </a:prstGeom>
          <a:noFill/>
          <a:ln w="9525">
            <a:noFill/>
            <a:miter lim="800000"/>
            <a:headEnd/>
            <a:tailEnd/>
          </a:ln>
          <a:effectLst/>
        </p:spPr>
      </p:pic>
      <p:graphicFrame>
        <p:nvGraphicFramePr>
          <p:cNvPr id="16" name="Object 1"/>
          <p:cNvGraphicFramePr>
            <a:graphicFrameLocks noChangeAspect="1"/>
          </p:cNvGraphicFramePr>
          <p:nvPr/>
        </p:nvGraphicFramePr>
        <p:xfrm>
          <a:off x="-1175776" y="4538264"/>
          <a:ext cx="9119287" cy="1722908"/>
        </p:xfrm>
        <a:graphic>
          <a:graphicData uri="http://schemas.openxmlformats.org/presentationml/2006/ole">
            <mc:AlternateContent xmlns:mc="http://schemas.openxmlformats.org/markup-compatibility/2006">
              <mc:Choice xmlns:v="urn:schemas-microsoft-com:vml" Requires="v">
                <p:oleObj spid="_x0000_s1026" name="Document" r:id="rId5" imgW="5545836" imgH="1046988" progId="Word.Document.8">
                  <p:embed/>
                </p:oleObj>
              </mc:Choice>
              <mc:Fallback>
                <p:oleObj name="Document" r:id="rId5" imgW="5545836" imgH="1046988" progId="Word.Document.8">
                  <p:embed/>
                  <p:pic>
                    <p:nvPicPr>
                      <p:cNvPr id="16"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5776" y="4538264"/>
                        <a:ext cx="9119287" cy="17229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Afbeelding 3" descr="LOGO ODID.jpg"/>
          <p:cNvPicPr>
            <a:picLocks noChangeAspect="1"/>
          </p:cNvPicPr>
          <p:nvPr/>
        </p:nvPicPr>
        <p:blipFill>
          <a:blip r:embed="rId7" cstate="print"/>
          <a:stretch>
            <a:fillRect/>
          </a:stretch>
        </p:blipFill>
        <p:spPr>
          <a:xfrm>
            <a:off x="8501090" y="6215082"/>
            <a:ext cx="555409" cy="540042"/>
          </a:xfrm>
          <a:prstGeom prst="rect">
            <a:avLst/>
          </a:prstGeom>
        </p:spPr>
      </p:pic>
      <p:sp>
        <p:nvSpPr>
          <p:cNvPr id="7" name="ZoneTexte 6"/>
          <p:cNvSpPr txBox="1"/>
          <p:nvPr/>
        </p:nvSpPr>
        <p:spPr>
          <a:xfrm>
            <a:off x="785786" y="6215082"/>
            <a:ext cx="7417415" cy="369332"/>
          </a:xfrm>
          <a:prstGeom prst="rect">
            <a:avLst/>
          </a:prstGeom>
          <a:noFill/>
        </p:spPr>
        <p:txBody>
          <a:bodyPr wrap="none" rtlCol="0">
            <a:spAutoFit/>
          </a:bodyPr>
          <a:lstStyle/>
          <a:p>
            <a:r>
              <a:rPr lang="fr-BE" dirty="0">
                <a:latin typeface="Arial" pitchFamily="34" charset="0"/>
                <a:cs typeface="Arial" pitchFamily="34" charset="0"/>
              </a:rPr>
              <a:t>En cours de modification pour mieux correspondre à la réalité des LED</a:t>
            </a:r>
            <a:endParaRPr lang="fr-FR" dirty="0">
              <a:latin typeface="Arial" pitchFamily="34" charset="0"/>
              <a:cs typeface="Arial" pitchFamily="34" charset="0"/>
            </a:endParaRPr>
          </a:p>
        </p:txBody>
      </p:sp>
    </p:spTree>
    <p:extLst>
      <p:ext uri="{BB962C8B-B14F-4D97-AF65-F5344CB8AC3E}">
        <p14:creationId xmlns:p14="http://schemas.microsoft.com/office/powerpoint/2010/main" val="2474336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gray">
          <a:xfrm>
            <a:off x="184517" y="95591"/>
            <a:ext cx="3628009" cy="5007914"/>
          </a:xfrm>
          <a:prstGeom prst="rect">
            <a:avLst/>
          </a:prstGeom>
          <a:noFill/>
          <a:ln w="9525">
            <a:noFill/>
            <a:miter lim="800000"/>
            <a:headEnd/>
            <a:tailEnd/>
          </a:ln>
          <a:effectLst/>
        </p:spPr>
        <p:txBody>
          <a:bodyPr/>
          <a:lstStyle/>
          <a:p>
            <a:pPr marL="266700" marR="0" lvl="0" indent="-266700" algn="l" defTabSz="914400" rtl="0" eaLnBrk="0" fontAlgn="auto" latinLnBrk="0" hangingPunct="0">
              <a:lnSpc>
                <a:spcPct val="100000"/>
              </a:lnSpc>
              <a:spcBef>
                <a:spcPct val="30000"/>
              </a:spcBef>
              <a:spcAft>
                <a:spcPts val="0"/>
              </a:spcAft>
              <a:buClr>
                <a:srgbClr val="425C6C"/>
              </a:buClr>
              <a:buSzPct val="80000"/>
              <a:buFontTx/>
              <a:buNone/>
              <a:tabLst/>
              <a:defRPr/>
            </a:pPr>
            <a:r>
              <a:rPr kumimoji="0" lang="fr-BE" sz="2000" b="1" i="0" u="none" strike="noStrike" kern="0" cap="none" spc="0" normalizeH="0" baseline="0" noProof="0" dirty="0">
                <a:ln>
                  <a:noFill/>
                </a:ln>
                <a:solidFill>
                  <a:prstClr val="black"/>
                </a:solidFill>
                <a:effectLst/>
                <a:uLnTx/>
                <a:uFillTx/>
                <a:latin typeface="Arial" pitchFamily="34" charset="0"/>
                <a:ea typeface="+mn-ea"/>
                <a:cs typeface="Arial" pitchFamily="34" charset="0"/>
              </a:rPr>
              <a:t>Ginette Bastin</a:t>
            </a:r>
          </a:p>
          <a:p>
            <a:pPr marL="266700" marR="0" lvl="0" indent="-266700" algn="l" defTabSz="914400" rtl="0" eaLnBrk="0" fontAlgn="auto" latinLnBrk="0" hangingPunct="0">
              <a:lnSpc>
                <a:spcPct val="100000"/>
              </a:lnSpc>
              <a:spcBef>
                <a:spcPct val="30000"/>
              </a:spcBef>
              <a:spcAft>
                <a:spcPts val="0"/>
              </a:spcAft>
              <a:buClr>
                <a:srgbClr val="425C6C"/>
              </a:buClr>
              <a:buSzPct val="80000"/>
              <a:buFontTx/>
              <a:buNone/>
              <a:tabLst/>
              <a:defRPr/>
            </a:pPr>
            <a:r>
              <a:rPr kumimoji="0" lang="nl-BE"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Gérante </a:t>
            </a:r>
            <a:r>
              <a:rPr kumimoji="0" lang="nl-BE"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Haemera</a:t>
            </a:r>
            <a:r>
              <a:rPr kumimoji="0" lang="nl-BE"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BE"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sprl</a:t>
            </a:r>
            <a:endParaRPr kumimoji="0" lang="fr-BE" sz="2000" b="0"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a:p>
            <a:pPr marL="266700" marR="0" lvl="0" indent="-266700" algn="l" defTabSz="914400" rtl="0" eaLnBrk="0" fontAlgn="auto" latinLnBrk="0" hangingPunct="0">
              <a:lnSpc>
                <a:spcPct val="100000"/>
              </a:lnSpc>
              <a:spcBef>
                <a:spcPct val="30000"/>
              </a:spcBef>
              <a:spcAft>
                <a:spcPts val="0"/>
              </a:spcAft>
              <a:buClr>
                <a:srgbClr val="425C6C"/>
              </a:buClr>
              <a:buSzPct val="80000"/>
              <a:buFontTx/>
              <a:buNone/>
              <a:tabLst/>
              <a:defRPr/>
            </a:pPr>
            <a:r>
              <a:rPr kumimoji="0" lang="fr-BE" sz="2000" b="0" i="0" u="none" strike="noStrike" kern="0" cap="none" spc="0" normalizeH="0" baseline="0" noProof="0" dirty="0">
                <a:ln>
                  <a:noFill/>
                </a:ln>
                <a:solidFill>
                  <a:prstClr val="black"/>
                </a:solidFill>
                <a:effectLst/>
                <a:uLnTx/>
                <a:uFillTx/>
                <a:latin typeface="Arial" pitchFamily="34" charset="0"/>
                <a:ea typeface="+mn-ea"/>
                <a:cs typeface="Arial" pitchFamily="34" charset="0"/>
                <a:hlinkClick r:id="rId2"/>
              </a:rPr>
              <a:t>ginette@haemera.be</a:t>
            </a:r>
            <a:endParaRPr kumimoji="0" lang="fr-BE" sz="2000" b="0"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a:p>
            <a:pPr marL="266700" marR="0" lvl="0" indent="-266700" algn="l" defTabSz="914400" rtl="0" eaLnBrk="0" fontAlgn="auto" latinLnBrk="0" hangingPunct="0">
              <a:lnSpc>
                <a:spcPct val="100000"/>
              </a:lnSpc>
              <a:spcBef>
                <a:spcPct val="30000"/>
              </a:spcBef>
              <a:spcAft>
                <a:spcPts val="0"/>
              </a:spcAft>
              <a:buClr>
                <a:srgbClr val="425C6C"/>
              </a:buClr>
              <a:buSzPct val="80000"/>
              <a:buFontTx/>
              <a:buNone/>
              <a:tabLst/>
              <a:defRPr/>
            </a:pPr>
            <a:r>
              <a:rPr kumimoji="0" lang="fr-BE" sz="2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0486/42.66.69</a:t>
            </a:r>
          </a:p>
          <a:p>
            <a:pPr marL="266700" marR="0" lvl="0" indent="-266700" algn="l" defTabSz="914400" rtl="0" eaLnBrk="0" fontAlgn="auto" latinLnBrk="0" hangingPunct="0">
              <a:lnSpc>
                <a:spcPct val="100000"/>
              </a:lnSpc>
              <a:spcBef>
                <a:spcPct val="30000"/>
              </a:spcBef>
              <a:spcAft>
                <a:spcPts val="0"/>
              </a:spcAft>
              <a:buClr>
                <a:srgbClr val="425C6C"/>
              </a:buClr>
              <a:buSzPct val="80000"/>
              <a:buFontTx/>
              <a:buNone/>
              <a:tabLst/>
              <a:defRPr/>
            </a:pPr>
            <a:endParaRPr kumimoji="0" lang="fr-BE" sz="1600" b="1"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a:p>
            <a:pPr marL="266700" marR="0" lvl="0" indent="-266700" algn="l" defTabSz="914400" rtl="0" eaLnBrk="0" fontAlgn="auto" latinLnBrk="0" hangingPunct="0">
              <a:lnSpc>
                <a:spcPct val="100000"/>
              </a:lnSpc>
              <a:spcBef>
                <a:spcPct val="30000"/>
              </a:spcBef>
              <a:spcAft>
                <a:spcPts val="0"/>
              </a:spcAft>
              <a:buClr>
                <a:srgbClr val="425C6C"/>
              </a:buClr>
              <a:buSzPct val="80000"/>
              <a:buFontTx/>
              <a:buNone/>
              <a:tabLst/>
              <a:defRPr/>
            </a:pPr>
            <a:endParaRPr kumimoji="0" lang="fr-BE" sz="1600" b="1"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a:p>
            <a:pPr marL="266700" marR="0" lvl="0" indent="-266700" algn="l" defTabSz="914400" rtl="0" eaLnBrk="0" fontAlgn="auto" latinLnBrk="0" hangingPunct="0">
              <a:lnSpc>
                <a:spcPct val="100000"/>
              </a:lnSpc>
              <a:spcBef>
                <a:spcPct val="30000"/>
              </a:spcBef>
              <a:spcAft>
                <a:spcPts val="0"/>
              </a:spcAft>
              <a:buClr>
                <a:srgbClr val="425C6C"/>
              </a:buClr>
              <a:buSzPct val="80000"/>
              <a:buFontTx/>
              <a:buNone/>
              <a:tabLst/>
              <a:defRPr/>
            </a:pPr>
            <a:endParaRPr kumimoji="0" lang="fr-BE" sz="2000" b="0" i="0" u="none" strike="noStrike" kern="0" cap="none" spc="0" normalizeH="0" baseline="0" noProof="0" dirty="0">
              <a:ln>
                <a:noFill/>
              </a:ln>
              <a:solidFill>
                <a:srgbClr val="EEECE1"/>
              </a:solidFill>
              <a:effectLst/>
              <a:uLnTx/>
              <a:uFillTx/>
              <a:latin typeface="Calibri"/>
              <a:ea typeface="+mn-ea"/>
              <a:cs typeface="+mn-cs"/>
            </a:endParaRPr>
          </a:p>
          <a:p>
            <a:pPr marL="266700" marR="0" lvl="0" indent="-266700" algn="l" defTabSz="914400" rtl="0" eaLnBrk="0" fontAlgn="auto" latinLnBrk="0" hangingPunct="0">
              <a:lnSpc>
                <a:spcPct val="100000"/>
              </a:lnSpc>
              <a:spcBef>
                <a:spcPct val="30000"/>
              </a:spcBef>
              <a:spcAft>
                <a:spcPts val="0"/>
              </a:spcAft>
              <a:buClr>
                <a:srgbClr val="425C6C"/>
              </a:buClr>
              <a:buSzPct val="80000"/>
              <a:buFontTx/>
              <a:buNone/>
              <a:tabLst/>
              <a:defRPr/>
            </a:pPr>
            <a:endParaRPr kumimoji="0" lang="fr-BE" sz="2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auto" latinLnBrk="0" hangingPunct="0">
              <a:lnSpc>
                <a:spcPct val="100000"/>
              </a:lnSpc>
              <a:spcBef>
                <a:spcPct val="30000"/>
              </a:spcBef>
              <a:spcAft>
                <a:spcPts val="0"/>
              </a:spcAft>
              <a:buClr>
                <a:srgbClr val="4F81BD"/>
              </a:buClr>
              <a:buSzPct val="80000"/>
              <a:buFont typeface="Arial" charset="0"/>
              <a:buNone/>
              <a:tabLst/>
              <a:defRPr/>
            </a:pPr>
            <a:endParaRPr kumimoji="0" lang="fr-BE" sz="2400" b="0" i="0" u="none" strike="noStrike" kern="0" cap="none" spc="0" normalizeH="0" baseline="0" noProof="0" dirty="0">
              <a:ln>
                <a:noFill/>
              </a:ln>
              <a:solidFill>
                <a:prstClr val="black"/>
              </a:solidFill>
              <a:effectLst/>
              <a:uLnTx/>
              <a:uFillTx/>
              <a:latin typeface="Calibri"/>
              <a:ea typeface="+mn-ea"/>
              <a:cs typeface="+mn-cs"/>
            </a:endParaRPr>
          </a:p>
          <a:p>
            <a:pPr marL="266700" marR="0" lvl="0" indent="-266700" algn="l" defTabSz="914400" rtl="0" eaLnBrk="0" fontAlgn="auto" latinLnBrk="0" hangingPunct="0">
              <a:lnSpc>
                <a:spcPct val="100000"/>
              </a:lnSpc>
              <a:spcBef>
                <a:spcPct val="30000"/>
              </a:spcBef>
              <a:spcAft>
                <a:spcPts val="0"/>
              </a:spcAft>
              <a:buClr>
                <a:srgbClr val="4F81BD"/>
              </a:buClr>
              <a:buSzPct val="80000"/>
              <a:buFontTx/>
              <a:buNone/>
              <a:tabLst/>
              <a:defRPr/>
            </a:pPr>
            <a:endParaRPr kumimoji="0" lang="fr-BE" altLang="fr-FR"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15" name="officeArt object">
            <a:extLst>
              <a:ext uri="{FF2B5EF4-FFF2-40B4-BE49-F238E27FC236}">
                <a16:creationId xmlns:a16="http://schemas.microsoft.com/office/drawing/2014/main" id="{E2100135-477A-4967-B7A8-900E64941715}"/>
              </a:ext>
            </a:extLst>
          </p:cNvPr>
          <p:cNvSpPr/>
          <p:nvPr/>
        </p:nvSpPr>
        <p:spPr>
          <a:xfrm>
            <a:off x="4647500" y="-4061295"/>
            <a:ext cx="6832600" cy="1364615"/>
          </a:xfrm>
          <a:prstGeom prst="rect">
            <a:avLst/>
          </a:prstGeom>
          <a:solidFill>
            <a:srgbClr val="4994A8"/>
          </a:solidFill>
          <a:ln w="12700" cap="flat">
            <a:noFill/>
            <a:miter lim="4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12">
            <a:extLst>
              <a:ext uri="{FF2B5EF4-FFF2-40B4-BE49-F238E27FC236}">
                <a16:creationId xmlns:a16="http://schemas.microsoft.com/office/drawing/2014/main" id="{53EE0A8B-DA54-4DC4-AFC0-EAB62507BF21}"/>
              </a:ext>
            </a:extLst>
          </p:cNvPr>
          <p:cNvSpPr>
            <a:spLocks noChangeArrowheads="1"/>
          </p:cNvSpPr>
          <p:nvPr/>
        </p:nvSpPr>
        <p:spPr bwMode="auto">
          <a:xfrm>
            <a:off x="4880545" y="-2921470"/>
            <a:ext cx="6350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2000" b="1" i="0" u="none" strike="noStrike" kern="1200" cap="none" spc="0" normalizeH="0" baseline="0" noProof="0">
                <a:ln>
                  <a:noFill/>
                </a:ln>
                <a:solidFill>
                  <a:srgbClr val="FFFFFF"/>
                </a:solidFill>
                <a:effectLst/>
                <a:uLnTx/>
                <a:uFillTx/>
                <a:latin typeface="Superclarendon"/>
                <a:ea typeface="Arial Unicode MS" panose="020B0604020202020204" pitchFamily="34" charset="-128"/>
                <a:cs typeface="Arial Unicode MS" panose="020B0604020202020204" pitchFamily="34" charset="-128"/>
              </a:rPr>
              <a:t>Haemera sprl</a:t>
            </a:r>
            <a:endParaRPr kumimoji="0" lang="nl-NL" altLang="fr-FR" sz="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2000" b="1" i="0" u="none" strike="noStrike" kern="1200" cap="none" spc="0" normalizeH="0" baseline="0" noProof="0">
                <a:ln>
                  <a:noFill/>
                </a:ln>
                <a:solidFill>
                  <a:srgbClr val="FFFFFF"/>
                </a:solidFill>
                <a:effectLst/>
                <a:uLnTx/>
                <a:uFillTx/>
                <a:latin typeface="Superclarendon"/>
                <a:ea typeface="Arial Unicode MS" panose="020B0604020202020204" pitchFamily="34" charset="-128"/>
                <a:cs typeface="Arial Unicode MS" panose="020B0604020202020204" pitchFamily="34" charset="-128"/>
              </a:rPr>
              <a:t>Bureau de consultance en éclairage professionnel</a:t>
            </a:r>
            <a:endParaRPr kumimoji="0" lang="nl-NL"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11">
            <a:extLst>
              <a:ext uri="{FF2B5EF4-FFF2-40B4-BE49-F238E27FC236}">
                <a16:creationId xmlns:a16="http://schemas.microsoft.com/office/drawing/2014/main" id="{95C5B1C7-8BAE-4A3A-9D38-0C4761596C99}"/>
              </a:ext>
            </a:extLst>
          </p:cNvPr>
          <p:cNvSpPr>
            <a:spLocks noChangeArrowheads="1"/>
          </p:cNvSpPr>
          <p:nvPr/>
        </p:nvSpPr>
        <p:spPr bwMode="auto">
          <a:xfrm>
            <a:off x="4901183" y="-3581870"/>
            <a:ext cx="6350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6350000" algn="r"/>
              </a:tabLst>
              <a:defRPr>
                <a:solidFill>
                  <a:schemeClr val="tx1"/>
                </a:solidFill>
                <a:latin typeface="Arial" panose="020B0604020202020204" pitchFamily="34" charset="0"/>
              </a:defRPr>
            </a:lvl1pPr>
            <a:lvl2pPr eaLnBrk="0" fontAlgn="base" hangingPunct="0">
              <a:spcBef>
                <a:spcPct val="0"/>
              </a:spcBef>
              <a:spcAft>
                <a:spcPct val="0"/>
              </a:spcAft>
              <a:tabLst>
                <a:tab pos="6350000" algn="r"/>
              </a:tabLst>
              <a:defRPr>
                <a:solidFill>
                  <a:schemeClr val="tx1"/>
                </a:solidFill>
                <a:latin typeface="Arial" panose="020B0604020202020204" pitchFamily="34" charset="0"/>
              </a:defRPr>
            </a:lvl2pPr>
            <a:lvl3pPr eaLnBrk="0" fontAlgn="base" hangingPunct="0">
              <a:spcBef>
                <a:spcPct val="0"/>
              </a:spcBef>
              <a:spcAft>
                <a:spcPct val="0"/>
              </a:spcAft>
              <a:tabLst>
                <a:tab pos="6350000" algn="r"/>
              </a:tabLst>
              <a:defRPr>
                <a:solidFill>
                  <a:schemeClr val="tx1"/>
                </a:solidFill>
                <a:latin typeface="Arial" panose="020B0604020202020204" pitchFamily="34" charset="0"/>
              </a:defRPr>
            </a:lvl3pPr>
            <a:lvl4pPr eaLnBrk="0" fontAlgn="base" hangingPunct="0">
              <a:spcBef>
                <a:spcPct val="0"/>
              </a:spcBef>
              <a:spcAft>
                <a:spcPct val="0"/>
              </a:spcAft>
              <a:tabLst>
                <a:tab pos="6350000" algn="r"/>
              </a:tabLst>
              <a:defRPr>
                <a:solidFill>
                  <a:schemeClr val="tx1"/>
                </a:solidFill>
                <a:latin typeface="Arial" panose="020B0604020202020204" pitchFamily="34" charset="0"/>
              </a:defRPr>
            </a:lvl4pPr>
            <a:lvl5pPr eaLnBrk="0" fontAlgn="base" hangingPunct="0">
              <a:spcBef>
                <a:spcPct val="0"/>
              </a:spcBef>
              <a:spcAft>
                <a:spcPct val="0"/>
              </a:spcAft>
              <a:tabLst>
                <a:tab pos="6350000" algn="r"/>
              </a:tabLst>
              <a:defRPr>
                <a:solidFill>
                  <a:schemeClr val="tx1"/>
                </a:solidFill>
                <a:latin typeface="Arial" panose="020B0604020202020204" pitchFamily="34" charset="0"/>
              </a:defRPr>
            </a:lvl5pPr>
            <a:lvl6pPr eaLnBrk="0" fontAlgn="base" hangingPunct="0">
              <a:spcBef>
                <a:spcPct val="0"/>
              </a:spcBef>
              <a:spcAft>
                <a:spcPct val="0"/>
              </a:spcAft>
              <a:tabLst>
                <a:tab pos="6350000" algn="r"/>
              </a:tabLst>
              <a:defRPr>
                <a:solidFill>
                  <a:schemeClr val="tx1"/>
                </a:solidFill>
                <a:latin typeface="Arial" panose="020B0604020202020204" pitchFamily="34" charset="0"/>
              </a:defRPr>
            </a:lvl6pPr>
            <a:lvl7pPr eaLnBrk="0" fontAlgn="base" hangingPunct="0">
              <a:spcBef>
                <a:spcPct val="0"/>
              </a:spcBef>
              <a:spcAft>
                <a:spcPct val="0"/>
              </a:spcAft>
              <a:tabLst>
                <a:tab pos="6350000" algn="r"/>
              </a:tabLst>
              <a:defRPr>
                <a:solidFill>
                  <a:schemeClr val="tx1"/>
                </a:solidFill>
                <a:latin typeface="Arial" panose="020B0604020202020204" pitchFamily="34" charset="0"/>
              </a:defRPr>
            </a:lvl7pPr>
            <a:lvl8pPr eaLnBrk="0" fontAlgn="base" hangingPunct="0">
              <a:spcBef>
                <a:spcPct val="0"/>
              </a:spcBef>
              <a:spcAft>
                <a:spcPct val="0"/>
              </a:spcAft>
              <a:tabLst>
                <a:tab pos="6350000" algn="r"/>
              </a:tabLst>
              <a:defRPr>
                <a:solidFill>
                  <a:schemeClr val="tx1"/>
                </a:solidFill>
                <a:latin typeface="Arial" panose="020B0604020202020204" pitchFamily="34" charset="0"/>
              </a:defRPr>
            </a:lvl8pPr>
            <a:lvl9pPr eaLnBrk="0" fontAlgn="base" hangingPunct="0">
              <a:spcBef>
                <a:spcPct val="0"/>
              </a:spcBef>
              <a:spcAft>
                <a:spcPct val="0"/>
              </a:spcAft>
              <a:tabLst>
                <a:tab pos="63500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50000" algn="r"/>
              </a:tabLst>
              <a:defRPr/>
            </a:pPr>
            <a:endParaRPr kumimoji="0" lang="nl-NL" altLang="fr-FR" sz="2900" b="0" i="0" u="none" strike="noStrike" kern="1200" cap="none" spc="0" normalizeH="0" baseline="0" noProof="0">
              <a:ln>
                <a:noFill/>
              </a:ln>
              <a:solidFill>
                <a:srgbClr val="FFFFFF"/>
              </a:solidFill>
              <a:effectLst/>
              <a:uLnTx/>
              <a:uFillTx/>
              <a:latin typeface="DIN Condensed"/>
              <a:ea typeface="Arial Unicode MS" panose="020B0604020202020204" pitchFamily="34" charset="-128"/>
              <a:cs typeface="Arial Unicode MS" panose="020B060402020202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tab pos="6350000" algn="r"/>
              </a:tabLst>
              <a:defRPr/>
            </a:pPr>
            <a:r>
              <a:rPr kumimoji="0" lang="nl-NL" altLang="fr-FR" sz="2900" b="0" i="0" u="none" strike="noStrike" kern="1200" cap="none" spc="0" normalizeH="0" baseline="0" noProof="0">
                <a:ln>
                  <a:noFill/>
                </a:ln>
                <a:solidFill>
                  <a:srgbClr val="FFFFFF"/>
                </a:solidFill>
                <a:effectLst/>
                <a:uLnTx/>
                <a:uFillTx/>
                <a:latin typeface="DIN Condensed"/>
                <a:ea typeface="Arial Unicode MS" panose="020B0604020202020204" pitchFamily="34" charset="-128"/>
                <a:cs typeface="Arial Unicode MS" panose="020B0604020202020204" pitchFamily="34" charset="-128"/>
              </a:rPr>
              <a:t>COMEOS</a:t>
            </a:r>
            <a:r>
              <a:rPr kumimoji="0" lang="nl-NL" altLang="fr-FR" sz="2500" b="0" i="0" u="none" strike="noStrike" kern="1200" cap="none" spc="0" normalizeH="0" baseline="0" noProof="0">
                <a:ln>
                  <a:noFill/>
                </a:ln>
                <a:solidFill>
                  <a:srgbClr val="FFFFFF"/>
                </a:solidFill>
                <a:effectLst/>
                <a:uLnTx/>
                <a:uFillTx/>
                <a:latin typeface="DIN Condensed"/>
                <a:ea typeface="Arial Unicode MS" panose="020B0604020202020204" pitchFamily="34" charset="-128"/>
                <a:cs typeface="Arial Unicode MS" panose="020B0604020202020204" pitchFamily="34" charset="-128"/>
              </a:rPr>
              <a:t>	</a:t>
            </a:r>
            <a:r>
              <a:rPr kumimoji="0" lang="fr-FR" altLang="fr-FR" sz="2500" b="0" i="0" u="none" strike="noStrike" kern="1200" cap="none" spc="0" normalizeH="0" baseline="0" noProof="0">
                <a:ln>
                  <a:noFill/>
                </a:ln>
                <a:solidFill>
                  <a:srgbClr val="FFFFFF"/>
                </a:solidFill>
                <a:effectLst/>
                <a:uLnTx/>
                <a:uFillTx/>
                <a:latin typeface="DIN Condensed"/>
                <a:ea typeface="Arial Unicode MS" panose="020B0604020202020204" pitchFamily="34" charset="-128"/>
                <a:cs typeface="Arial Unicode MS" panose="020B0604020202020204" pitchFamily="34" charset="-128"/>
              </a:rPr>
              <a:t>28 FÉVRIER 2019</a:t>
            </a:r>
            <a:endPar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Rectangle 10">
            <a:extLst>
              <a:ext uri="{FF2B5EF4-FFF2-40B4-BE49-F238E27FC236}">
                <a16:creationId xmlns:a16="http://schemas.microsoft.com/office/drawing/2014/main" id="{75EC5D34-E6D9-4898-82A0-4421E230C12D}"/>
              </a:ext>
            </a:extLst>
          </p:cNvPr>
          <p:cNvSpPr>
            <a:spLocks noChangeArrowheads="1"/>
          </p:cNvSpPr>
          <p:nvPr/>
        </p:nvSpPr>
        <p:spPr bwMode="auto">
          <a:xfrm>
            <a:off x="654402" y="2919402"/>
            <a:ext cx="1625600" cy="1930400"/>
          </a:xfrm>
          <a:prstGeom prst="rect">
            <a:avLst/>
          </a:prstGeom>
          <a:solidFill>
            <a:srgbClr val="17BCCF"/>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altLang="fr-FR" sz="1800" b="0" i="0" u="none" strike="noStrike" kern="1200" cap="none" spc="0" normalizeH="0" baseline="0" noProof="0" dirty="0">
              <a:ln>
                <a:noFill/>
              </a:ln>
              <a:solidFill>
                <a:srgbClr val="565656"/>
              </a:solidFill>
              <a:effectLst/>
              <a:uLnTx/>
              <a:uFillTx/>
              <a:latin typeface="DIN Condensed"/>
              <a:ea typeface="Arial Unicode MS" panose="020B0604020202020204" pitchFamily="34" charset="-128"/>
              <a:cs typeface="Arial Unicode MS" panose="020B060402020202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800" b="0" i="0" u="none" strike="noStrike" kern="1200" cap="none" spc="0" normalizeH="0" baseline="0" noProof="0" dirty="0">
                <a:ln>
                  <a:noFill/>
                </a:ln>
                <a:solidFill>
                  <a:srgbClr val="565656"/>
                </a:solidFill>
                <a:effectLst/>
                <a:uLnTx/>
                <a:uFillTx/>
                <a:latin typeface="DIN Condensed"/>
                <a:ea typeface="Arial Unicode MS" panose="020B0604020202020204" pitchFamily="34" charset="-128"/>
                <a:cs typeface="Arial Unicode MS" panose="020B0604020202020204" pitchFamily="34" charset="-128"/>
              </a:rPr>
              <a:t>AUDIT</a:t>
            </a:r>
            <a:endParaRPr kumimoji="0" lang="nl-NL" altLang="fr-FR"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100" b="0" i="0" u="none" strike="noStrike" kern="1200" cap="none" spc="0" normalizeH="0" baseline="0" noProof="0" dirty="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Analyse de </a:t>
            </a: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l’existant</a:t>
            </a:r>
            <a:br>
              <a:rPr kumimoji="0" lang="nl-NL" altLang="fr-FR" sz="1100" b="0" i="0" u="none" strike="noStrike" kern="1200" cap="none" spc="0" normalizeH="0" baseline="0" noProof="0" dirty="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b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Proposition</a:t>
            </a:r>
            <a:r>
              <a:rPr kumimoji="0" lang="nl-NL" altLang="fr-FR" sz="1100" b="0" i="0" u="none" strike="noStrike" kern="1200" cap="none" spc="0" normalizeH="0" baseline="0" noProof="0" dirty="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 de </a:t>
            </a: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solutions</a:t>
            </a:r>
            <a:br>
              <a:rPr kumimoji="0" lang="nl-NL" altLang="fr-FR" sz="1100" b="0" i="0" u="none" strike="noStrike" kern="1200" cap="none" spc="0" normalizeH="0" baseline="0" noProof="0" dirty="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br>
            <a:r>
              <a:rPr kumimoji="0" lang="nl-NL" altLang="fr-FR" sz="1100" b="0" i="0" u="none" strike="noStrike" kern="1200" cap="none" spc="0" normalizeH="0" baseline="0" noProof="0" dirty="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Plan </a:t>
            </a: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d’action</a:t>
            </a:r>
            <a:endParaRPr kumimoji="0" lang="nl-NL"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Oval 9">
            <a:extLst>
              <a:ext uri="{FF2B5EF4-FFF2-40B4-BE49-F238E27FC236}">
                <a16:creationId xmlns:a16="http://schemas.microsoft.com/office/drawing/2014/main" id="{691A0291-FA5A-4FC8-A301-3C5833DF0889}"/>
              </a:ext>
            </a:extLst>
          </p:cNvPr>
          <p:cNvSpPr>
            <a:spLocks noChangeArrowheads="1"/>
          </p:cNvSpPr>
          <p:nvPr/>
        </p:nvSpPr>
        <p:spPr bwMode="auto">
          <a:xfrm>
            <a:off x="1213202" y="2982451"/>
            <a:ext cx="508000" cy="508000"/>
          </a:xfrm>
          <a:prstGeom prst="ellipse">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rgbClr val="17BCCF"/>
                </a:solidFill>
                <a:effectLst/>
                <a:uLnTx/>
                <a:uFillTx/>
                <a:latin typeface="Superclarendon"/>
                <a:ea typeface="Arial Unicode MS" panose="020B0604020202020204" pitchFamily="34" charset="-128"/>
                <a:cs typeface="Arial Unicode MS" panose="020B0604020202020204" pitchFamily="34" charset="-128"/>
              </a:rPr>
              <a:t>1</a:t>
            </a: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8">
            <a:extLst>
              <a:ext uri="{FF2B5EF4-FFF2-40B4-BE49-F238E27FC236}">
                <a16:creationId xmlns:a16="http://schemas.microsoft.com/office/drawing/2014/main" id="{1DC6D1BB-9BCD-437F-A1EA-312731B61ADF}"/>
              </a:ext>
            </a:extLst>
          </p:cNvPr>
          <p:cNvSpPr>
            <a:spLocks noChangeArrowheads="1"/>
          </p:cNvSpPr>
          <p:nvPr/>
        </p:nvSpPr>
        <p:spPr bwMode="auto">
          <a:xfrm>
            <a:off x="3569970" y="2919402"/>
            <a:ext cx="1625600" cy="1930400"/>
          </a:xfrm>
          <a:prstGeom prst="rect">
            <a:avLst/>
          </a:prstGeom>
          <a:solidFill>
            <a:srgbClr val="4F9D8D"/>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altLang="fr-FR" sz="1800" b="0" i="0" u="none" strike="noStrike" kern="1200" cap="none" spc="0" normalizeH="0" baseline="0" noProof="0" dirty="0">
              <a:ln>
                <a:noFill/>
              </a:ln>
              <a:solidFill>
                <a:srgbClr val="565656"/>
              </a:solidFill>
              <a:effectLst/>
              <a:uLnTx/>
              <a:uFillTx/>
              <a:latin typeface="DIN Condensed"/>
              <a:ea typeface="Arial Unicode MS" panose="020B0604020202020204" pitchFamily="34" charset="-128"/>
              <a:cs typeface="Arial Unicode MS" panose="020B060402020202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altLang="fr-FR" sz="1800" b="0" i="0" u="none" strike="noStrike" kern="1200" cap="none" spc="0" normalizeH="0" baseline="0" noProof="0" dirty="0">
              <a:ln>
                <a:noFill/>
              </a:ln>
              <a:solidFill>
                <a:srgbClr val="565656"/>
              </a:solidFill>
              <a:effectLst/>
              <a:uLnTx/>
              <a:uFillTx/>
              <a:latin typeface="DIN Condensed"/>
              <a:ea typeface="Arial Unicode MS" panose="020B0604020202020204" pitchFamily="34" charset="-128"/>
              <a:cs typeface="Arial Unicode MS" panose="020B060402020202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800" b="0" i="0" u="none" strike="noStrike" kern="1200" cap="none" spc="0" normalizeH="0" baseline="0" noProof="0" dirty="0">
                <a:ln>
                  <a:noFill/>
                </a:ln>
                <a:solidFill>
                  <a:srgbClr val="565656"/>
                </a:solidFill>
                <a:effectLst/>
                <a:uLnTx/>
                <a:uFillTx/>
                <a:latin typeface="DIN Condensed"/>
                <a:ea typeface="Arial Unicode MS" panose="020B0604020202020204" pitchFamily="34" charset="-128"/>
                <a:cs typeface="Arial Unicode MS" panose="020B0604020202020204" pitchFamily="34" charset="-128"/>
              </a:rPr>
              <a:t>ANALYSE D’OFFRES</a:t>
            </a:r>
            <a:endParaRPr kumimoji="0" lang="nl-NL" altLang="fr-FR"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Adéquation</a:t>
            </a:r>
            <a:r>
              <a:rPr kumimoji="0" lang="nl-NL" altLang="fr-FR" sz="1100" b="0" i="0" u="none" strike="noStrike" kern="1200" cap="none" spc="0" normalizeH="0" baseline="0" noProof="0" dirty="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 de </a:t>
            </a: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l’éclairage</a:t>
            </a:r>
            <a:r>
              <a:rPr kumimoji="0" lang="nl-NL" altLang="fr-FR" sz="1100" b="0" i="0" u="none" strike="noStrike" kern="1200" cap="none" spc="0" normalizeH="0" baseline="0" noProof="0" dirty="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 à </a:t>
            </a: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l’usage</a:t>
            </a:r>
            <a:br>
              <a:rPr kumimoji="0" lang="nl-NL" altLang="fr-FR" sz="1100" b="0" i="0" u="none" strike="noStrike" kern="1200" cap="none" spc="0" normalizeH="0" baseline="0" noProof="0" dirty="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b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Qualité</a:t>
            </a:r>
            <a:r>
              <a:rPr kumimoji="0" lang="nl-NL" altLang="fr-FR" sz="1100" b="0" i="0" u="none" strike="noStrike" kern="1200" cap="none" spc="0" normalizeH="0" baseline="0" noProof="0" dirty="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 du matériel </a:t>
            </a: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proposé</a:t>
            </a:r>
            <a:endParaRPr kumimoji="0" lang="nl-NL"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Oval 7">
            <a:extLst>
              <a:ext uri="{FF2B5EF4-FFF2-40B4-BE49-F238E27FC236}">
                <a16:creationId xmlns:a16="http://schemas.microsoft.com/office/drawing/2014/main" id="{F987345F-64CA-4DE5-B9AA-78472E404245}"/>
              </a:ext>
            </a:extLst>
          </p:cNvPr>
          <p:cNvSpPr>
            <a:spLocks noChangeArrowheads="1"/>
          </p:cNvSpPr>
          <p:nvPr/>
        </p:nvSpPr>
        <p:spPr bwMode="auto">
          <a:xfrm>
            <a:off x="4185919" y="3008321"/>
            <a:ext cx="508000" cy="508000"/>
          </a:xfrm>
          <a:prstGeom prst="ellipse">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rgbClr val="54CCB4"/>
                </a:solidFill>
                <a:effectLst/>
                <a:uLnTx/>
                <a:uFillTx/>
                <a:latin typeface="Superclarendon"/>
                <a:ea typeface="Arial Unicode MS" panose="020B0604020202020204" pitchFamily="34" charset="-128"/>
                <a:cs typeface="Arial Unicode MS" panose="020B0604020202020204" pitchFamily="34" charset="-128"/>
              </a:rPr>
              <a:t>2</a:t>
            </a: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Rectangle 6">
            <a:extLst>
              <a:ext uri="{FF2B5EF4-FFF2-40B4-BE49-F238E27FC236}">
                <a16:creationId xmlns:a16="http://schemas.microsoft.com/office/drawing/2014/main" id="{6317CFAA-A6C0-4291-80AA-D583881DFA78}"/>
              </a:ext>
            </a:extLst>
          </p:cNvPr>
          <p:cNvSpPr>
            <a:spLocks noChangeArrowheads="1"/>
          </p:cNvSpPr>
          <p:nvPr/>
        </p:nvSpPr>
        <p:spPr bwMode="auto">
          <a:xfrm>
            <a:off x="6485538" y="2919402"/>
            <a:ext cx="1625600" cy="1930400"/>
          </a:xfrm>
          <a:prstGeom prst="rect">
            <a:avLst/>
          </a:prstGeom>
          <a:solidFill>
            <a:srgbClr val="79A6D5"/>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800" b="0" i="0" u="none" strike="noStrike" kern="1200" cap="none" spc="0" normalizeH="0" baseline="0" noProof="0">
                <a:ln>
                  <a:noFill/>
                </a:ln>
                <a:solidFill>
                  <a:srgbClr val="565656"/>
                </a:solidFill>
                <a:effectLst/>
                <a:uLnTx/>
                <a:uFillTx/>
                <a:latin typeface="DIN Condensed"/>
                <a:ea typeface="Arial Unicode MS" panose="020B0604020202020204" pitchFamily="34" charset="-128"/>
                <a:cs typeface="Arial Unicode MS" panose="020B0604020202020204" pitchFamily="34" charset="-128"/>
              </a:rPr>
              <a:t>CONSULTANCE</a:t>
            </a:r>
            <a:endParaRPr kumimoji="0" lang="nl-NL" altLang="fr-FR" sz="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100" b="0" i="0" u="none" strike="noStrike" kern="1200" cap="none" spc="0" normalizeH="0" baseline="0" noProof="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Tout accompagnement en lien avec l’éclairage</a:t>
            </a:r>
            <a:endPar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Oval 5">
            <a:extLst>
              <a:ext uri="{FF2B5EF4-FFF2-40B4-BE49-F238E27FC236}">
                <a16:creationId xmlns:a16="http://schemas.microsoft.com/office/drawing/2014/main" id="{41461E98-A96F-4668-953B-300C9D0F66C8}"/>
              </a:ext>
            </a:extLst>
          </p:cNvPr>
          <p:cNvSpPr>
            <a:spLocks noChangeArrowheads="1"/>
          </p:cNvSpPr>
          <p:nvPr/>
        </p:nvSpPr>
        <p:spPr bwMode="auto">
          <a:xfrm>
            <a:off x="7044338" y="2982451"/>
            <a:ext cx="508000" cy="508000"/>
          </a:xfrm>
          <a:prstGeom prst="ellipse">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a:ln>
                  <a:noFill/>
                </a:ln>
                <a:solidFill>
                  <a:srgbClr val="79A6D4"/>
                </a:solidFill>
                <a:effectLst/>
                <a:uLnTx/>
                <a:uFillTx/>
                <a:latin typeface="Superclarendon"/>
                <a:ea typeface="Arial Unicode MS" panose="020B0604020202020204" pitchFamily="34" charset="-128"/>
                <a:cs typeface="Arial Unicode MS" panose="020B0604020202020204" pitchFamily="34" charset="-128"/>
              </a:rPr>
              <a:t>3</a:t>
            </a:r>
            <a:endPar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Rectangle 4">
            <a:extLst>
              <a:ext uri="{FF2B5EF4-FFF2-40B4-BE49-F238E27FC236}">
                <a16:creationId xmlns:a16="http://schemas.microsoft.com/office/drawing/2014/main" id="{563C3F1C-8404-446F-BE65-FCA3BFAA4FC3}"/>
              </a:ext>
            </a:extLst>
          </p:cNvPr>
          <p:cNvSpPr>
            <a:spLocks noChangeArrowheads="1"/>
          </p:cNvSpPr>
          <p:nvPr/>
        </p:nvSpPr>
        <p:spPr bwMode="auto">
          <a:xfrm>
            <a:off x="2091592" y="4916283"/>
            <a:ext cx="1625600" cy="1930400"/>
          </a:xfrm>
          <a:prstGeom prst="rect">
            <a:avLst/>
          </a:prstGeom>
          <a:solidFill>
            <a:srgbClr val="72A65D"/>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800" b="0" i="0" u="none" strike="noStrike" kern="1200" cap="none" spc="0" normalizeH="0" baseline="0" noProof="0" dirty="0">
                <a:ln>
                  <a:noFill/>
                </a:ln>
                <a:solidFill>
                  <a:srgbClr val="565656"/>
                </a:solidFill>
                <a:effectLst/>
                <a:uLnTx/>
                <a:uFillTx/>
                <a:latin typeface="DIN Condensed"/>
                <a:ea typeface="Arial Unicode MS" panose="020B0604020202020204" pitchFamily="34" charset="-128"/>
                <a:cs typeface="Arial Unicode MS" panose="020B0604020202020204" pitchFamily="34" charset="-128"/>
              </a:rPr>
              <a:t>ETUDES D’ÉCLAIRAGE</a:t>
            </a:r>
            <a:endParaRPr kumimoji="0" lang="nl-NL" altLang="fr-FR"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100" b="0" i="0" u="none" strike="noStrike" kern="1200" cap="none" spc="0" normalizeH="0" baseline="0" noProof="0" dirty="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Logiciel </a:t>
            </a: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Dialux</a:t>
            </a:r>
            <a:r>
              <a:rPr kumimoji="0" lang="nl-NL" altLang="fr-FR" sz="1100" b="0" i="0" u="none" strike="noStrike" kern="1200" cap="none" spc="0" normalizeH="0" baseline="0" noProof="0" dirty="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 </a:t>
            </a:r>
            <a:r>
              <a:rPr kumimoji="0" lang="nl-NL" altLang="fr-FR" sz="1100" b="0" i="0" u="none" strike="noStrike" kern="1200" cap="none" spc="0" normalizeH="0" baseline="0" noProof="0" dirty="0" err="1">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Evo</a:t>
            </a:r>
            <a:endParaRPr kumimoji="0" lang="nl-NL"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Oval 3">
            <a:extLst>
              <a:ext uri="{FF2B5EF4-FFF2-40B4-BE49-F238E27FC236}">
                <a16:creationId xmlns:a16="http://schemas.microsoft.com/office/drawing/2014/main" id="{6E61C40E-D1E3-449A-AB95-73D5F9B2915F}"/>
              </a:ext>
            </a:extLst>
          </p:cNvPr>
          <p:cNvSpPr>
            <a:spLocks noChangeArrowheads="1"/>
          </p:cNvSpPr>
          <p:nvPr/>
        </p:nvSpPr>
        <p:spPr bwMode="auto">
          <a:xfrm>
            <a:off x="2650392" y="4999640"/>
            <a:ext cx="508000" cy="508000"/>
          </a:xfrm>
          <a:prstGeom prst="ellipse">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rgbClr val="91D176"/>
                </a:solidFill>
                <a:effectLst/>
                <a:uLnTx/>
                <a:uFillTx/>
                <a:latin typeface="Superclarendon"/>
                <a:ea typeface="Arial Unicode MS" panose="020B0604020202020204" pitchFamily="34" charset="-128"/>
                <a:cs typeface="Arial Unicode MS" panose="020B0604020202020204" pitchFamily="34" charset="-128"/>
              </a:rPr>
              <a:t>4</a:t>
            </a: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Rectangle 2">
            <a:extLst>
              <a:ext uri="{FF2B5EF4-FFF2-40B4-BE49-F238E27FC236}">
                <a16:creationId xmlns:a16="http://schemas.microsoft.com/office/drawing/2014/main" id="{90644200-609D-42C5-AFD1-D5BDEED48D95}"/>
              </a:ext>
            </a:extLst>
          </p:cNvPr>
          <p:cNvSpPr>
            <a:spLocks noChangeArrowheads="1"/>
          </p:cNvSpPr>
          <p:nvPr/>
        </p:nvSpPr>
        <p:spPr bwMode="auto">
          <a:xfrm>
            <a:off x="5102756" y="4916283"/>
            <a:ext cx="1625600" cy="1930400"/>
          </a:xfrm>
          <a:prstGeom prst="rect">
            <a:avLst/>
          </a:prstGeom>
          <a:solidFill>
            <a:srgbClr val="76CFD5"/>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800" b="0" i="0" u="none" strike="noStrike" kern="1200" cap="none" spc="0" normalizeH="0" baseline="0" noProof="0">
                <a:ln>
                  <a:noFill/>
                </a:ln>
                <a:solidFill>
                  <a:srgbClr val="565656"/>
                </a:solidFill>
                <a:effectLst/>
                <a:uLnTx/>
                <a:uFillTx/>
                <a:latin typeface="DIN Condensed"/>
                <a:ea typeface="Arial Unicode MS" panose="020B0604020202020204" pitchFamily="34" charset="-128"/>
                <a:cs typeface="Arial Unicode MS" panose="020B0604020202020204" pitchFamily="34" charset="-128"/>
              </a:rPr>
              <a:t>FORMATION</a:t>
            </a:r>
            <a:endParaRPr kumimoji="0" lang="nl-NL" altLang="fr-FR" sz="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1100" b="0" i="0" u="none" strike="noStrike" kern="1200" cap="none" spc="0" normalizeH="0" baseline="0" noProof="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Sur mesure</a:t>
            </a:r>
            <a:br>
              <a:rPr kumimoji="0" lang="nl-NL" altLang="fr-FR" sz="1100" b="0" i="0" u="none" strike="noStrike" kern="1200" cap="none" spc="0" normalizeH="0" baseline="0" noProof="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br>
            <a:r>
              <a:rPr kumimoji="0" lang="nl-NL" altLang="fr-FR" sz="1100" b="0" i="0" u="none" strike="noStrike" kern="1200" cap="none" spc="0" normalizeH="0" baseline="0" noProof="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Adaptée au public</a:t>
            </a:r>
            <a:br>
              <a:rPr kumimoji="0" lang="nl-NL" altLang="fr-FR" sz="1100" b="0" i="0" u="none" strike="noStrike" kern="1200" cap="none" spc="0" normalizeH="0" baseline="0" noProof="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br>
            <a:r>
              <a:rPr kumimoji="0" lang="nl-NL" altLang="fr-FR" sz="1100" b="0" i="0" u="none" strike="noStrike" kern="1200" cap="none" spc="0" normalizeH="0" baseline="0" noProof="0">
                <a:ln>
                  <a:noFill/>
                </a:ln>
                <a:solidFill>
                  <a:srgbClr val="000000"/>
                </a:solidFill>
                <a:effectLst/>
                <a:uLnTx/>
                <a:uFillTx/>
                <a:latin typeface="Avenir Next"/>
                <a:ea typeface="Arial Unicode MS" panose="020B0604020202020204" pitchFamily="34" charset="-128"/>
                <a:cs typeface="Arial Unicode MS" panose="020B0604020202020204" pitchFamily="34" charset="-128"/>
              </a:rPr>
              <a:t>Adaptée au temps</a:t>
            </a:r>
            <a:endParaRPr kumimoji="0" lang="nl-NL"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Oval 1">
            <a:extLst>
              <a:ext uri="{FF2B5EF4-FFF2-40B4-BE49-F238E27FC236}">
                <a16:creationId xmlns:a16="http://schemas.microsoft.com/office/drawing/2014/main" id="{F2D21EEA-5D39-49C4-922F-38E7D8AC24BC}"/>
              </a:ext>
            </a:extLst>
          </p:cNvPr>
          <p:cNvSpPr>
            <a:spLocks noChangeArrowheads="1"/>
          </p:cNvSpPr>
          <p:nvPr/>
        </p:nvSpPr>
        <p:spPr bwMode="auto">
          <a:xfrm>
            <a:off x="5661556" y="4974661"/>
            <a:ext cx="508000" cy="508000"/>
          </a:xfrm>
          <a:prstGeom prst="ellipse">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fr-FR" sz="2400" b="1" i="0" u="none" strike="noStrike" kern="1200" cap="none" spc="0" normalizeH="0" baseline="0" noProof="0">
                <a:ln>
                  <a:noFill/>
                </a:ln>
                <a:solidFill>
                  <a:srgbClr val="75CFD4"/>
                </a:solidFill>
                <a:effectLst/>
                <a:uLnTx/>
                <a:uFillTx/>
                <a:latin typeface="Superclarendon"/>
                <a:ea typeface="Arial Unicode MS" panose="020B0604020202020204" pitchFamily="34" charset="-128"/>
                <a:cs typeface="Arial Unicode MS" panose="020B0604020202020204" pitchFamily="34" charset="-128"/>
              </a:rPr>
              <a:t>5</a:t>
            </a:r>
            <a:endParaRPr kumimoji="0" lang="nl-NL"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Rectangle 14">
            <a:extLst>
              <a:ext uri="{FF2B5EF4-FFF2-40B4-BE49-F238E27FC236}">
                <a16:creationId xmlns:a16="http://schemas.microsoft.com/office/drawing/2014/main" id="{5AA8935D-9288-4B64-A734-37E52664E8A3}"/>
              </a:ext>
            </a:extLst>
          </p:cNvPr>
          <p:cNvSpPr>
            <a:spLocks noChangeArrowheads="1"/>
          </p:cNvSpPr>
          <p:nvPr/>
        </p:nvSpPr>
        <p:spPr bwMode="auto">
          <a:xfrm>
            <a:off x="4283645" y="-430577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BE" altLang="fr-FR" sz="1200" b="0" i="0" u="none" strike="noStrike" kern="1200" cap="none" spc="0" normalizeH="0" baseline="0" noProof="0">
                <a:ln>
                  <a:noFill/>
                </a:ln>
                <a:solidFill>
                  <a:srgbClr val="000000"/>
                </a:solidFill>
                <a:effectLst/>
                <a:uLnTx/>
                <a:uFillTx/>
                <a:latin typeface="Arial" panose="020B0604020202020204" pitchFamily="34" charset="0"/>
                <a:ea typeface="Avenir Next Medium"/>
                <a:cs typeface="Avenir Next Medium"/>
              </a:rPr>
              <a:t>Ind</a:t>
            </a:r>
            <a:r>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Avenir Next Medium"/>
                <a:cs typeface="Avenir Next Medium"/>
              </a:rPr>
              <a:t>épendant de tout</a:t>
            </a:r>
            <a:endPar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Rectangle 18">
            <a:extLst>
              <a:ext uri="{FF2B5EF4-FFF2-40B4-BE49-F238E27FC236}">
                <a16:creationId xmlns:a16="http://schemas.microsoft.com/office/drawing/2014/main" id="{97E920D7-A41A-45B8-B0F3-D532EC16F8E3}"/>
              </a:ext>
            </a:extLst>
          </p:cNvPr>
          <p:cNvSpPr>
            <a:spLocks noChangeArrowheads="1"/>
          </p:cNvSpPr>
          <p:nvPr/>
        </p:nvSpPr>
        <p:spPr bwMode="auto">
          <a:xfrm>
            <a:off x="4283645" y="-38485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BE" altLang="fr-FR" sz="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Rectangle 21">
            <a:extLst>
              <a:ext uri="{FF2B5EF4-FFF2-40B4-BE49-F238E27FC236}">
                <a16:creationId xmlns:a16="http://schemas.microsoft.com/office/drawing/2014/main" id="{EC35DFC5-9644-4506-A9C4-96F01BCFC6AA}"/>
              </a:ext>
            </a:extLst>
          </p:cNvPr>
          <p:cNvSpPr>
            <a:spLocks noChangeArrowheads="1"/>
          </p:cNvSpPr>
          <p:nvPr/>
        </p:nvSpPr>
        <p:spPr bwMode="auto">
          <a:xfrm>
            <a:off x="4283645" y="-38485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BE" altLang="fr-FR" sz="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Rectangle 24">
            <a:extLst>
              <a:ext uri="{FF2B5EF4-FFF2-40B4-BE49-F238E27FC236}">
                <a16:creationId xmlns:a16="http://schemas.microsoft.com/office/drawing/2014/main" id="{22D0AC65-8AA8-4052-BBCE-B617609DA0E5}"/>
              </a:ext>
            </a:extLst>
          </p:cNvPr>
          <p:cNvSpPr>
            <a:spLocks noChangeArrowheads="1"/>
          </p:cNvSpPr>
          <p:nvPr/>
        </p:nvSpPr>
        <p:spPr bwMode="auto">
          <a:xfrm>
            <a:off x="4283645" y="-38485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BE" altLang="fr-FR" sz="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Rectangle 27">
            <a:extLst>
              <a:ext uri="{FF2B5EF4-FFF2-40B4-BE49-F238E27FC236}">
                <a16:creationId xmlns:a16="http://schemas.microsoft.com/office/drawing/2014/main" id="{E718EC6C-D43F-4475-89EA-886A4EF0F1DB}"/>
              </a:ext>
            </a:extLst>
          </p:cNvPr>
          <p:cNvSpPr>
            <a:spLocks noChangeArrowheads="1"/>
          </p:cNvSpPr>
          <p:nvPr/>
        </p:nvSpPr>
        <p:spPr bwMode="auto">
          <a:xfrm>
            <a:off x="4283645" y="-38485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BE" altLang="fr-FR" sz="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Rectangle 30">
            <a:extLst>
              <a:ext uri="{FF2B5EF4-FFF2-40B4-BE49-F238E27FC236}">
                <a16:creationId xmlns:a16="http://schemas.microsoft.com/office/drawing/2014/main" id="{12F89682-EDF8-4FEF-972C-449335FE646A}"/>
              </a:ext>
            </a:extLst>
          </p:cNvPr>
          <p:cNvSpPr>
            <a:spLocks noChangeArrowheads="1"/>
          </p:cNvSpPr>
          <p:nvPr/>
        </p:nvSpPr>
        <p:spPr bwMode="auto">
          <a:xfrm>
            <a:off x="4283645" y="-38485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BE" altLang="fr-FR" sz="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fournisseur, nous vous accompagnons dans votre réflexion sur la </a:t>
            </a:r>
            <a:r>
              <a:rPr kumimoji="0" lang="nl-NL"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conception ou la </a:t>
            </a:r>
            <a:r>
              <a:rPr kumimoji="0" lang="fr-BE"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a:t>
            </a:r>
            <a:r>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énovation de votre éclairage. Quelle que soit l</a:t>
            </a:r>
            <a:r>
              <a:rPr kumimoji="0" lang="fr-BE"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approche choisie, nous combinons efficacité é</a:t>
            </a:r>
            <a:r>
              <a:rPr kumimoji="0" lang="fr-BE"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nerg</a:t>
            </a:r>
            <a:r>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étique et confort visuel</a:t>
            </a:r>
            <a:r>
              <a:rPr kumimoji="0" lang="nl-NL"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0" lang="fr-BE" altLang="fr-FR" sz="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BE"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a16="http://schemas.microsoft.com/office/drawing/2014/main" id="{54BEDDF3-22FF-4D52-9F14-E2F46E01E709}"/>
              </a:ext>
            </a:extLst>
          </p:cNvPr>
          <p:cNvSpPr/>
          <p:nvPr/>
        </p:nvSpPr>
        <p:spPr>
          <a:xfrm>
            <a:off x="4247852" y="377356"/>
            <a:ext cx="4572000" cy="203132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Dans l’industrie depuis 25 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Dans l’efficacité énergétique depuis 15 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Dans l’éclairage depuis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Auditrice agréée: AMURE et UREBA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Membre de l’Institut Belge de l’Eclairage IBE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Aucun lien avec les fabricants ou les grossistes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Totalement neutre vis-à-vis des fournisseurs</a:t>
            </a:r>
          </a:p>
        </p:txBody>
      </p:sp>
      <p:pic>
        <p:nvPicPr>
          <p:cNvPr id="2" name="Image 1">
            <a:extLst>
              <a:ext uri="{FF2B5EF4-FFF2-40B4-BE49-F238E27FC236}">
                <a16:creationId xmlns:a16="http://schemas.microsoft.com/office/drawing/2014/main" id="{7CA28DFB-685C-445E-96DF-7DBDCD3F39D7}"/>
              </a:ext>
            </a:extLst>
          </p:cNvPr>
          <p:cNvPicPr>
            <a:picLocks noChangeAspect="1"/>
          </p:cNvPicPr>
          <p:nvPr/>
        </p:nvPicPr>
        <p:blipFill>
          <a:blip r:embed="rId3"/>
          <a:stretch>
            <a:fillRect/>
          </a:stretch>
        </p:blipFill>
        <p:spPr>
          <a:xfrm>
            <a:off x="7055445" y="6135425"/>
            <a:ext cx="1800200" cy="548724"/>
          </a:xfrm>
          <a:prstGeom prst="rect">
            <a:avLst/>
          </a:prstGeom>
        </p:spPr>
      </p:pic>
    </p:spTree>
    <p:extLst>
      <p:ext uri="{BB962C8B-B14F-4D97-AF65-F5344CB8AC3E}">
        <p14:creationId xmlns:p14="http://schemas.microsoft.com/office/powerpoint/2010/main" val="951394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buClr>
                <a:schemeClr val="tx1">
                  <a:lumMod val="60000"/>
                  <a:lumOff val="40000"/>
                </a:schemeClr>
              </a:buClr>
              <a:buSzPct val="120000"/>
              <a:defRPr/>
            </a:pPr>
            <a:r>
              <a:rPr lang="nl-BE" sz="3200" dirty="0">
                <a:solidFill>
                  <a:srgbClr val="00279F"/>
                </a:solidFill>
                <a:latin typeface="Arial" pitchFamily="34" charset="0"/>
                <a:ea typeface="+mn-ea"/>
                <a:cs typeface="Arial" charset="0"/>
              </a:rPr>
              <a:t>IRC</a:t>
            </a:r>
          </a:p>
        </p:txBody>
      </p:sp>
      <p:pic>
        <p:nvPicPr>
          <p:cNvPr id="1028" name="Picture 4" descr="http://i.imgur.com/DEv18Uf.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3807" y="3550601"/>
            <a:ext cx="4372249" cy="5264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i.imgur.com/DEv18Uf.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52281" y="3558185"/>
            <a:ext cx="3184407" cy="5188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1.bp.blogspot.com/-1VLApE_f2ZI/VMDwSayhxdI/AAAAAAAAxNU/ImZyjtmyuxU/s1600/lampje.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6948266" y="1484785"/>
            <a:ext cx="1040899" cy="10434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humbs.dreamstime.com/z/het-pictogram-van-de-zon-aard-symbool-de-zomer-strand-23650539.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868147" y="1268760"/>
            <a:ext cx="1080119" cy="10571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64088" y="2564904"/>
            <a:ext cx="3390672" cy="369332"/>
          </a:xfrm>
          <a:prstGeom prst="rect">
            <a:avLst/>
          </a:prstGeom>
          <a:noFill/>
        </p:spPr>
        <p:txBody>
          <a:bodyPr wrap="none" rtlCol="0">
            <a:spAutoFit/>
          </a:bodyPr>
          <a:lstStyle/>
          <a:p>
            <a:r>
              <a:rPr lang="nl-BE" dirty="0" err="1"/>
              <a:t>Source</a:t>
            </a:r>
            <a:r>
              <a:rPr lang="nl-BE" dirty="0"/>
              <a:t> </a:t>
            </a:r>
            <a:r>
              <a:rPr lang="nl-BE" dirty="0" err="1"/>
              <a:t>lumineuse</a:t>
            </a:r>
            <a:r>
              <a:rPr lang="nl-BE" dirty="0"/>
              <a:t> de </a:t>
            </a:r>
            <a:r>
              <a:rPr lang="nl-BE" dirty="0" err="1"/>
              <a:t>référence</a:t>
            </a:r>
            <a:endParaRPr lang="nl-BE" dirty="0"/>
          </a:p>
        </p:txBody>
      </p:sp>
      <p:pic>
        <p:nvPicPr>
          <p:cNvPr id="1032" name="Picture 8" descr="http://www.topledshop.nl/components/com_virtuemart/shop_image/product/LED_Lamp_230V__1_54a274abce346.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4918965">
            <a:off x="1484847" y="1312374"/>
            <a:ext cx="1333500" cy="11430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99592" y="2492896"/>
            <a:ext cx="2864887" cy="369332"/>
          </a:xfrm>
          <a:prstGeom prst="rect">
            <a:avLst/>
          </a:prstGeom>
          <a:noFill/>
        </p:spPr>
        <p:txBody>
          <a:bodyPr wrap="none" rtlCol="0">
            <a:spAutoFit/>
          </a:bodyPr>
          <a:lstStyle/>
          <a:p>
            <a:r>
              <a:rPr lang="nl-BE" dirty="0" err="1"/>
              <a:t>Source</a:t>
            </a:r>
            <a:r>
              <a:rPr lang="nl-BE" dirty="0"/>
              <a:t> </a:t>
            </a:r>
            <a:r>
              <a:rPr lang="nl-BE" dirty="0" err="1"/>
              <a:t>lumineuse</a:t>
            </a:r>
            <a:r>
              <a:rPr lang="nl-BE" dirty="0"/>
              <a:t> à tester</a:t>
            </a:r>
          </a:p>
        </p:txBody>
      </p:sp>
      <p:sp>
        <p:nvSpPr>
          <p:cNvPr id="12" name="TextBox 11"/>
          <p:cNvSpPr txBox="1"/>
          <p:nvPr/>
        </p:nvSpPr>
        <p:spPr>
          <a:xfrm>
            <a:off x="2067578" y="5085184"/>
            <a:ext cx="6417206" cy="923330"/>
          </a:xfrm>
          <a:prstGeom prst="rect">
            <a:avLst/>
          </a:prstGeom>
          <a:noFill/>
        </p:spPr>
        <p:txBody>
          <a:bodyPr wrap="none" rtlCol="0">
            <a:spAutoFit/>
          </a:bodyPr>
          <a:lstStyle/>
          <a:p>
            <a:r>
              <a:rPr lang="nl-BE" dirty="0" err="1"/>
              <a:t>Pour</a:t>
            </a:r>
            <a:r>
              <a:rPr lang="nl-BE" dirty="0"/>
              <a:t> </a:t>
            </a:r>
            <a:r>
              <a:rPr lang="nl-BE" dirty="0" err="1"/>
              <a:t>chaque</a:t>
            </a:r>
            <a:r>
              <a:rPr lang="nl-BE" dirty="0"/>
              <a:t> </a:t>
            </a:r>
            <a:r>
              <a:rPr lang="nl-BE" dirty="0" err="1"/>
              <a:t>échantillon</a:t>
            </a:r>
            <a:r>
              <a:rPr lang="nl-BE" dirty="0"/>
              <a:t> : </a:t>
            </a:r>
            <a:r>
              <a:rPr lang="nl-BE" dirty="0" err="1"/>
              <a:t>calcul</a:t>
            </a:r>
            <a:r>
              <a:rPr lang="nl-BE" dirty="0"/>
              <a:t> de la </a:t>
            </a:r>
            <a:r>
              <a:rPr lang="nl-BE" dirty="0" err="1"/>
              <a:t>différence</a:t>
            </a:r>
            <a:r>
              <a:rPr lang="nl-BE" dirty="0"/>
              <a:t> de</a:t>
            </a:r>
          </a:p>
          <a:p>
            <a:r>
              <a:rPr lang="nl-BE" dirty="0"/>
              <a:t>couleur sous la </a:t>
            </a:r>
            <a:r>
              <a:rPr lang="nl-BE" dirty="0" err="1"/>
              <a:t>lampe</a:t>
            </a:r>
            <a:r>
              <a:rPr lang="nl-BE" dirty="0"/>
              <a:t> de </a:t>
            </a:r>
            <a:r>
              <a:rPr lang="nl-BE" dirty="0" err="1"/>
              <a:t>référence</a:t>
            </a:r>
            <a:r>
              <a:rPr lang="nl-BE" dirty="0"/>
              <a:t> et sous la </a:t>
            </a:r>
            <a:r>
              <a:rPr lang="nl-BE" dirty="0" err="1"/>
              <a:t>lampe</a:t>
            </a:r>
            <a:r>
              <a:rPr lang="nl-BE" dirty="0"/>
              <a:t> à tester.</a:t>
            </a:r>
          </a:p>
          <a:p>
            <a:endParaRPr lang="nl-BE" dirty="0"/>
          </a:p>
        </p:txBody>
      </p:sp>
      <p:cxnSp>
        <p:nvCxnSpPr>
          <p:cNvPr id="15" name="Straight Connector 14"/>
          <p:cNvCxnSpPr/>
          <p:nvPr/>
        </p:nvCxnSpPr>
        <p:spPr>
          <a:xfrm>
            <a:off x="1010263" y="4077072"/>
            <a:ext cx="561975"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1572238" y="4077072"/>
            <a:ext cx="6416927"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572236" y="4077072"/>
            <a:ext cx="1055548"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572236" y="4077072"/>
            <a:ext cx="527774"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572236" y="4077072"/>
            <a:ext cx="0"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1572236" y="4077072"/>
            <a:ext cx="5788502"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1572236" y="4077072"/>
            <a:ext cx="4727956"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1572236" y="4077072"/>
            <a:ext cx="3647836"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1572237" y="4077072"/>
            <a:ext cx="1493637"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025" name="Straight Connector 1024"/>
          <p:cNvCxnSpPr/>
          <p:nvPr/>
        </p:nvCxnSpPr>
        <p:spPr>
          <a:xfrm flipH="1">
            <a:off x="1572236" y="4077072"/>
            <a:ext cx="2063660"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029" name="Straight Connector 1028"/>
          <p:cNvCxnSpPr/>
          <p:nvPr/>
        </p:nvCxnSpPr>
        <p:spPr>
          <a:xfrm flipH="1">
            <a:off x="1572236" y="4077072"/>
            <a:ext cx="2639724"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035" name="Straight Connector 1034"/>
          <p:cNvCxnSpPr/>
          <p:nvPr/>
        </p:nvCxnSpPr>
        <p:spPr>
          <a:xfrm flipH="1">
            <a:off x="1572236" y="4077072"/>
            <a:ext cx="5160004"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037" name="Straight Connector 1036"/>
          <p:cNvCxnSpPr/>
          <p:nvPr/>
        </p:nvCxnSpPr>
        <p:spPr>
          <a:xfrm flipH="1">
            <a:off x="1572236" y="4077072"/>
            <a:ext cx="4151892" cy="576064"/>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039" name="Straight Connector 1038"/>
          <p:cNvCxnSpPr/>
          <p:nvPr/>
        </p:nvCxnSpPr>
        <p:spPr>
          <a:xfrm flipH="1">
            <a:off x="1572236" y="4077072"/>
            <a:ext cx="3071772" cy="576064"/>
          </a:xfrm>
          <a:prstGeom prst="line">
            <a:avLst/>
          </a:prstGeom>
          <a:ln w="3175"/>
        </p:spPr>
        <p:style>
          <a:lnRef idx="2">
            <a:schemeClr val="accent1"/>
          </a:lnRef>
          <a:fillRef idx="0">
            <a:schemeClr val="accent1"/>
          </a:fillRef>
          <a:effectRef idx="1">
            <a:schemeClr val="accent1"/>
          </a:effectRef>
          <a:fontRef idx="minor">
            <a:schemeClr val="tx1"/>
          </a:fontRef>
        </p:style>
      </p:cxnSp>
      <p:pic>
        <p:nvPicPr>
          <p:cNvPr id="48" name="Picture 10" descr="http://images.mystockphoto.com/files/premium/thumbs/937/calculator-cartoon-raster-version_93729148.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943628" y="4509121"/>
            <a:ext cx="1123950" cy="1428751"/>
          </a:xfrm>
          <a:prstGeom prst="rect">
            <a:avLst/>
          </a:prstGeom>
          <a:noFill/>
          <a:extLst>
            <a:ext uri="{909E8E84-426E-40DD-AFC4-6F175D3DCCD1}">
              <a14:hiddenFill xmlns:a14="http://schemas.microsoft.com/office/drawing/2010/main">
                <a:solidFill>
                  <a:srgbClr val="FFFFFF"/>
                </a:solidFill>
              </a14:hiddenFill>
            </a:ext>
          </a:extLst>
        </p:spPr>
      </p:pic>
      <p:pic>
        <p:nvPicPr>
          <p:cNvPr id="26" name="Afbeelding 3" descr="LOGO ODID.jpg"/>
          <p:cNvPicPr>
            <a:picLocks noChangeAspect="1"/>
          </p:cNvPicPr>
          <p:nvPr/>
        </p:nvPicPr>
        <p:blipFill>
          <a:blip r:embed="rId10"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1787926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8229600" cy="529695"/>
          </a:xfrm>
        </p:spPr>
        <p:txBody>
          <a:bodyPr>
            <a:normAutofit/>
          </a:bodyPr>
          <a:lstStyle/>
          <a:p>
            <a:pPr fontAlgn="base">
              <a:lnSpc>
                <a:spcPct val="80000"/>
              </a:lnSpc>
              <a:spcAft>
                <a:spcPct val="0"/>
              </a:spcAft>
              <a:buClr>
                <a:schemeClr val="tx1">
                  <a:lumMod val="60000"/>
                  <a:lumOff val="40000"/>
                </a:schemeClr>
              </a:buClr>
              <a:buSzPct val="120000"/>
              <a:defRPr/>
            </a:pPr>
            <a:r>
              <a:rPr lang="nl-BE" sz="3200" dirty="0" err="1">
                <a:solidFill>
                  <a:srgbClr val="00279F"/>
                </a:solidFill>
                <a:latin typeface="Arial" pitchFamily="34" charset="0"/>
                <a:ea typeface="+mn-ea"/>
                <a:cs typeface="Arial" charset="0"/>
              </a:rPr>
              <a:t>Indice</a:t>
            </a:r>
            <a:r>
              <a:rPr lang="nl-BE" sz="3200" dirty="0">
                <a:solidFill>
                  <a:srgbClr val="00279F"/>
                </a:solidFill>
                <a:latin typeface="Arial" pitchFamily="34" charset="0"/>
                <a:ea typeface="+mn-ea"/>
                <a:cs typeface="Arial" charset="0"/>
              </a:rPr>
              <a:t> de </a:t>
            </a:r>
            <a:r>
              <a:rPr lang="nl-BE" sz="3200" dirty="0" err="1">
                <a:solidFill>
                  <a:srgbClr val="00279F"/>
                </a:solidFill>
                <a:latin typeface="Arial" pitchFamily="34" charset="0"/>
                <a:ea typeface="+mn-ea"/>
                <a:cs typeface="Arial" charset="0"/>
              </a:rPr>
              <a:t>rendu</a:t>
            </a:r>
            <a:r>
              <a:rPr lang="nl-BE" sz="3200" dirty="0">
                <a:solidFill>
                  <a:srgbClr val="00279F"/>
                </a:solidFill>
                <a:latin typeface="Arial" pitchFamily="34" charset="0"/>
                <a:ea typeface="+mn-ea"/>
                <a:cs typeface="Arial" charset="0"/>
              </a:rPr>
              <a:t> des </a:t>
            </a:r>
            <a:r>
              <a:rPr lang="nl-BE" sz="3200" dirty="0" err="1">
                <a:solidFill>
                  <a:srgbClr val="00279F"/>
                </a:solidFill>
                <a:latin typeface="Arial" pitchFamily="34" charset="0"/>
                <a:ea typeface="+mn-ea"/>
                <a:cs typeface="Arial" charset="0"/>
              </a:rPr>
              <a:t>couleurs</a:t>
            </a:r>
            <a:r>
              <a:rPr lang="nl-BE" sz="3200" dirty="0">
                <a:solidFill>
                  <a:srgbClr val="00279F"/>
                </a:solidFill>
                <a:latin typeface="Arial" pitchFamily="34" charset="0"/>
                <a:ea typeface="+mn-ea"/>
                <a:cs typeface="Arial" charset="0"/>
              </a:rPr>
              <a:t> : TM30</a:t>
            </a:r>
          </a:p>
        </p:txBody>
      </p:sp>
      <p:sp>
        <p:nvSpPr>
          <p:cNvPr id="3" name="Content Placeholder 2"/>
          <p:cNvSpPr>
            <a:spLocks noGrp="1"/>
          </p:cNvSpPr>
          <p:nvPr>
            <p:ph idx="1"/>
          </p:nvPr>
        </p:nvSpPr>
        <p:spPr>
          <a:xfrm>
            <a:off x="457200" y="2125356"/>
            <a:ext cx="8229600" cy="4348163"/>
          </a:xfrm>
        </p:spPr>
        <p:txBody>
          <a:bodyPr>
            <a:normAutofit fontScale="85000" lnSpcReduction="20000"/>
          </a:bodyPr>
          <a:lstStyle/>
          <a:p>
            <a:endParaRPr lang="nl-BE" dirty="0"/>
          </a:p>
          <a:p>
            <a:endParaRPr lang="nl-BE" dirty="0"/>
          </a:p>
          <a:p>
            <a:endParaRPr lang="nl-BE" dirty="0"/>
          </a:p>
          <a:p>
            <a:endParaRPr lang="nl-BE" dirty="0"/>
          </a:p>
          <a:p>
            <a:r>
              <a:rPr lang="nl-BE" dirty="0" err="1"/>
              <a:t>Résultats</a:t>
            </a:r>
            <a:r>
              <a:rPr lang="nl-BE" dirty="0"/>
              <a:t> :</a:t>
            </a:r>
          </a:p>
          <a:p>
            <a:pPr marL="342900" indent="-342900">
              <a:buFont typeface="Arial" panose="020B0604020202020204" pitchFamily="34" charset="0"/>
              <a:buChar char="•"/>
            </a:pPr>
            <a:r>
              <a:rPr lang="nl-BE" dirty="0" err="1">
                <a:sym typeface="Wingdings" panose="05000000000000000000" pitchFamily="2" charset="2"/>
              </a:rPr>
              <a:t>Rf</a:t>
            </a:r>
            <a:r>
              <a:rPr lang="nl-BE" dirty="0">
                <a:sym typeface="Wingdings" panose="05000000000000000000" pitchFamily="2" charset="2"/>
              </a:rPr>
              <a:t> : </a:t>
            </a:r>
            <a:r>
              <a:rPr lang="nl-BE" dirty="0" err="1">
                <a:sym typeface="Wingdings" panose="05000000000000000000" pitchFamily="2" charset="2"/>
              </a:rPr>
              <a:t>Fidélité</a:t>
            </a:r>
            <a:r>
              <a:rPr lang="nl-BE" dirty="0">
                <a:sym typeface="Wingdings" panose="05000000000000000000" pitchFamily="2" charset="2"/>
              </a:rPr>
              <a:t> de la </a:t>
            </a:r>
            <a:r>
              <a:rPr lang="nl-BE" dirty="0" err="1">
                <a:sym typeface="Wingdings" panose="05000000000000000000" pitchFamily="2" charset="2"/>
              </a:rPr>
              <a:t>teinte</a:t>
            </a:r>
            <a:r>
              <a:rPr lang="nl-BE" dirty="0">
                <a:sym typeface="Wingdings" panose="05000000000000000000" pitchFamily="2" charset="2"/>
              </a:rPr>
              <a:t> </a:t>
            </a:r>
            <a:r>
              <a:rPr lang="nl-BE" dirty="0"/>
              <a:t>(</a:t>
            </a:r>
            <a:r>
              <a:rPr lang="nl-BE" dirty="0" err="1">
                <a:sym typeface="Wingdings" panose="05000000000000000000" pitchFamily="2" charset="2"/>
              </a:rPr>
              <a:t>remplace</a:t>
            </a:r>
            <a:r>
              <a:rPr lang="nl-BE" dirty="0">
                <a:sym typeface="Wingdings" panose="05000000000000000000" pitchFamily="2" charset="2"/>
              </a:rPr>
              <a:t> Ra / CRI)</a:t>
            </a:r>
          </a:p>
          <a:p>
            <a:pPr marL="342900" indent="-342900">
              <a:buFont typeface="Arial" panose="020B0604020202020204" pitchFamily="34" charset="0"/>
              <a:buChar char="•"/>
            </a:pPr>
            <a:r>
              <a:rPr lang="nl-BE" dirty="0" err="1">
                <a:sym typeface="Wingdings" panose="05000000000000000000" pitchFamily="2" charset="2"/>
              </a:rPr>
              <a:t>Rg</a:t>
            </a:r>
            <a:r>
              <a:rPr lang="nl-BE" dirty="0">
                <a:sym typeface="Wingdings" panose="05000000000000000000" pitchFamily="2" charset="2"/>
              </a:rPr>
              <a:t> : </a:t>
            </a:r>
            <a:r>
              <a:rPr lang="nl-BE" dirty="0" err="1">
                <a:sym typeface="Wingdings" panose="05000000000000000000" pitchFamily="2" charset="2"/>
              </a:rPr>
              <a:t>Indice</a:t>
            </a:r>
            <a:r>
              <a:rPr lang="nl-BE" dirty="0">
                <a:sym typeface="Wingdings" panose="05000000000000000000" pitchFamily="2" charset="2"/>
              </a:rPr>
              <a:t> de </a:t>
            </a:r>
            <a:r>
              <a:rPr lang="nl-BE" dirty="0" err="1">
                <a:sym typeface="Wingdings" panose="05000000000000000000" pitchFamily="2" charset="2"/>
              </a:rPr>
              <a:t>saturation</a:t>
            </a:r>
            <a:r>
              <a:rPr lang="nl-BE" dirty="0">
                <a:sym typeface="Wingdings" panose="05000000000000000000" pitchFamily="2" charset="2"/>
              </a:rPr>
              <a:t> des </a:t>
            </a:r>
            <a:r>
              <a:rPr lang="nl-BE" dirty="0" err="1">
                <a:sym typeface="Wingdings" panose="05000000000000000000" pitchFamily="2" charset="2"/>
              </a:rPr>
              <a:t>couleurs</a:t>
            </a:r>
            <a:endParaRPr lang="nl-BE" dirty="0">
              <a:sym typeface="Wingdings" panose="05000000000000000000" pitchFamily="2" charset="2"/>
            </a:endParaRPr>
          </a:p>
          <a:p>
            <a:pPr marL="342900" indent="-342900">
              <a:buFont typeface="Arial" panose="020B0604020202020204" pitchFamily="34" charset="0"/>
              <a:buChar char="•"/>
            </a:pPr>
            <a:r>
              <a:rPr lang="nl-BE" dirty="0" err="1">
                <a:sym typeface="Wingdings" panose="05000000000000000000" pitchFamily="2" charset="2"/>
              </a:rPr>
              <a:t>Représentation</a:t>
            </a:r>
            <a:r>
              <a:rPr lang="nl-BE" dirty="0">
                <a:sym typeface="Wingdings" panose="05000000000000000000" pitchFamily="2" charset="2"/>
              </a:rPr>
              <a:t> </a:t>
            </a:r>
            <a:r>
              <a:rPr lang="nl-BE" dirty="0" err="1">
                <a:sym typeface="Wingdings" panose="05000000000000000000" pitchFamily="2" charset="2"/>
              </a:rPr>
              <a:t>graphique</a:t>
            </a:r>
            <a:r>
              <a:rPr lang="nl-BE" dirty="0">
                <a:sym typeface="Wingdings" panose="05000000000000000000" pitchFamily="2" charset="2"/>
              </a:rPr>
              <a:t> </a:t>
            </a:r>
            <a:r>
              <a:rPr lang="nl-BE" dirty="0" err="1">
                <a:sym typeface="Wingdings" panose="05000000000000000000" pitchFamily="2" charset="2"/>
              </a:rPr>
              <a:t>vectorielle</a:t>
            </a:r>
            <a:endParaRPr lang="nl-BE" dirty="0">
              <a:sym typeface="Wingdings" panose="05000000000000000000" pitchFamily="2" charset="2"/>
            </a:endParaRPr>
          </a:p>
          <a:p>
            <a:endParaRPr lang="nl-BE" dirty="0">
              <a:sym typeface="Wingdings" panose="05000000000000000000" pitchFamily="2" charset="2"/>
            </a:endParaRPr>
          </a:p>
          <a:p>
            <a:pPr marL="342900" indent="-342900">
              <a:buFont typeface="Wingdings"/>
              <a:buChar char="à"/>
            </a:pPr>
            <a:r>
              <a:rPr lang="nl-BE" dirty="0" err="1">
                <a:sym typeface="Wingdings" panose="05000000000000000000" pitchFamily="2" charset="2"/>
              </a:rPr>
              <a:t>Meilleure</a:t>
            </a:r>
            <a:r>
              <a:rPr lang="nl-BE" dirty="0">
                <a:sym typeface="Wingdings" panose="05000000000000000000" pitchFamily="2" charset="2"/>
              </a:rPr>
              <a:t> </a:t>
            </a:r>
            <a:r>
              <a:rPr lang="nl-BE" dirty="0" err="1">
                <a:sym typeface="Wingdings" panose="05000000000000000000" pitchFamily="2" charset="2"/>
              </a:rPr>
              <a:t>correspondance</a:t>
            </a:r>
            <a:r>
              <a:rPr lang="nl-BE" dirty="0">
                <a:sym typeface="Wingdings" panose="05000000000000000000" pitchFamily="2" charset="2"/>
              </a:rPr>
              <a:t> </a:t>
            </a:r>
            <a:r>
              <a:rPr lang="nl-BE" dirty="0" err="1">
                <a:sym typeface="Wingdings" panose="05000000000000000000" pitchFamily="2" charset="2"/>
              </a:rPr>
              <a:t>avec</a:t>
            </a:r>
            <a:r>
              <a:rPr lang="nl-BE" dirty="0">
                <a:sym typeface="Wingdings" panose="05000000000000000000" pitchFamily="2" charset="2"/>
              </a:rPr>
              <a:t> </a:t>
            </a:r>
            <a:r>
              <a:rPr lang="nl-BE" dirty="0" err="1">
                <a:sym typeface="Wingdings" panose="05000000000000000000" pitchFamily="2" charset="2"/>
              </a:rPr>
              <a:t>notre</a:t>
            </a:r>
            <a:r>
              <a:rPr lang="nl-BE" dirty="0">
                <a:sym typeface="Wingdings" panose="05000000000000000000" pitchFamily="2" charset="2"/>
              </a:rPr>
              <a:t> </a:t>
            </a:r>
            <a:r>
              <a:rPr lang="nl-BE" dirty="0" err="1">
                <a:sym typeface="Wingdings" panose="05000000000000000000" pitchFamily="2" charset="2"/>
              </a:rPr>
              <a:t>perception</a:t>
            </a:r>
            <a:r>
              <a:rPr lang="nl-BE" dirty="0">
                <a:sym typeface="Wingdings" panose="05000000000000000000" pitchFamily="2" charset="2"/>
              </a:rPr>
              <a:t>!</a:t>
            </a:r>
          </a:p>
          <a:p>
            <a:endParaRPr lang="nl-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1722" y="1135352"/>
            <a:ext cx="2601863" cy="260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19302861">
            <a:off x="1424203" y="1986874"/>
            <a:ext cx="3661580" cy="707886"/>
          </a:xfrm>
          <a:prstGeom prst="rect">
            <a:avLst/>
          </a:prstGeom>
          <a:noFill/>
        </p:spPr>
        <p:txBody>
          <a:bodyPr wrap="none" rtlCol="0">
            <a:spAutoFit/>
          </a:bodyPr>
          <a:lstStyle/>
          <a:p>
            <a:pPr algn="ctr"/>
            <a:r>
              <a:rPr lang="nl-BE" sz="2000" b="1" dirty="0">
                <a:solidFill>
                  <a:schemeClr val="accent2">
                    <a:lumMod val="60000"/>
                    <a:lumOff val="40000"/>
                  </a:schemeClr>
                </a:solidFill>
                <a:effectLst>
                  <a:outerShdw blurRad="38100" dist="38100" dir="2700000" algn="tl">
                    <a:srgbClr val="000000">
                      <a:alpha val="43137"/>
                    </a:srgbClr>
                  </a:outerShdw>
                </a:effectLst>
              </a:rPr>
              <a:t>99 </a:t>
            </a:r>
            <a:r>
              <a:rPr lang="nl-BE" sz="2000" b="1" dirty="0" err="1">
                <a:solidFill>
                  <a:schemeClr val="accent2">
                    <a:lumMod val="60000"/>
                    <a:lumOff val="40000"/>
                  </a:schemeClr>
                </a:solidFill>
                <a:effectLst>
                  <a:outerShdw blurRad="38100" dist="38100" dir="2700000" algn="tl">
                    <a:srgbClr val="000000">
                      <a:alpha val="43137"/>
                    </a:srgbClr>
                  </a:outerShdw>
                </a:effectLst>
              </a:rPr>
              <a:t>échantillons</a:t>
            </a:r>
            <a:r>
              <a:rPr lang="nl-BE" sz="2000" b="1" dirty="0">
                <a:solidFill>
                  <a:schemeClr val="accent2">
                    <a:lumMod val="60000"/>
                    <a:lumOff val="40000"/>
                  </a:schemeClr>
                </a:solidFill>
                <a:effectLst>
                  <a:outerShdw blurRad="38100" dist="38100" dir="2700000" algn="tl">
                    <a:srgbClr val="000000">
                      <a:alpha val="43137"/>
                    </a:srgbClr>
                  </a:outerShdw>
                </a:effectLst>
              </a:rPr>
              <a:t> de couleur</a:t>
            </a:r>
          </a:p>
          <a:p>
            <a:pPr algn="ctr"/>
            <a:r>
              <a:rPr lang="nl-BE" sz="2000" b="1" dirty="0" err="1">
                <a:solidFill>
                  <a:schemeClr val="accent2">
                    <a:lumMod val="60000"/>
                    <a:lumOff val="40000"/>
                  </a:schemeClr>
                </a:solidFill>
                <a:effectLst>
                  <a:outerShdw blurRad="38100" dist="38100" dir="2700000" algn="tl">
                    <a:srgbClr val="000000">
                      <a:alpha val="43137"/>
                    </a:srgbClr>
                  </a:outerShdw>
                </a:effectLst>
              </a:rPr>
              <a:t>Aussi</a:t>
            </a:r>
            <a:r>
              <a:rPr lang="nl-BE" sz="2000" b="1" dirty="0">
                <a:solidFill>
                  <a:schemeClr val="accent2">
                    <a:lumMod val="60000"/>
                    <a:lumOff val="40000"/>
                  </a:schemeClr>
                </a:solidFill>
                <a:effectLst>
                  <a:outerShdw blurRad="38100" dist="38100" dir="2700000" algn="tl">
                    <a:srgbClr val="000000">
                      <a:alpha val="43137"/>
                    </a:srgbClr>
                  </a:outerShdw>
                </a:effectLst>
              </a:rPr>
              <a:t> des </a:t>
            </a:r>
            <a:r>
              <a:rPr lang="nl-BE" sz="2000" b="1" dirty="0" err="1">
                <a:solidFill>
                  <a:schemeClr val="accent2">
                    <a:lumMod val="60000"/>
                    <a:lumOff val="40000"/>
                  </a:schemeClr>
                </a:solidFill>
                <a:effectLst>
                  <a:outerShdw blurRad="38100" dist="38100" dir="2700000" algn="tl">
                    <a:srgbClr val="000000">
                      <a:alpha val="43137"/>
                    </a:srgbClr>
                  </a:outerShdw>
                </a:effectLst>
              </a:rPr>
              <a:t>couleurs</a:t>
            </a:r>
            <a:r>
              <a:rPr lang="nl-BE" sz="2000" b="1" dirty="0">
                <a:solidFill>
                  <a:schemeClr val="accent2">
                    <a:lumMod val="60000"/>
                    <a:lumOff val="40000"/>
                  </a:schemeClr>
                </a:solidFill>
                <a:effectLst>
                  <a:outerShdw blurRad="38100" dist="38100" dir="2700000" algn="tl">
                    <a:srgbClr val="000000">
                      <a:alpha val="43137"/>
                    </a:srgbClr>
                  </a:outerShdw>
                </a:effectLst>
              </a:rPr>
              <a:t> </a:t>
            </a:r>
            <a:r>
              <a:rPr lang="nl-BE" sz="2000" b="1" dirty="0" err="1">
                <a:solidFill>
                  <a:schemeClr val="accent2">
                    <a:lumMod val="60000"/>
                    <a:lumOff val="40000"/>
                  </a:schemeClr>
                </a:solidFill>
                <a:effectLst>
                  <a:outerShdw blurRad="38100" dist="38100" dir="2700000" algn="tl">
                    <a:srgbClr val="000000">
                      <a:alpha val="43137"/>
                    </a:srgbClr>
                  </a:outerShdw>
                </a:effectLst>
              </a:rPr>
              <a:t>saturées</a:t>
            </a:r>
            <a:endParaRPr lang="nl-BE" sz="2000" b="1" dirty="0">
              <a:solidFill>
                <a:schemeClr val="accent2">
                  <a:lumMod val="60000"/>
                  <a:lumOff val="40000"/>
                </a:schemeClr>
              </a:solidFill>
              <a:effectLst>
                <a:outerShdw blurRad="38100" dist="38100" dir="2700000" algn="tl">
                  <a:srgbClr val="000000">
                    <a:alpha val="43137"/>
                  </a:srgbClr>
                </a:outerShdw>
              </a:effectLst>
            </a:endParaRPr>
          </a:p>
        </p:txBody>
      </p:sp>
      <p:pic>
        <p:nvPicPr>
          <p:cNvPr id="1028" name="Picture 4" descr="http://live-bridgelux-inc.pantheonsite.io/sites/default/files/styles/bl_770_body/public/blog_images/application%20image%20resized.png?itok=NQvFEYaJ"/>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1072920"/>
            <a:ext cx="2232248" cy="27923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7884370" y="1304014"/>
            <a:ext cx="921263" cy="360040"/>
            <a:chOff x="7884368" y="1355839"/>
            <a:chExt cx="921263" cy="360040"/>
          </a:xfrm>
        </p:grpSpPr>
        <p:sp>
          <p:nvSpPr>
            <p:cNvPr id="7" name="Oval 6"/>
            <p:cNvSpPr/>
            <p:nvPr/>
          </p:nvSpPr>
          <p:spPr>
            <a:xfrm>
              <a:off x="7884368" y="1355839"/>
              <a:ext cx="360040" cy="360040"/>
            </a:xfrm>
            <a:prstGeom prst="ellipse">
              <a:avLst/>
            </a:prstGeom>
            <a:solidFill>
              <a:srgbClr val="96C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1" name="Oval 10"/>
            <p:cNvSpPr/>
            <p:nvPr/>
          </p:nvSpPr>
          <p:spPr>
            <a:xfrm>
              <a:off x="8445591" y="1355839"/>
              <a:ext cx="360040" cy="360040"/>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cxnSp>
          <p:nvCxnSpPr>
            <p:cNvPr id="9" name="Straight Arrow Connector 8"/>
            <p:cNvCxnSpPr>
              <a:stCxn id="7" idx="6"/>
              <a:endCxn id="11" idx="2"/>
            </p:cNvCxnSpPr>
            <p:nvPr/>
          </p:nvCxnSpPr>
          <p:spPr>
            <a:xfrm>
              <a:off x="8244408" y="1535859"/>
              <a:ext cx="201183" cy="0"/>
            </a:xfrm>
            <a:prstGeom prst="straightConnector1">
              <a:avLst/>
            </a:prstGeom>
            <a:ln w="28575">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7884370" y="2225047"/>
            <a:ext cx="921263" cy="360040"/>
            <a:chOff x="7936176" y="2160854"/>
            <a:chExt cx="921263" cy="360040"/>
          </a:xfrm>
        </p:grpSpPr>
        <p:sp>
          <p:nvSpPr>
            <p:cNvPr id="14" name="Oval 13"/>
            <p:cNvSpPr/>
            <p:nvPr/>
          </p:nvSpPr>
          <p:spPr>
            <a:xfrm>
              <a:off x="7936176" y="2160854"/>
              <a:ext cx="360040" cy="3600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5" name="Oval 14"/>
            <p:cNvSpPr/>
            <p:nvPr/>
          </p:nvSpPr>
          <p:spPr>
            <a:xfrm>
              <a:off x="8497399" y="2160854"/>
              <a:ext cx="360040" cy="360040"/>
            </a:xfrm>
            <a:prstGeom prst="ellipse">
              <a:avLst/>
            </a:prstGeom>
            <a:solidFill>
              <a:srgbClr val="FF4F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cxnSp>
          <p:nvCxnSpPr>
            <p:cNvPr id="16" name="Straight Arrow Connector 15"/>
            <p:cNvCxnSpPr>
              <a:stCxn id="14" idx="6"/>
              <a:endCxn id="15" idx="2"/>
            </p:cNvCxnSpPr>
            <p:nvPr/>
          </p:nvCxnSpPr>
          <p:spPr>
            <a:xfrm>
              <a:off x="8296216" y="2340874"/>
              <a:ext cx="201183" cy="0"/>
            </a:xfrm>
            <a:prstGeom prst="straightConnector1">
              <a:avLst/>
            </a:prstGeom>
            <a:ln w="28575">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7884370" y="3161151"/>
            <a:ext cx="921263" cy="360040"/>
            <a:chOff x="7931694" y="3068960"/>
            <a:chExt cx="921263" cy="360040"/>
          </a:xfrm>
        </p:grpSpPr>
        <p:sp>
          <p:nvSpPr>
            <p:cNvPr id="17" name="Oval 16"/>
            <p:cNvSpPr/>
            <p:nvPr/>
          </p:nvSpPr>
          <p:spPr>
            <a:xfrm>
              <a:off x="7931694" y="3068960"/>
              <a:ext cx="360040" cy="360040"/>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8" name="Oval 17"/>
            <p:cNvSpPr/>
            <p:nvPr/>
          </p:nvSpPr>
          <p:spPr>
            <a:xfrm>
              <a:off x="8492917" y="3068960"/>
              <a:ext cx="360040" cy="36004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cxnSp>
          <p:nvCxnSpPr>
            <p:cNvPr id="19" name="Straight Arrow Connector 18"/>
            <p:cNvCxnSpPr>
              <a:stCxn id="17" idx="6"/>
              <a:endCxn id="18" idx="2"/>
            </p:cNvCxnSpPr>
            <p:nvPr/>
          </p:nvCxnSpPr>
          <p:spPr>
            <a:xfrm>
              <a:off x="8291734" y="3248980"/>
              <a:ext cx="201183" cy="0"/>
            </a:xfrm>
            <a:prstGeom prst="straightConnector1">
              <a:avLst/>
            </a:prstGeom>
            <a:ln w="28575">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grpSp>
      <p:cxnSp>
        <p:nvCxnSpPr>
          <p:cNvPr id="23" name="Straight Arrow Connector 22"/>
          <p:cNvCxnSpPr/>
          <p:nvPr/>
        </p:nvCxnSpPr>
        <p:spPr>
          <a:xfrm>
            <a:off x="6516216" y="1484034"/>
            <a:ext cx="1368152" cy="0"/>
          </a:xfrm>
          <a:prstGeom prst="straightConnector1">
            <a:avLst/>
          </a:prstGeom>
          <a:ln w="28575">
            <a:solidFill>
              <a:schemeClr val="tx1">
                <a:lumMod val="75000"/>
                <a:lumOff val="2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352692" y="2405067"/>
            <a:ext cx="531676" cy="0"/>
          </a:xfrm>
          <a:prstGeom prst="straightConnector1">
            <a:avLst/>
          </a:prstGeom>
          <a:ln w="28575">
            <a:solidFill>
              <a:schemeClr val="tx1">
                <a:lumMod val="75000"/>
                <a:lumOff val="2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6976849" y="3341171"/>
            <a:ext cx="907521" cy="0"/>
          </a:xfrm>
          <a:prstGeom prst="straightConnector1">
            <a:avLst/>
          </a:prstGeom>
          <a:ln w="28575">
            <a:solidFill>
              <a:schemeClr val="tx1">
                <a:lumMod val="75000"/>
                <a:lumOff val="2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2" name="Afbeelding 3" descr="LOGO ODID.jpg"/>
          <p:cNvPicPr>
            <a:picLocks noChangeAspect="1"/>
          </p:cNvPicPr>
          <p:nvPr/>
        </p:nvPicPr>
        <p:blipFill>
          <a:blip r:embed="rId5"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23544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0" y="6497828"/>
            <a:ext cx="2210862" cy="369332"/>
          </a:xfrm>
          <a:prstGeom prst="rect">
            <a:avLst/>
          </a:prstGeom>
        </p:spPr>
        <p:txBody>
          <a:bodyPr wrap="none">
            <a:spAutoFit/>
          </a:bodyPr>
          <a:lstStyle/>
          <a:p>
            <a:pPr eaLnBrk="0" hangingPunct="0"/>
            <a:r>
              <a:rPr lang="en-US" dirty="0">
                <a:solidFill>
                  <a:schemeClr val="bg1"/>
                </a:solidFill>
                <a:ea typeface="ＭＳ Ｐゴシック" pitchFamily="-124" charset="-128"/>
              </a:rPr>
              <a:t>Slide: Kevin Houser</a:t>
            </a:r>
          </a:p>
        </p:txBody>
      </p:sp>
      <p:pic>
        <p:nvPicPr>
          <p:cNvPr id="2" name="Afbeelding 1"/>
          <p:cNvPicPr>
            <a:picLocks noChangeAspect="1"/>
          </p:cNvPicPr>
          <p:nvPr/>
        </p:nvPicPr>
        <p:blipFill>
          <a:blip r:embed="rId3"/>
          <a:stretch>
            <a:fillRect/>
          </a:stretch>
        </p:blipFill>
        <p:spPr>
          <a:xfrm>
            <a:off x="482681" y="857232"/>
            <a:ext cx="8193775" cy="4164561"/>
          </a:xfrm>
          <a:prstGeom prst="rect">
            <a:avLst/>
          </a:prstGeom>
        </p:spPr>
      </p:pic>
      <p:sp>
        <p:nvSpPr>
          <p:cNvPr id="3" name="Rechthoek 2"/>
          <p:cNvSpPr/>
          <p:nvPr/>
        </p:nvSpPr>
        <p:spPr>
          <a:xfrm>
            <a:off x="395536" y="4961688"/>
            <a:ext cx="8064896" cy="923330"/>
          </a:xfrm>
          <a:prstGeom prst="rect">
            <a:avLst/>
          </a:prstGeom>
        </p:spPr>
        <p:txBody>
          <a:bodyPr wrap="square">
            <a:spAutoFit/>
          </a:bodyPr>
          <a:lstStyle/>
          <a:p>
            <a:r>
              <a:rPr lang="en-US" dirty="0" err="1">
                <a:latin typeface="museo-sans"/>
              </a:rPr>
              <a:t>Exemple</a:t>
            </a:r>
            <a:r>
              <a:rPr lang="en-US" dirty="0">
                <a:latin typeface="museo-sans"/>
              </a:rPr>
              <a:t> avec </a:t>
            </a:r>
            <a:r>
              <a:rPr lang="en-US" dirty="0" err="1">
                <a:latin typeface="museo-sans"/>
              </a:rPr>
              <a:t>deux</a:t>
            </a:r>
            <a:r>
              <a:rPr lang="en-US" dirty="0">
                <a:latin typeface="museo-sans"/>
              </a:rPr>
              <a:t> sources </a:t>
            </a:r>
            <a:r>
              <a:rPr lang="en-US" dirty="0" err="1">
                <a:latin typeface="museo-sans"/>
              </a:rPr>
              <a:t>présentant</a:t>
            </a:r>
            <a:r>
              <a:rPr lang="en-US" dirty="0">
                <a:latin typeface="museo-sans"/>
              </a:rPr>
              <a:t> les </a:t>
            </a:r>
            <a:r>
              <a:rPr lang="en-US" dirty="0" err="1">
                <a:latin typeface="museo-sans"/>
              </a:rPr>
              <a:t>mêmes</a:t>
            </a:r>
            <a:r>
              <a:rPr lang="en-US" dirty="0">
                <a:latin typeface="museo-sans"/>
              </a:rPr>
              <a:t> </a:t>
            </a:r>
            <a:r>
              <a:rPr lang="en-US" dirty="0" err="1">
                <a:latin typeface="museo-sans"/>
              </a:rPr>
              <a:t>valeurs</a:t>
            </a:r>
            <a:r>
              <a:rPr lang="en-US" dirty="0">
                <a:latin typeface="museo-sans"/>
              </a:rPr>
              <a:t> de </a:t>
            </a:r>
            <a:r>
              <a:rPr lang="en-US" dirty="0" err="1">
                <a:latin typeface="museo-sans"/>
              </a:rPr>
              <a:t>Rf</a:t>
            </a:r>
            <a:r>
              <a:rPr lang="en-US" dirty="0">
                <a:latin typeface="museo-sans"/>
              </a:rPr>
              <a:t> et de </a:t>
            </a:r>
            <a:r>
              <a:rPr lang="en-US" dirty="0" err="1">
                <a:latin typeface="museo-sans"/>
              </a:rPr>
              <a:t>Rg</a:t>
            </a:r>
            <a:r>
              <a:rPr lang="en-US" dirty="0">
                <a:latin typeface="museo-sans"/>
              </a:rPr>
              <a:t>, </a:t>
            </a:r>
            <a:r>
              <a:rPr lang="en-US" dirty="0" err="1">
                <a:latin typeface="museo-sans"/>
              </a:rPr>
              <a:t>mais</a:t>
            </a:r>
            <a:r>
              <a:rPr lang="en-US" dirty="0">
                <a:latin typeface="museo-sans"/>
              </a:rPr>
              <a:t> avec </a:t>
            </a:r>
            <a:r>
              <a:rPr lang="en-US" dirty="0" err="1">
                <a:latin typeface="museo-sans"/>
              </a:rPr>
              <a:t>une</a:t>
            </a:r>
            <a:r>
              <a:rPr lang="en-US" dirty="0">
                <a:latin typeface="museo-sans"/>
              </a:rPr>
              <a:t> </a:t>
            </a:r>
            <a:r>
              <a:rPr lang="en-US" dirty="0" err="1">
                <a:latin typeface="museo-sans"/>
              </a:rPr>
              <a:t>distorsion</a:t>
            </a:r>
            <a:r>
              <a:rPr lang="en-US" dirty="0">
                <a:latin typeface="museo-sans"/>
              </a:rPr>
              <a:t> de </a:t>
            </a:r>
            <a:r>
              <a:rPr lang="en-US" dirty="0" err="1">
                <a:latin typeface="museo-sans"/>
              </a:rPr>
              <a:t>couleur</a:t>
            </a:r>
            <a:r>
              <a:rPr lang="en-US" dirty="0">
                <a:latin typeface="museo-sans"/>
              </a:rPr>
              <a:t> </a:t>
            </a:r>
            <a:r>
              <a:rPr lang="en-US" dirty="0" err="1">
                <a:latin typeface="museo-sans"/>
              </a:rPr>
              <a:t>différente</a:t>
            </a:r>
            <a:r>
              <a:rPr lang="en-US" dirty="0">
                <a:latin typeface="museo-sans"/>
              </a:rPr>
              <a:t>.</a:t>
            </a:r>
          </a:p>
          <a:p>
            <a:r>
              <a:rPr lang="en-US" dirty="0">
                <a:latin typeface="museo-sans"/>
              </a:rPr>
              <a:t>Malgré un </a:t>
            </a:r>
            <a:r>
              <a:rPr lang="en-US" dirty="0" err="1">
                <a:latin typeface="museo-sans"/>
              </a:rPr>
              <a:t>Rg</a:t>
            </a:r>
            <a:r>
              <a:rPr lang="en-US" dirty="0">
                <a:latin typeface="museo-sans"/>
              </a:rPr>
              <a:t> </a:t>
            </a:r>
            <a:r>
              <a:rPr lang="en-US" dirty="0" err="1">
                <a:latin typeface="museo-sans"/>
              </a:rPr>
              <a:t>identique</a:t>
            </a:r>
            <a:r>
              <a:rPr lang="en-US" dirty="0">
                <a:latin typeface="museo-sans"/>
              </a:rPr>
              <a:t>, la </a:t>
            </a:r>
            <a:r>
              <a:rPr lang="en-US" dirty="0" err="1">
                <a:latin typeface="museo-sans"/>
              </a:rPr>
              <a:t>seconde</a:t>
            </a:r>
            <a:r>
              <a:rPr lang="en-US" dirty="0">
                <a:latin typeface="museo-sans"/>
              </a:rPr>
              <a:t> source a un “Gamut Area Index” plus </a:t>
            </a:r>
            <a:r>
              <a:rPr lang="en-US" dirty="0" err="1">
                <a:latin typeface="museo-sans"/>
              </a:rPr>
              <a:t>faible</a:t>
            </a:r>
            <a:r>
              <a:rPr lang="en-US" dirty="0">
                <a:latin typeface="museo-sans"/>
              </a:rPr>
              <a:t>.</a:t>
            </a:r>
            <a:endParaRPr lang="nl-BE" dirty="0"/>
          </a:p>
        </p:txBody>
      </p:sp>
      <p:sp>
        <p:nvSpPr>
          <p:cNvPr id="9" name="Title 1"/>
          <p:cNvSpPr>
            <a:spLocks noGrp="1"/>
          </p:cNvSpPr>
          <p:nvPr>
            <p:ph type="title"/>
          </p:nvPr>
        </p:nvSpPr>
        <p:spPr>
          <a:xfrm>
            <a:off x="0" y="285728"/>
            <a:ext cx="8028384" cy="529695"/>
          </a:xfrm>
        </p:spPr>
        <p:txBody>
          <a:bodyPr>
            <a:normAutofit/>
          </a:bodyPr>
          <a:lstStyle/>
          <a:p>
            <a:pPr fontAlgn="base">
              <a:lnSpc>
                <a:spcPct val="80000"/>
              </a:lnSpc>
              <a:spcAft>
                <a:spcPct val="0"/>
              </a:spcAft>
              <a:buClr>
                <a:schemeClr val="tx1">
                  <a:lumMod val="60000"/>
                  <a:lumOff val="40000"/>
                </a:schemeClr>
              </a:buClr>
              <a:buSzPct val="120000"/>
              <a:defRPr/>
            </a:pPr>
            <a:r>
              <a:rPr lang="nl-BE" sz="3200" dirty="0" err="1">
                <a:solidFill>
                  <a:srgbClr val="00279F"/>
                </a:solidFill>
                <a:latin typeface="Arial" pitchFamily="34" charset="0"/>
                <a:ea typeface="+mn-ea"/>
                <a:cs typeface="Arial" charset="0"/>
              </a:rPr>
              <a:t>Indice</a:t>
            </a:r>
            <a:r>
              <a:rPr lang="nl-BE" sz="3200" dirty="0">
                <a:solidFill>
                  <a:srgbClr val="00279F"/>
                </a:solidFill>
                <a:latin typeface="Arial" pitchFamily="34" charset="0"/>
                <a:ea typeface="+mn-ea"/>
                <a:cs typeface="Arial" charset="0"/>
              </a:rPr>
              <a:t> de </a:t>
            </a:r>
            <a:r>
              <a:rPr lang="nl-BE" sz="3200" dirty="0" err="1">
                <a:solidFill>
                  <a:srgbClr val="00279F"/>
                </a:solidFill>
                <a:latin typeface="Arial" pitchFamily="34" charset="0"/>
                <a:ea typeface="+mn-ea"/>
                <a:cs typeface="Arial" charset="0"/>
              </a:rPr>
              <a:t>rendu</a:t>
            </a:r>
            <a:r>
              <a:rPr lang="nl-BE" sz="3200" dirty="0">
                <a:solidFill>
                  <a:srgbClr val="00279F"/>
                </a:solidFill>
                <a:latin typeface="Arial" pitchFamily="34" charset="0"/>
                <a:ea typeface="+mn-ea"/>
                <a:cs typeface="Arial" charset="0"/>
              </a:rPr>
              <a:t> des </a:t>
            </a:r>
            <a:r>
              <a:rPr lang="nl-BE" sz="3200" dirty="0" err="1">
                <a:solidFill>
                  <a:srgbClr val="00279F"/>
                </a:solidFill>
                <a:latin typeface="Arial" pitchFamily="34" charset="0"/>
                <a:ea typeface="+mn-ea"/>
                <a:cs typeface="Arial" charset="0"/>
              </a:rPr>
              <a:t>couleurs</a:t>
            </a:r>
            <a:r>
              <a:rPr lang="nl-BE" sz="3200" dirty="0">
                <a:solidFill>
                  <a:srgbClr val="00279F"/>
                </a:solidFill>
                <a:latin typeface="Arial" pitchFamily="34" charset="0"/>
                <a:ea typeface="+mn-ea"/>
                <a:cs typeface="Arial" charset="0"/>
              </a:rPr>
              <a:t> : TM30</a:t>
            </a:r>
          </a:p>
        </p:txBody>
      </p:sp>
      <p:pic>
        <p:nvPicPr>
          <p:cNvPr id="7"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1570692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oye026\Documents\Color\Color Metric Task Force\Video\TM-30 Screen Captures\052701-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83" y="106293"/>
            <a:ext cx="2422782"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2654265" y="24426"/>
            <a:ext cx="2166707" cy="2834640"/>
          </a:xfrm>
          <a:prstGeom prst="rect">
            <a:avLst/>
          </a:prstGeom>
        </p:spPr>
      </p:pic>
      <p:sp>
        <p:nvSpPr>
          <p:cNvPr id="6" name="Rechthoek 5"/>
          <p:cNvSpPr/>
          <p:nvPr/>
        </p:nvSpPr>
        <p:spPr>
          <a:xfrm>
            <a:off x="0" y="6497828"/>
            <a:ext cx="2210862" cy="369332"/>
          </a:xfrm>
          <a:prstGeom prst="rect">
            <a:avLst/>
          </a:prstGeom>
        </p:spPr>
        <p:txBody>
          <a:bodyPr wrap="none">
            <a:spAutoFit/>
          </a:bodyPr>
          <a:lstStyle/>
          <a:p>
            <a:pPr eaLnBrk="0" hangingPunct="0"/>
            <a:r>
              <a:rPr lang="en-US" dirty="0">
                <a:solidFill>
                  <a:schemeClr val="bg1"/>
                </a:solidFill>
                <a:ea typeface="ＭＳ Ｐゴシック" pitchFamily="-124" charset="-128"/>
              </a:rPr>
              <a:t>Slide: Kevin Houser</a:t>
            </a:r>
          </a:p>
        </p:txBody>
      </p:sp>
      <p:sp>
        <p:nvSpPr>
          <p:cNvPr id="3" name="Oval 2"/>
          <p:cNvSpPr/>
          <p:nvPr/>
        </p:nvSpPr>
        <p:spPr>
          <a:xfrm>
            <a:off x="4139952" y="822007"/>
            <a:ext cx="504056" cy="446754"/>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4" name="TextBox 3"/>
          <p:cNvSpPr txBox="1"/>
          <p:nvPr/>
        </p:nvSpPr>
        <p:spPr>
          <a:xfrm>
            <a:off x="5504378" y="1124744"/>
            <a:ext cx="2757486" cy="486287"/>
          </a:xfrm>
          <a:prstGeom prst="rect">
            <a:avLst/>
          </a:prstGeom>
          <a:noFill/>
        </p:spPr>
        <p:txBody>
          <a:bodyPr wrap="none" rtlCol="0">
            <a:spAutoFit/>
          </a:bodyPr>
          <a:lstStyle/>
          <a:p>
            <a:pPr algn="ctr" fontAlgn="base">
              <a:lnSpc>
                <a:spcPct val="80000"/>
              </a:lnSpc>
              <a:spcBef>
                <a:spcPct val="0"/>
              </a:spcBef>
              <a:spcAft>
                <a:spcPct val="0"/>
              </a:spcAft>
              <a:buClr>
                <a:schemeClr val="tx1">
                  <a:lumMod val="60000"/>
                  <a:lumOff val="40000"/>
                </a:schemeClr>
              </a:buClr>
              <a:buSzPct val="120000"/>
              <a:defRPr/>
            </a:pPr>
            <a:r>
              <a:rPr lang="nl-BE" sz="3200" dirty="0" err="1">
                <a:solidFill>
                  <a:srgbClr val="00279F"/>
                </a:solidFill>
                <a:latin typeface="Arial" pitchFamily="34" charset="0"/>
                <a:cs typeface="Arial" charset="0"/>
              </a:rPr>
              <a:t>Source</a:t>
            </a:r>
            <a:r>
              <a:rPr lang="nl-BE" sz="3200" dirty="0">
                <a:solidFill>
                  <a:srgbClr val="00279F"/>
                </a:solidFill>
                <a:latin typeface="Arial" pitchFamily="34" charset="0"/>
                <a:cs typeface="Arial" charset="0"/>
              </a:rPr>
              <a:t> </a:t>
            </a:r>
            <a:r>
              <a:rPr lang="nl-BE" sz="3200" dirty="0" err="1">
                <a:solidFill>
                  <a:srgbClr val="00279F"/>
                </a:solidFill>
                <a:latin typeface="Arial" pitchFamily="34" charset="0"/>
                <a:cs typeface="Arial" charset="0"/>
              </a:rPr>
              <a:t>neutre</a:t>
            </a:r>
            <a:endParaRPr lang="nl-BE" sz="3200" dirty="0">
              <a:solidFill>
                <a:srgbClr val="00279F"/>
              </a:solidFill>
              <a:latin typeface="Arial" pitchFamily="34" charset="0"/>
              <a:cs typeface="Arial" charset="0"/>
            </a:endParaRPr>
          </a:p>
        </p:txBody>
      </p:sp>
      <p:pic>
        <p:nvPicPr>
          <p:cNvPr id="8" name="Afbeelding 3" descr="LOGO ODID.jpg"/>
          <p:cNvPicPr>
            <a:picLocks noChangeAspect="1"/>
          </p:cNvPicPr>
          <p:nvPr/>
        </p:nvPicPr>
        <p:blipFill>
          <a:blip r:embed="rId6"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727146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oye026\Documents\Color\Color Metric Task Force\Video\TM-30 Screen Captures\060900-edi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83" y="106293"/>
            <a:ext cx="2422782"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a:stretch>
            <a:fillRect/>
          </a:stretch>
        </p:blipFill>
        <p:spPr>
          <a:xfrm>
            <a:off x="2654265" y="24426"/>
            <a:ext cx="2166707" cy="2834640"/>
          </a:xfrm>
          <a:prstGeom prst="rect">
            <a:avLst/>
          </a:prstGeom>
        </p:spPr>
      </p:pic>
      <p:sp>
        <p:nvSpPr>
          <p:cNvPr id="6" name="Rechthoek 5"/>
          <p:cNvSpPr/>
          <p:nvPr/>
        </p:nvSpPr>
        <p:spPr>
          <a:xfrm>
            <a:off x="0" y="6497828"/>
            <a:ext cx="2210862" cy="369332"/>
          </a:xfrm>
          <a:prstGeom prst="rect">
            <a:avLst/>
          </a:prstGeom>
        </p:spPr>
        <p:txBody>
          <a:bodyPr wrap="none">
            <a:spAutoFit/>
          </a:bodyPr>
          <a:lstStyle/>
          <a:p>
            <a:pPr eaLnBrk="0" hangingPunct="0"/>
            <a:r>
              <a:rPr lang="en-US" dirty="0">
                <a:solidFill>
                  <a:schemeClr val="bg1"/>
                </a:solidFill>
                <a:ea typeface="ＭＳ Ｐゴシック" pitchFamily="-124" charset="-128"/>
              </a:rPr>
              <a:t>Slide: Kevin Houser</a:t>
            </a:r>
          </a:p>
        </p:txBody>
      </p:sp>
      <p:sp>
        <p:nvSpPr>
          <p:cNvPr id="10" name="Oval 9"/>
          <p:cNvSpPr/>
          <p:nvPr/>
        </p:nvSpPr>
        <p:spPr>
          <a:xfrm>
            <a:off x="3347864" y="260648"/>
            <a:ext cx="504056" cy="446754"/>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1" name="TextBox 10"/>
          <p:cNvSpPr txBox="1"/>
          <p:nvPr/>
        </p:nvSpPr>
        <p:spPr>
          <a:xfrm>
            <a:off x="5580112" y="1268760"/>
            <a:ext cx="3121367" cy="880241"/>
          </a:xfrm>
          <a:prstGeom prst="rect">
            <a:avLst/>
          </a:prstGeom>
          <a:noFill/>
        </p:spPr>
        <p:txBody>
          <a:bodyPr wrap="none" rtlCol="0">
            <a:spAutoFit/>
          </a:bodyPr>
          <a:lstStyle/>
          <a:p>
            <a:pPr algn="ctr" fontAlgn="base">
              <a:lnSpc>
                <a:spcPct val="80000"/>
              </a:lnSpc>
              <a:spcBef>
                <a:spcPct val="0"/>
              </a:spcBef>
              <a:spcAft>
                <a:spcPct val="0"/>
              </a:spcAft>
              <a:buClr>
                <a:schemeClr val="tx1">
                  <a:lumMod val="60000"/>
                  <a:lumOff val="40000"/>
                </a:schemeClr>
              </a:buClr>
              <a:buSzPct val="120000"/>
              <a:defRPr/>
            </a:pPr>
            <a:r>
              <a:rPr lang="nl-BE" sz="3200" dirty="0" err="1">
                <a:solidFill>
                  <a:srgbClr val="00279F"/>
                </a:solidFill>
                <a:latin typeface="Arial" pitchFamily="34" charset="0"/>
                <a:cs typeface="Arial" charset="0"/>
              </a:rPr>
              <a:t>Source</a:t>
            </a:r>
            <a:r>
              <a:rPr lang="nl-BE" sz="3200" dirty="0">
                <a:solidFill>
                  <a:srgbClr val="00279F"/>
                </a:solidFill>
                <a:latin typeface="Arial" pitchFamily="34" charset="0"/>
                <a:cs typeface="Arial" charset="0"/>
              </a:rPr>
              <a:t> </a:t>
            </a:r>
            <a:r>
              <a:rPr lang="nl-BE" sz="3200" dirty="0" err="1">
                <a:solidFill>
                  <a:srgbClr val="00279F"/>
                </a:solidFill>
                <a:latin typeface="Arial" pitchFamily="34" charset="0"/>
                <a:cs typeface="Arial" charset="0"/>
              </a:rPr>
              <a:t>avec</a:t>
            </a:r>
            <a:endParaRPr lang="nl-BE" sz="3200" dirty="0">
              <a:solidFill>
                <a:srgbClr val="00279F"/>
              </a:solidFill>
              <a:latin typeface="Arial" pitchFamily="34" charset="0"/>
              <a:cs typeface="Arial" charset="0"/>
            </a:endParaRPr>
          </a:p>
          <a:p>
            <a:pPr algn="ctr" fontAlgn="base">
              <a:lnSpc>
                <a:spcPct val="80000"/>
              </a:lnSpc>
              <a:spcBef>
                <a:spcPct val="0"/>
              </a:spcBef>
              <a:spcAft>
                <a:spcPct val="0"/>
              </a:spcAft>
              <a:buClr>
                <a:schemeClr val="tx1">
                  <a:lumMod val="60000"/>
                  <a:lumOff val="40000"/>
                </a:schemeClr>
              </a:buClr>
              <a:buSzPct val="120000"/>
              <a:defRPr/>
            </a:pPr>
            <a:r>
              <a:rPr lang="nl-BE" sz="3200" dirty="0">
                <a:solidFill>
                  <a:srgbClr val="00279F"/>
                </a:solidFill>
                <a:latin typeface="Arial" pitchFamily="34" charset="0"/>
                <a:cs typeface="Arial" charset="0"/>
              </a:rPr>
              <a:t>haute </a:t>
            </a:r>
            <a:r>
              <a:rPr lang="nl-BE" sz="3200" dirty="0" err="1">
                <a:solidFill>
                  <a:srgbClr val="00279F"/>
                </a:solidFill>
                <a:latin typeface="Arial" pitchFamily="34" charset="0"/>
                <a:cs typeface="Arial" charset="0"/>
              </a:rPr>
              <a:t>saturation</a:t>
            </a:r>
            <a:endParaRPr lang="nl-BE" sz="3200" dirty="0">
              <a:solidFill>
                <a:srgbClr val="00279F"/>
              </a:solidFill>
              <a:latin typeface="Arial" pitchFamily="34" charset="0"/>
              <a:cs typeface="Arial" charset="0"/>
            </a:endParaRPr>
          </a:p>
        </p:txBody>
      </p:sp>
      <p:pic>
        <p:nvPicPr>
          <p:cNvPr id="9" name="Afbeelding 3" descr="LOGO ODID.jpg"/>
          <p:cNvPicPr>
            <a:picLocks noChangeAspect="1"/>
          </p:cNvPicPr>
          <p:nvPr/>
        </p:nvPicPr>
        <p:blipFill>
          <a:blip r:embed="rId6"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762528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oye026\Documents\Color\Color Metric Task Force\Video\TM-30 Screen Captures\070120-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83" y="106293"/>
            <a:ext cx="2428550"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a:stretch>
            <a:fillRect/>
          </a:stretch>
        </p:blipFill>
        <p:spPr>
          <a:xfrm>
            <a:off x="2654265" y="24426"/>
            <a:ext cx="2166707" cy="2834640"/>
          </a:xfrm>
          <a:prstGeom prst="rect">
            <a:avLst/>
          </a:prstGeom>
        </p:spPr>
      </p:pic>
      <p:sp>
        <p:nvSpPr>
          <p:cNvPr id="6" name="Rechthoek 5"/>
          <p:cNvSpPr/>
          <p:nvPr/>
        </p:nvSpPr>
        <p:spPr>
          <a:xfrm>
            <a:off x="0" y="6497828"/>
            <a:ext cx="2210862" cy="369332"/>
          </a:xfrm>
          <a:prstGeom prst="rect">
            <a:avLst/>
          </a:prstGeom>
        </p:spPr>
        <p:txBody>
          <a:bodyPr wrap="none">
            <a:spAutoFit/>
          </a:bodyPr>
          <a:lstStyle/>
          <a:p>
            <a:pPr eaLnBrk="0" hangingPunct="0"/>
            <a:r>
              <a:rPr lang="en-US" dirty="0">
                <a:solidFill>
                  <a:schemeClr val="bg1"/>
                </a:solidFill>
                <a:ea typeface="ＭＳ Ｐゴシック" pitchFamily="-124" charset="-128"/>
              </a:rPr>
              <a:t>Slide: Kevin Houser</a:t>
            </a:r>
          </a:p>
        </p:txBody>
      </p:sp>
      <p:sp>
        <p:nvSpPr>
          <p:cNvPr id="9" name="Oval 8"/>
          <p:cNvSpPr/>
          <p:nvPr/>
        </p:nvSpPr>
        <p:spPr>
          <a:xfrm>
            <a:off x="3233562" y="1714500"/>
            <a:ext cx="504056" cy="446754"/>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3" name="TextBox 10"/>
          <p:cNvSpPr txBox="1"/>
          <p:nvPr/>
        </p:nvSpPr>
        <p:spPr>
          <a:xfrm>
            <a:off x="5522403" y="1268760"/>
            <a:ext cx="3236785" cy="880241"/>
          </a:xfrm>
          <a:prstGeom prst="rect">
            <a:avLst/>
          </a:prstGeom>
          <a:noFill/>
        </p:spPr>
        <p:txBody>
          <a:bodyPr wrap="none" rtlCol="0">
            <a:spAutoFit/>
          </a:bodyPr>
          <a:lstStyle/>
          <a:p>
            <a:pPr algn="ctr" fontAlgn="base">
              <a:lnSpc>
                <a:spcPct val="80000"/>
              </a:lnSpc>
              <a:spcBef>
                <a:spcPct val="0"/>
              </a:spcBef>
              <a:spcAft>
                <a:spcPct val="0"/>
              </a:spcAft>
              <a:buClr>
                <a:schemeClr val="tx1">
                  <a:lumMod val="60000"/>
                  <a:lumOff val="40000"/>
                </a:schemeClr>
              </a:buClr>
              <a:buSzPct val="120000"/>
              <a:defRPr/>
            </a:pPr>
            <a:r>
              <a:rPr lang="nl-BE" sz="3200" dirty="0" err="1">
                <a:solidFill>
                  <a:srgbClr val="00279F"/>
                </a:solidFill>
                <a:latin typeface="Arial" pitchFamily="34" charset="0"/>
                <a:cs typeface="Arial" charset="0"/>
              </a:rPr>
              <a:t>Source</a:t>
            </a:r>
            <a:r>
              <a:rPr lang="nl-BE" sz="3200" dirty="0">
                <a:solidFill>
                  <a:srgbClr val="00279F"/>
                </a:solidFill>
                <a:latin typeface="Arial" pitchFamily="34" charset="0"/>
                <a:cs typeface="Arial" charset="0"/>
              </a:rPr>
              <a:t> </a:t>
            </a:r>
            <a:r>
              <a:rPr lang="nl-BE" sz="3200" dirty="0" err="1">
                <a:solidFill>
                  <a:srgbClr val="00279F"/>
                </a:solidFill>
                <a:latin typeface="Arial" pitchFamily="34" charset="0"/>
                <a:cs typeface="Arial" charset="0"/>
              </a:rPr>
              <a:t>avec</a:t>
            </a:r>
            <a:endParaRPr lang="nl-BE" sz="3200" dirty="0">
              <a:solidFill>
                <a:srgbClr val="00279F"/>
              </a:solidFill>
              <a:latin typeface="Arial" pitchFamily="34" charset="0"/>
              <a:cs typeface="Arial" charset="0"/>
            </a:endParaRPr>
          </a:p>
          <a:p>
            <a:pPr algn="ctr" fontAlgn="base">
              <a:lnSpc>
                <a:spcPct val="80000"/>
              </a:lnSpc>
              <a:spcBef>
                <a:spcPct val="0"/>
              </a:spcBef>
              <a:spcAft>
                <a:spcPct val="0"/>
              </a:spcAft>
              <a:buClr>
                <a:schemeClr val="tx1">
                  <a:lumMod val="60000"/>
                  <a:lumOff val="40000"/>
                </a:schemeClr>
              </a:buClr>
              <a:buSzPct val="120000"/>
              <a:defRPr/>
            </a:pPr>
            <a:r>
              <a:rPr lang="nl-BE" sz="3200" dirty="0" err="1">
                <a:solidFill>
                  <a:srgbClr val="00279F"/>
                </a:solidFill>
                <a:latin typeface="Arial" pitchFamily="34" charset="0"/>
                <a:cs typeface="Arial" charset="0"/>
              </a:rPr>
              <a:t>Basse</a:t>
            </a:r>
            <a:r>
              <a:rPr lang="nl-BE" sz="3200" dirty="0">
                <a:solidFill>
                  <a:srgbClr val="00279F"/>
                </a:solidFill>
                <a:latin typeface="Arial" pitchFamily="34" charset="0"/>
                <a:cs typeface="Arial" charset="0"/>
              </a:rPr>
              <a:t> </a:t>
            </a:r>
            <a:r>
              <a:rPr lang="nl-BE" sz="3200" dirty="0" err="1">
                <a:solidFill>
                  <a:srgbClr val="00279F"/>
                </a:solidFill>
                <a:latin typeface="Arial" pitchFamily="34" charset="0"/>
                <a:cs typeface="Arial" charset="0"/>
              </a:rPr>
              <a:t>saturation</a:t>
            </a:r>
            <a:endParaRPr lang="nl-BE" sz="3200" dirty="0">
              <a:solidFill>
                <a:srgbClr val="00279F"/>
              </a:solidFill>
              <a:latin typeface="Arial" pitchFamily="34" charset="0"/>
              <a:cs typeface="Arial" charset="0"/>
            </a:endParaRPr>
          </a:p>
        </p:txBody>
      </p:sp>
      <p:pic>
        <p:nvPicPr>
          <p:cNvPr id="10" name="Afbeelding 3" descr="LOGO ODID.jpg"/>
          <p:cNvPicPr>
            <a:picLocks noChangeAspect="1"/>
          </p:cNvPicPr>
          <p:nvPr/>
        </p:nvPicPr>
        <p:blipFill>
          <a:blip r:embed="rId6"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239922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a:hlinkClick r:id="" action="ppaction://ole?verb=0"/>
          </p:cNvPr>
          <p:cNvGraphicFramePr>
            <a:graphicFrameLocks/>
          </p:cNvGraphicFramePr>
          <p:nvPr/>
        </p:nvGraphicFramePr>
        <p:xfrm>
          <a:off x="1684338" y="1988897"/>
          <a:ext cx="6164262" cy="1400175"/>
        </p:xfrm>
        <a:graphic>
          <a:graphicData uri="http://schemas.openxmlformats.org/presentationml/2006/ole">
            <mc:AlternateContent xmlns:mc="http://schemas.openxmlformats.org/markup-compatibility/2006">
              <mc:Choice xmlns:v="urn:schemas-microsoft-com:vml" Requires="v">
                <p:oleObj spid="_x0000_s2050" name="Image" r:id="rId4" imgW="9144000" imgH="5014913" progId="">
                  <p:embed/>
                </p:oleObj>
              </mc:Choice>
              <mc:Fallback>
                <p:oleObj name="Image" r:id="rId4" imgW="9144000" imgH="5014913" progId="">
                  <p:embed/>
                  <p:pic>
                    <p:nvPicPr>
                      <p:cNvPr id="5122" name="Object 2">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l="6876" t="57489" r="14375" b="5380"/>
                      <a:stretch>
                        <a:fillRect/>
                      </a:stretch>
                    </p:blipFill>
                    <p:spPr bwMode="auto">
                      <a:xfrm>
                        <a:off x="1684338" y="1988897"/>
                        <a:ext cx="6164262"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3"/>
          <p:cNvGrpSpPr>
            <a:grpSpLocks/>
          </p:cNvGrpSpPr>
          <p:nvPr/>
        </p:nvGrpSpPr>
        <p:grpSpPr bwMode="auto">
          <a:xfrm>
            <a:off x="1219200" y="2338147"/>
            <a:ext cx="5419725" cy="1770063"/>
            <a:chOff x="780" y="1717"/>
            <a:chExt cx="3414" cy="1115"/>
          </a:xfrm>
        </p:grpSpPr>
        <p:sp>
          <p:nvSpPr>
            <p:cNvPr id="55300" name="Text Box 4"/>
            <p:cNvSpPr txBox="1">
              <a:spLocks noChangeArrowheads="1"/>
            </p:cNvSpPr>
            <p:nvPr/>
          </p:nvSpPr>
          <p:spPr bwMode="auto">
            <a:xfrm>
              <a:off x="780" y="2606"/>
              <a:ext cx="3414" cy="226"/>
            </a:xfrm>
            <a:prstGeom prst="rect">
              <a:avLst/>
            </a:prstGeom>
            <a:noFill/>
            <a:ln w="12700">
              <a:noFill/>
              <a:miter lim="800000"/>
              <a:headEnd type="none" w="sm" len="sm"/>
              <a:tailEnd type="none" w="sm" len="sm"/>
            </a:ln>
            <a:effectLst/>
          </p:spPr>
          <p:txBody>
            <a:bodyPr lIns="87131" tIns="43566" rIns="87131" bIns="43566"/>
            <a:lstStyle/>
            <a:p>
              <a:pPr marL="377825" indent="-377825">
                <a:spcBef>
                  <a:spcPct val="20000"/>
                </a:spcBef>
                <a:buClr>
                  <a:srgbClr val="FFBA00"/>
                </a:buClr>
                <a:buFont typeface="Wingdings 2" pitchFamily="18" charset="2"/>
                <a:buNone/>
                <a:defRPr/>
              </a:pPr>
              <a:r>
                <a:rPr lang="nl-NL" dirty="0" err="1">
                  <a:solidFill>
                    <a:srgbClr val="0066FF"/>
                  </a:solidFill>
                  <a:effectLst>
                    <a:outerShdw blurRad="38100" dist="38100" dir="2700000" algn="tl">
                      <a:srgbClr val="C0C0C0"/>
                    </a:outerShdw>
                  </a:effectLst>
                  <a:latin typeface="Lucida Sans Unicode" pitchFamily="34" charset="0"/>
                </a:rPr>
                <a:t>indice</a:t>
              </a:r>
              <a:r>
                <a:rPr lang="nl-NL" dirty="0">
                  <a:solidFill>
                    <a:srgbClr val="0066FF"/>
                  </a:solidFill>
                  <a:effectLst>
                    <a:outerShdw blurRad="38100" dist="38100" dir="2700000" algn="tl">
                      <a:srgbClr val="C0C0C0"/>
                    </a:outerShdw>
                  </a:effectLst>
                  <a:latin typeface="Lucida Sans Unicode" pitchFamily="34" charset="0"/>
                </a:rPr>
                <a:t> </a:t>
              </a:r>
              <a:r>
                <a:rPr lang="nl-NL" dirty="0" err="1">
                  <a:solidFill>
                    <a:srgbClr val="0066FF"/>
                  </a:solidFill>
                  <a:effectLst>
                    <a:outerShdw blurRad="38100" dist="38100" dir="2700000" algn="tl">
                      <a:srgbClr val="C0C0C0"/>
                    </a:outerShdw>
                  </a:effectLst>
                  <a:latin typeface="Lucida Sans Unicode" pitchFamily="34" charset="0"/>
                </a:rPr>
                <a:t>rendu</a:t>
              </a:r>
              <a:r>
                <a:rPr lang="nl-NL" dirty="0">
                  <a:solidFill>
                    <a:srgbClr val="0066FF"/>
                  </a:solidFill>
                  <a:effectLst>
                    <a:outerShdw blurRad="38100" dist="38100" dir="2700000" algn="tl">
                      <a:srgbClr val="C0C0C0"/>
                    </a:outerShdw>
                  </a:effectLst>
                  <a:latin typeface="Lucida Sans Unicode" pitchFamily="34" charset="0"/>
                </a:rPr>
                <a:t> des </a:t>
              </a:r>
              <a:r>
                <a:rPr lang="nl-NL" dirty="0" err="1">
                  <a:solidFill>
                    <a:srgbClr val="0066FF"/>
                  </a:solidFill>
                  <a:effectLst>
                    <a:outerShdw blurRad="38100" dist="38100" dir="2700000" algn="tl">
                      <a:srgbClr val="C0C0C0"/>
                    </a:outerShdw>
                  </a:effectLst>
                  <a:latin typeface="Lucida Sans Unicode" pitchFamily="34" charset="0"/>
                </a:rPr>
                <a:t>couleurs</a:t>
              </a:r>
              <a:r>
                <a:rPr lang="nl-NL" dirty="0">
                  <a:solidFill>
                    <a:srgbClr val="0066FF"/>
                  </a:solidFill>
                  <a:effectLst>
                    <a:outerShdw blurRad="38100" dist="38100" dir="2700000" algn="tl">
                      <a:srgbClr val="C0C0C0"/>
                    </a:outerShdw>
                  </a:effectLst>
                  <a:latin typeface="Lucida Sans Unicode" pitchFamily="34" charset="0"/>
                </a:rPr>
                <a:t>- 80..89</a:t>
              </a:r>
            </a:p>
          </p:txBody>
        </p:sp>
        <p:sp>
          <p:nvSpPr>
            <p:cNvPr id="5129" name="AutoShape 5"/>
            <p:cNvSpPr>
              <a:spLocks noChangeArrowheads="1"/>
            </p:cNvSpPr>
            <p:nvPr/>
          </p:nvSpPr>
          <p:spPr bwMode="auto">
            <a:xfrm>
              <a:off x="3030" y="1717"/>
              <a:ext cx="140" cy="282"/>
            </a:xfrm>
            <a:prstGeom prst="wedgeEllipseCallout">
              <a:avLst>
                <a:gd name="adj1" fmla="val -490861"/>
                <a:gd name="adj2" fmla="val 267583"/>
              </a:avLst>
            </a:prstGeom>
            <a:noFill/>
            <a:ln w="38100">
              <a:solidFill>
                <a:srgbClr val="0033CC"/>
              </a:solidFill>
              <a:miter lim="800000"/>
              <a:headEnd type="none" w="sm" len="sm"/>
              <a:tailEnd type="none" w="sm" len="sm"/>
            </a:ln>
          </p:spPr>
          <p:txBody>
            <a:bodyPr wrap="none" anchor="ctr"/>
            <a:lstStyle/>
            <a:p>
              <a:pPr algn="ctr" eaLnBrk="0" hangingPunct="0"/>
              <a:endParaRPr lang="nl-NL"/>
            </a:p>
          </p:txBody>
        </p:sp>
      </p:grpSp>
      <p:sp>
        <p:nvSpPr>
          <p:cNvPr id="5124" name="Oval 6"/>
          <p:cNvSpPr>
            <a:spLocks noChangeArrowheads="1"/>
          </p:cNvSpPr>
          <p:nvPr/>
        </p:nvSpPr>
        <p:spPr bwMode="auto">
          <a:xfrm>
            <a:off x="5003800" y="2274647"/>
            <a:ext cx="825500" cy="520700"/>
          </a:xfrm>
          <a:prstGeom prst="ellipse">
            <a:avLst/>
          </a:prstGeom>
          <a:noFill/>
          <a:ln w="25400">
            <a:solidFill>
              <a:srgbClr val="FF0000"/>
            </a:solidFill>
            <a:round/>
            <a:headEnd/>
            <a:tailEnd/>
          </a:ln>
        </p:spPr>
        <p:txBody>
          <a:bodyPr lIns="90000" tIns="46800" rIns="90000" bIns="46800" anchor="ctr">
            <a:spAutoFit/>
          </a:bodyPr>
          <a:lstStyle/>
          <a:p>
            <a:endParaRPr lang="nl-BE"/>
          </a:p>
        </p:txBody>
      </p:sp>
      <p:sp>
        <p:nvSpPr>
          <p:cNvPr id="5125" name="Line 7"/>
          <p:cNvSpPr>
            <a:spLocks noChangeShapeType="1"/>
          </p:cNvSpPr>
          <p:nvPr/>
        </p:nvSpPr>
        <p:spPr bwMode="auto">
          <a:xfrm>
            <a:off x="5613400" y="2744547"/>
            <a:ext cx="1536700" cy="1333500"/>
          </a:xfrm>
          <a:prstGeom prst="line">
            <a:avLst/>
          </a:prstGeom>
          <a:noFill/>
          <a:ln w="28575">
            <a:solidFill>
              <a:srgbClr val="F60202"/>
            </a:solidFill>
            <a:round/>
            <a:headEnd type="triangle" w="med" len="med"/>
            <a:tailEnd/>
          </a:ln>
        </p:spPr>
        <p:txBody>
          <a:bodyPr wrap="none" lIns="90000" tIns="46800" rIns="90000" bIns="46800">
            <a:spAutoFit/>
          </a:bodyPr>
          <a:lstStyle/>
          <a:p>
            <a:endParaRPr lang="nl-BE"/>
          </a:p>
        </p:txBody>
      </p:sp>
      <p:sp>
        <p:nvSpPr>
          <p:cNvPr id="55304" name="Text Box 8"/>
          <p:cNvSpPr txBox="1">
            <a:spLocks noChangeArrowheads="1"/>
          </p:cNvSpPr>
          <p:nvPr/>
        </p:nvSpPr>
        <p:spPr bwMode="auto">
          <a:xfrm>
            <a:off x="6335713" y="4166947"/>
            <a:ext cx="2808287" cy="1387176"/>
          </a:xfrm>
          <a:prstGeom prst="rect">
            <a:avLst/>
          </a:prstGeom>
          <a:noFill/>
          <a:ln w="9525">
            <a:noFill/>
            <a:miter lim="800000"/>
            <a:headEnd/>
            <a:tailEnd/>
          </a:ln>
          <a:effectLst/>
        </p:spPr>
        <p:txBody>
          <a:bodyPr lIns="90000" tIns="46800" rIns="90000" bIns="46800">
            <a:spAutoFit/>
          </a:bodyPr>
          <a:lstStyle/>
          <a:p>
            <a:pPr eaLnBrk="0" hangingPunct="0">
              <a:defRPr/>
            </a:pPr>
            <a:r>
              <a:rPr lang="fr-FR" sz="2800" dirty="0">
                <a:solidFill>
                  <a:srgbClr val="0066FF"/>
                </a:solidFill>
                <a:effectLst>
                  <a:outerShdw blurRad="38100" dist="38100" dir="2700000" algn="tl">
                    <a:srgbClr val="C0C0C0"/>
                  </a:outerShdw>
                </a:effectLst>
                <a:latin typeface="Lucida Sans Unicode" pitchFamily="34" charset="0"/>
              </a:rPr>
              <a:t>Température de couleur</a:t>
            </a:r>
            <a:r>
              <a:rPr lang="nl-NL" sz="2800" dirty="0">
                <a:solidFill>
                  <a:srgbClr val="0066FF"/>
                </a:solidFill>
                <a:effectLst>
                  <a:outerShdw blurRad="38100" dist="38100" dir="2700000" algn="tl">
                    <a:srgbClr val="C0C0C0"/>
                  </a:outerShdw>
                </a:effectLst>
                <a:latin typeface="Lucida Sans Unicode" pitchFamily="34" charset="0"/>
              </a:rPr>
              <a:t> </a:t>
            </a:r>
            <a:br>
              <a:rPr lang="nl-NL" sz="2800" dirty="0">
                <a:solidFill>
                  <a:srgbClr val="0066FF"/>
                </a:solidFill>
                <a:effectLst>
                  <a:outerShdw blurRad="38100" dist="38100" dir="2700000" algn="tl">
                    <a:srgbClr val="C0C0C0"/>
                  </a:outerShdw>
                </a:effectLst>
                <a:latin typeface="Lucida Sans Unicode" pitchFamily="34" charset="0"/>
              </a:rPr>
            </a:br>
            <a:r>
              <a:rPr lang="nl-NL" sz="2800" dirty="0">
                <a:solidFill>
                  <a:srgbClr val="0066FF"/>
                </a:solidFill>
                <a:effectLst>
                  <a:outerShdw blurRad="38100" dist="38100" dir="2700000" algn="tl">
                    <a:srgbClr val="C0C0C0"/>
                  </a:outerShdw>
                </a:effectLst>
                <a:latin typeface="Lucida Sans Unicode" pitchFamily="34" charset="0"/>
              </a:rPr>
              <a:t>3000 K</a:t>
            </a:r>
          </a:p>
        </p:txBody>
      </p:sp>
      <p:sp>
        <p:nvSpPr>
          <p:cNvPr id="55305" name="Text Box 9"/>
          <p:cNvSpPr txBox="1">
            <a:spLocks noChangeArrowheads="1"/>
          </p:cNvSpPr>
          <p:nvPr/>
        </p:nvSpPr>
        <p:spPr bwMode="auto">
          <a:xfrm>
            <a:off x="665708" y="214290"/>
            <a:ext cx="7772400" cy="1200329"/>
          </a:xfrm>
          <a:prstGeom prst="rect">
            <a:avLst/>
          </a:prstGeom>
        </p:spPr>
        <p:txBody>
          <a:bodyPr vert="horz" lIns="91440" tIns="45720" rIns="91440" bIns="45720" rtlCol="0" anchor="ctr">
            <a:noAutofit/>
          </a:bodyPr>
          <a:lstStyle>
            <a:defPPr>
              <a:defRPr lang="nl-NL"/>
            </a:defPPr>
            <a:lvl1pPr algn="ctr" defTabSz="914400" eaLnBrk="1" latinLnBrk="0" hangingPunct="1">
              <a:buNone/>
              <a:defRPr sz="3600">
                <a:latin typeface="Arial" pitchFamily="34" charset="0"/>
                <a:ea typeface="+mj-ea"/>
                <a:cs typeface="Arial" pitchFamily="34" charset="0"/>
              </a:defRPr>
            </a:lvl1pPr>
          </a:lstStyle>
          <a:p>
            <a:pPr>
              <a:lnSpc>
                <a:spcPct val="80000"/>
              </a:lnSpc>
              <a:spcBef>
                <a:spcPct val="0"/>
              </a:spcBef>
              <a:buClr>
                <a:schemeClr val="tx1">
                  <a:lumMod val="60000"/>
                  <a:lumOff val="40000"/>
                </a:schemeClr>
              </a:buClr>
              <a:buSzPct val="120000"/>
              <a:defRPr/>
            </a:pPr>
            <a:r>
              <a:rPr lang="fr-FR" sz="3200" dirty="0">
                <a:solidFill>
                  <a:srgbClr val="00279F"/>
                </a:solidFill>
                <a:ea typeface="+mn-ea"/>
                <a:cs typeface="Arial" charset="0"/>
              </a:rPr>
              <a:t>Code : indice de rendu des couleurs</a:t>
            </a:r>
            <a:br>
              <a:rPr lang="fr-FR" sz="3200" dirty="0">
                <a:solidFill>
                  <a:srgbClr val="00279F"/>
                </a:solidFill>
                <a:ea typeface="+mn-ea"/>
                <a:cs typeface="Arial" charset="0"/>
              </a:rPr>
            </a:br>
            <a:r>
              <a:rPr lang="fr-FR" sz="3200" dirty="0">
                <a:solidFill>
                  <a:srgbClr val="00279F"/>
                </a:solidFill>
                <a:ea typeface="+mn-ea"/>
                <a:cs typeface="Arial" charset="0"/>
              </a:rPr>
              <a:t> et température de couleur</a:t>
            </a:r>
          </a:p>
        </p:txBody>
      </p:sp>
      <p:pic>
        <p:nvPicPr>
          <p:cNvPr id="11" name="Picture 3" descr="Colour_temp_01"/>
          <p:cNvPicPr>
            <a:picLocks noChangeAspect="1" noChangeArrowheads="1"/>
          </p:cNvPicPr>
          <p:nvPr/>
        </p:nvPicPr>
        <p:blipFill>
          <a:blip r:embed="rId6" cstate="email"/>
          <a:srcRect/>
          <a:stretch>
            <a:fillRect/>
          </a:stretch>
        </p:blipFill>
        <p:spPr bwMode="auto">
          <a:xfrm>
            <a:off x="467544" y="1342611"/>
            <a:ext cx="494184" cy="2519115"/>
          </a:xfrm>
          <a:prstGeom prst="rect">
            <a:avLst/>
          </a:prstGeom>
          <a:noFill/>
          <a:ln w="9525">
            <a:noFill/>
            <a:miter lim="800000"/>
            <a:headEnd/>
            <a:tailEnd/>
          </a:ln>
        </p:spPr>
      </p:pic>
      <p:sp>
        <p:nvSpPr>
          <p:cNvPr id="3" name="Tekstvak 2"/>
          <p:cNvSpPr txBox="1"/>
          <p:nvPr/>
        </p:nvSpPr>
        <p:spPr>
          <a:xfrm>
            <a:off x="1403648" y="4468573"/>
            <a:ext cx="3744416" cy="1477328"/>
          </a:xfrm>
          <a:prstGeom prst="rect">
            <a:avLst/>
          </a:prstGeom>
          <a:noFill/>
        </p:spPr>
        <p:txBody>
          <a:bodyPr wrap="square" rtlCol="0">
            <a:spAutoFit/>
          </a:bodyPr>
          <a:lstStyle/>
          <a:p>
            <a:r>
              <a:rPr lang="nl-BE" i="1" dirty="0">
                <a:latin typeface="Arial" panose="020B0604020202020204" pitchFamily="34" charset="0"/>
                <a:cs typeface="Arial" panose="020B0604020202020204" pitchFamily="34" charset="0"/>
              </a:rPr>
              <a:t>Code </a:t>
            </a:r>
            <a:r>
              <a:rPr lang="nl-BE" i="1" dirty="0" err="1">
                <a:latin typeface="Arial" panose="020B0604020202020204" pitchFamily="34" charset="0"/>
                <a:cs typeface="Arial" panose="020B0604020202020204" pitchFamily="34" charset="0"/>
              </a:rPr>
              <a:t>international</a:t>
            </a:r>
            <a:r>
              <a:rPr lang="nl-BE" i="1" dirty="0">
                <a:latin typeface="Arial" panose="020B0604020202020204" pitchFamily="34" charset="0"/>
                <a:cs typeface="Arial" panose="020B0604020202020204" pitchFamily="34" charset="0"/>
              </a:rPr>
              <a:t> pour </a:t>
            </a:r>
            <a:r>
              <a:rPr lang="nl-BE" i="1" dirty="0" err="1">
                <a:latin typeface="Arial" panose="020B0604020202020204" pitchFamily="34" charset="0"/>
                <a:cs typeface="Arial" panose="020B0604020202020204" pitchFamily="34" charset="0"/>
              </a:rPr>
              <a:t>toutes</a:t>
            </a:r>
            <a:r>
              <a:rPr lang="nl-BE" i="1" dirty="0">
                <a:latin typeface="Arial" panose="020B0604020202020204" pitchFamily="34" charset="0"/>
                <a:cs typeface="Arial" panose="020B0604020202020204" pitchFamily="34" charset="0"/>
              </a:rPr>
              <a:t> les sources </a:t>
            </a:r>
            <a:r>
              <a:rPr lang="nl-BE" i="1" dirty="0" err="1">
                <a:latin typeface="Arial" panose="020B0604020202020204" pitchFamily="34" charset="0"/>
                <a:cs typeface="Arial" panose="020B0604020202020204" pitchFamily="34" charset="0"/>
              </a:rPr>
              <a:t>d’éclairage</a:t>
            </a:r>
            <a:r>
              <a:rPr lang="nl-BE" i="1" dirty="0">
                <a:latin typeface="Arial" panose="020B0604020202020204" pitchFamily="34" charset="0"/>
                <a:cs typeface="Arial" panose="020B0604020202020204" pitchFamily="34" charset="0"/>
              </a:rPr>
              <a:t>. </a:t>
            </a:r>
          </a:p>
          <a:p>
            <a:r>
              <a:rPr lang="nl-BE" i="1" dirty="0">
                <a:latin typeface="Arial" panose="020B0604020202020204" pitchFamily="34" charset="0"/>
                <a:cs typeface="Arial" panose="020B0604020202020204" pitchFamily="34" charset="0"/>
              </a:rPr>
              <a:t>LED: Adaptation de la </a:t>
            </a:r>
            <a:r>
              <a:rPr lang="nl-BE" i="1" dirty="0" err="1">
                <a:latin typeface="Arial" panose="020B0604020202020204" pitchFamily="34" charset="0"/>
                <a:cs typeface="Arial" panose="020B0604020202020204" pitchFamily="34" charset="0"/>
              </a:rPr>
              <a:t>classification</a:t>
            </a:r>
            <a:r>
              <a:rPr lang="nl-BE" i="1" dirty="0">
                <a:latin typeface="Arial" panose="020B0604020202020204" pitchFamily="34" charset="0"/>
                <a:cs typeface="Arial" panose="020B0604020202020204" pitchFamily="34" charset="0"/>
              </a:rPr>
              <a:t> “</a:t>
            </a:r>
            <a:r>
              <a:rPr lang="nl-BE" i="1" dirty="0" err="1">
                <a:latin typeface="Arial" panose="020B0604020202020204" pitchFamily="34" charset="0"/>
                <a:cs typeface="Arial" panose="020B0604020202020204" pitchFamily="34" charset="0"/>
              </a:rPr>
              <a:t>Indice</a:t>
            </a:r>
            <a:r>
              <a:rPr lang="nl-BE" i="1" dirty="0">
                <a:latin typeface="Arial" panose="020B0604020202020204" pitchFamily="34" charset="0"/>
                <a:cs typeface="Arial" panose="020B0604020202020204" pitchFamily="34" charset="0"/>
              </a:rPr>
              <a:t> de </a:t>
            </a:r>
            <a:r>
              <a:rPr lang="nl-BE" i="1" dirty="0" err="1">
                <a:latin typeface="Arial" panose="020B0604020202020204" pitchFamily="34" charset="0"/>
                <a:cs typeface="Arial" panose="020B0604020202020204" pitchFamily="34" charset="0"/>
              </a:rPr>
              <a:t>rendu</a:t>
            </a:r>
            <a:r>
              <a:rPr lang="nl-BE" i="1" dirty="0">
                <a:latin typeface="Arial" panose="020B0604020202020204" pitchFamily="34" charset="0"/>
                <a:cs typeface="Arial" panose="020B0604020202020204" pitchFamily="34" charset="0"/>
              </a:rPr>
              <a:t> des </a:t>
            </a:r>
            <a:r>
              <a:rPr lang="nl-BE" i="1" dirty="0" err="1">
                <a:latin typeface="Arial" panose="020B0604020202020204" pitchFamily="34" charset="0"/>
                <a:cs typeface="Arial" panose="020B0604020202020204" pitchFamily="34" charset="0"/>
              </a:rPr>
              <a:t>couleurs</a:t>
            </a:r>
            <a:r>
              <a:rPr lang="nl-BE" i="1" dirty="0">
                <a:latin typeface="Arial" panose="020B0604020202020204" pitchFamily="34" charset="0"/>
                <a:cs typeface="Arial" panose="020B0604020202020204" pitchFamily="34" charset="0"/>
              </a:rPr>
              <a:t>” </a:t>
            </a:r>
            <a:r>
              <a:rPr lang="nl-BE" i="1" dirty="0" err="1">
                <a:latin typeface="Arial" panose="020B0604020202020204" pitchFamily="34" charset="0"/>
                <a:cs typeface="Arial" panose="020B0604020202020204" pitchFamily="34" charset="0"/>
              </a:rPr>
              <a:t>s’impose</a:t>
            </a:r>
            <a:endParaRPr lang="nl-BE" i="1" dirty="0">
              <a:latin typeface="Arial" panose="020B0604020202020204" pitchFamily="34" charset="0"/>
              <a:cs typeface="Arial" panose="020B0604020202020204" pitchFamily="34" charset="0"/>
            </a:endParaRPr>
          </a:p>
        </p:txBody>
      </p:sp>
      <p:pic>
        <p:nvPicPr>
          <p:cNvPr id="12" name="Afbeelding 3" descr="LOGO ODID.jpg"/>
          <p:cNvPicPr>
            <a:picLocks noChangeAspect="1"/>
          </p:cNvPicPr>
          <p:nvPr/>
        </p:nvPicPr>
        <p:blipFill>
          <a:blip r:embed="rId7"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55550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lstStyle/>
          <a:p>
            <a:r>
              <a:rPr lang="nl-BE" dirty="0"/>
              <a:t>Performance </a:t>
            </a:r>
            <a:r>
              <a:rPr lang="nl-BE" dirty="0" err="1"/>
              <a:t>énergétique</a:t>
            </a:r>
            <a:r>
              <a:rPr lang="nl-BE" dirty="0"/>
              <a:t> de </a:t>
            </a:r>
            <a:r>
              <a:rPr lang="nl-BE" dirty="0" err="1"/>
              <a:t>l’éclairage</a:t>
            </a:r>
            <a:endParaRPr lang="nl-BE" dirty="0"/>
          </a:p>
        </p:txBody>
      </p:sp>
      <p:sp>
        <p:nvSpPr>
          <p:cNvPr id="3" name="Subtitle 2"/>
          <p:cNvSpPr>
            <a:spLocks noGrp="1"/>
          </p:cNvSpPr>
          <p:nvPr>
            <p:ph type="subTitle" idx="1"/>
          </p:nvPr>
        </p:nvSpPr>
        <p:spPr/>
        <p:txBody>
          <a:bodyPr/>
          <a:lstStyle/>
          <a:p>
            <a:r>
              <a:rPr lang="nl-BE" dirty="0"/>
              <a:t>Les </a:t>
            </a:r>
            <a:r>
              <a:rPr lang="nl-BE" dirty="0" err="1"/>
              <a:t>fondements</a:t>
            </a:r>
            <a:endParaRPr lang="nl-BE" dirty="0"/>
          </a:p>
        </p:txBody>
      </p:sp>
      <p:pic>
        <p:nvPicPr>
          <p:cNvPr id="4"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853363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Text Box 3"/>
          <p:cNvSpPr txBox="1">
            <a:spLocks noChangeArrowheads="1"/>
          </p:cNvSpPr>
          <p:nvPr/>
        </p:nvSpPr>
        <p:spPr bwMode="auto">
          <a:xfrm>
            <a:off x="0" y="357166"/>
            <a:ext cx="8953877" cy="5447645"/>
          </a:xfrm>
          <a:prstGeom prst="rect">
            <a:avLst/>
          </a:prstGeom>
          <a:noFill/>
          <a:ln w="9525">
            <a:noFill/>
            <a:miter lim="800000"/>
            <a:headEnd/>
            <a:tailEnd/>
          </a:ln>
        </p:spPr>
        <p:txBody>
          <a:bodyPr wrap="square">
            <a:spAutoFit/>
          </a:bodyPr>
          <a:lstStyle/>
          <a:p>
            <a:pPr algn="ctr" defTabSz="914400" fontAlgn="auto">
              <a:spcBef>
                <a:spcPts val="0"/>
              </a:spcBef>
              <a:spcAft>
                <a:spcPts val="0"/>
              </a:spcAft>
              <a:defRPr/>
            </a:pPr>
            <a:endParaRPr lang="fr-BE" sz="2800" dirty="0">
              <a:solidFill>
                <a:srgbClr val="DA3422"/>
              </a:solidFill>
              <a:latin typeface="Calibri"/>
              <a:cs typeface="+mn-cs"/>
            </a:endParaRPr>
          </a:p>
          <a:p>
            <a:pPr algn="ctr">
              <a:spcBef>
                <a:spcPct val="0"/>
              </a:spcBef>
              <a:tabLst>
                <a:tab pos="377825" algn="l"/>
                <a:tab pos="574675" algn="l"/>
                <a:tab pos="757238" algn="l"/>
              </a:tabLst>
              <a:defRPr/>
            </a:pPr>
            <a:r>
              <a:rPr lang="fr-BE" sz="3200" dirty="0">
                <a:solidFill>
                  <a:srgbClr val="00279F"/>
                </a:solidFill>
                <a:latin typeface="Arial" pitchFamily="34" charset="0"/>
                <a:cs typeface="Arial" charset="0"/>
              </a:rPr>
              <a:t>Les 3 fondements des économies en éclairage</a:t>
            </a:r>
          </a:p>
          <a:p>
            <a:pPr algn="ctr" defTabSz="914400" fontAlgn="auto">
              <a:spcBef>
                <a:spcPts val="0"/>
              </a:spcBef>
              <a:spcAft>
                <a:spcPts val="0"/>
              </a:spcAft>
              <a:defRPr/>
            </a:pPr>
            <a:endParaRPr lang="fr-BE" sz="2400" dirty="0">
              <a:solidFill>
                <a:prstClr val="black"/>
              </a:solidFill>
              <a:latin typeface="Arial" pitchFamily="34" charset="0"/>
              <a:cs typeface="Arial" pitchFamily="34" charset="0"/>
            </a:endParaRPr>
          </a:p>
          <a:p>
            <a:pPr algn="ctr" defTabSz="914400" fontAlgn="auto">
              <a:spcBef>
                <a:spcPts val="0"/>
              </a:spcBef>
              <a:spcAft>
                <a:spcPts val="0"/>
              </a:spcAft>
              <a:defRPr/>
            </a:pPr>
            <a:endParaRPr lang="fr-BE" sz="2400" dirty="0">
              <a:solidFill>
                <a:prstClr val="black"/>
              </a:solidFill>
              <a:latin typeface="Arial" pitchFamily="34" charset="0"/>
              <a:cs typeface="Arial" pitchFamily="34" charset="0"/>
            </a:endParaRPr>
          </a:p>
          <a:p>
            <a:pPr marL="342900" indent="-342900" defTabSz="914400" fontAlgn="auto">
              <a:spcBef>
                <a:spcPts val="0"/>
              </a:spcBef>
              <a:spcAft>
                <a:spcPts val="0"/>
              </a:spcAft>
              <a:buFont typeface="Wingdings" pitchFamily="2" charset="2"/>
              <a:buAutoNum type="arabicParenR"/>
              <a:defRPr/>
            </a:pPr>
            <a:r>
              <a:rPr lang="fr-BE" sz="2400" dirty="0">
                <a:solidFill>
                  <a:srgbClr val="FF0000"/>
                </a:solidFill>
                <a:latin typeface="Arial" pitchFamily="34" charset="0"/>
                <a:cs typeface="Arial" pitchFamily="34" charset="0"/>
              </a:rPr>
              <a:t>Utiliser des sources lumineuses et des luminaires </a:t>
            </a:r>
            <a:r>
              <a:rPr lang="fr-BE" sz="2400" u="sng" dirty="0">
                <a:solidFill>
                  <a:srgbClr val="FF0000"/>
                </a:solidFill>
                <a:latin typeface="Arial" pitchFamily="34" charset="0"/>
                <a:cs typeface="Arial" pitchFamily="34" charset="0"/>
              </a:rPr>
              <a:t>efficaces</a:t>
            </a:r>
            <a:r>
              <a:rPr lang="fr-BE" sz="2400" dirty="0">
                <a:solidFill>
                  <a:srgbClr val="FF0000"/>
                </a:solidFill>
                <a:latin typeface="Arial" pitchFamily="34" charset="0"/>
                <a:cs typeface="Arial" pitchFamily="34" charset="0"/>
              </a:rPr>
              <a:t> </a:t>
            </a:r>
          </a:p>
          <a:p>
            <a:pPr marL="342900" indent="-342900" defTabSz="914400" fontAlgn="auto">
              <a:spcBef>
                <a:spcPts val="0"/>
              </a:spcBef>
              <a:spcAft>
                <a:spcPts val="0"/>
              </a:spcAft>
              <a:defRPr/>
            </a:pPr>
            <a:r>
              <a:rPr lang="fr-BE" sz="2400" dirty="0">
                <a:solidFill>
                  <a:prstClr val="black"/>
                </a:solidFill>
                <a:latin typeface="Arial" pitchFamily="34" charset="0"/>
                <a:cs typeface="Arial" pitchFamily="34" charset="0"/>
              </a:rPr>
              <a:t>	(et bien les entretenir!)</a:t>
            </a:r>
          </a:p>
          <a:p>
            <a:pPr marL="342900" indent="-342900" defTabSz="914400" fontAlgn="auto">
              <a:spcBef>
                <a:spcPts val="0"/>
              </a:spcBef>
              <a:spcAft>
                <a:spcPts val="0"/>
              </a:spcAft>
              <a:defRPr/>
            </a:pPr>
            <a:r>
              <a:rPr lang="fr-BE" sz="2400" dirty="0">
                <a:solidFill>
                  <a:prstClr val="black"/>
                </a:solidFill>
                <a:latin typeface="Arial" pitchFamily="34" charset="0"/>
                <a:cs typeface="Arial" pitchFamily="34" charset="0"/>
              </a:rPr>
              <a:t>	</a:t>
            </a:r>
          </a:p>
          <a:p>
            <a:pPr marL="342900" indent="-342900" defTabSz="914400" fontAlgn="auto">
              <a:spcBef>
                <a:spcPts val="0"/>
              </a:spcBef>
              <a:spcAft>
                <a:spcPts val="0"/>
              </a:spcAft>
              <a:defRPr/>
            </a:pPr>
            <a:r>
              <a:rPr lang="fr-BE" sz="2400" dirty="0">
                <a:solidFill>
                  <a:prstClr val="black"/>
                </a:solidFill>
                <a:latin typeface="Arial" pitchFamily="34" charset="0"/>
                <a:cs typeface="Arial" pitchFamily="34" charset="0"/>
              </a:rPr>
              <a:t>	</a:t>
            </a:r>
          </a:p>
          <a:p>
            <a:pPr marL="342900" indent="-342900" defTabSz="914400" fontAlgn="auto">
              <a:spcBef>
                <a:spcPts val="0"/>
              </a:spcBef>
              <a:spcAft>
                <a:spcPts val="0"/>
              </a:spcAft>
              <a:buFont typeface="Wingdings" pitchFamily="2" charset="2"/>
              <a:buAutoNum type="arabicParenR" startAt="2"/>
              <a:defRPr/>
            </a:pPr>
            <a:r>
              <a:rPr lang="fr-BE" sz="2400" u="sng" dirty="0">
                <a:solidFill>
                  <a:srgbClr val="FF0000"/>
                </a:solidFill>
                <a:latin typeface="Arial" pitchFamily="34" charset="0"/>
                <a:cs typeface="Arial" pitchFamily="34" charset="0"/>
              </a:rPr>
              <a:t>Eteindre ou </a:t>
            </a:r>
            <a:r>
              <a:rPr lang="fr-BE" sz="2400" u="sng" dirty="0" err="1">
                <a:solidFill>
                  <a:srgbClr val="FF0000"/>
                </a:solidFill>
                <a:latin typeface="Arial" pitchFamily="34" charset="0"/>
                <a:cs typeface="Arial" pitchFamily="34" charset="0"/>
              </a:rPr>
              <a:t>dimmer</a:t>
            </a:r>
            <a:r>
              <a:rPr lang="fr-BE" sz="2400" dirty="0">
                <a:solidFill>
                  <a:srgbClr val="FF0000"/>
                </a:solidFill>
                <a:latin typeface="Arial" pitchFamily="34" charset="0"/>
                <a:cs typeface="Arial" pitchFamily="34" charset="0"/>
              </a:rPr>
              <a:t> l’éclairage quand on n’en a pas besoin </a:t>
            </a:r>
          </a:p>
          <a:p>
            <a:pPr marL="342900" indent="-342900" defTabSz="914400" fontAlgn="auto">
              <a:spcBef>
                <a:spcPts val="0"/>
              </a:spcBef>
              <a:spcAft>
                <a:spcPts val="0"/>
              </a:spcAft>
              <a:defRPr/>
            </a:pPr>
            <a:r>
              <a:rPr lang="fr-BE" sz="2400" dirty="0">
                <a:solidFill>
                  <a:prstClr val="black"/>
                </a:solidFill>
                <a:latin typeface="Arial" pitchFamily="34" charset="0"/>
                <a:cs typeface="Arial" pitchFamily="34" charset="0"/>
              </a:rPr>
              <a:t>	(de façon intelligente! Favoriser l’éclairage du jour !)</a:t>
            </a:r>
          </a:p>
          <a:p>
            <a:pPr marL="342900" indent="-342900" defTabSz="914400" fontAlgn="auto">
              <a:spcBef>
                <a:spcPts val="0"/>
              </a:spcBef>
              <a:spcAft>
                <a:spcPts val="0"/>
              </a:spcAft>
              <a:defRPr/>
            </a:pPr>
            <a:endParaRPr lang="fr-BE" sz="2400" dirty="0">
              <a:solidFill>
                <a:prstClr val="black"/>
              </a:solidFill>
              <a:latin typeface="Arial" pitchFamily="34" charset="0"/>
              <a:cs typeface="Arial" pitchFamily="34" charset="0"/>
            </a:endParaRPr>
          </a:p>
          <a:p>
            <a:pPr marL="342900" indent="-342900" defTabSz="914400" fontAlgn="auto">
              <a:spcBef>
                <a:spcPts val="0"/>
              </a:spcBef>
              <a:spcAft>
                <a:spcPts val="0"/>
              </a:spcAft>
              <a:defRPr/>
            </a:pPr>
            <a:endParaRPr lang="fr-BE" sz="2400" dirty="0">
              <a:solidFill>
                <a:prstClr val="black"/>
              </a:solidFill>
              <a:latin typeface="Arial" pitchFamily="34" charset="0"/>
              <a:cs typeface="Arial" pitchFamily="34" charset="0"/>
            </a:endParaRPr>
          </a:p>
          <a:p>
            <a:pPr marL="342900" indent="-342900" defTabSz="914400" fontAlgn="auto">
              <a:spcBef>
                <a:spcPts val="0"/>
              </a:spcBef>
              <a:spcAft>
                <a:spcPts val="0"/>
              </a:spcAft>
              <a:buFont typeface="Wingdings" pitchFamily="2" charset="2"/>
              <a:buAutoNum type="arabicParenR" startAt="3"/>
              <a:defRPr/>
            </a:pPr>
            <a:r>
              <a:rPr lang="fr-BE" sz="2400" u="sng" dirty="0">
                <a:solidFill>
                  <a:srgbClr val="FF0000"/>
                </a:solidFill>
                <a:latin typeface="Arial" pitchFamily="34" charset="0"/>
                <a:cs typeface="Arial" pitchFamily="34" charset="0"/>
              </a:rPr>
              <a:t>Dimensionner</a:t>
            </a:r>
            <a:r>
              <a:rPr lang="fr-BE" sz="2400" dirty="0">
                <a:solidFill>
                  <a:srgbClr val="FF0000"/>
                </a:solidFill>
                <a:latin typeface="Arial" pitchFamily="34" charset="0"/>
                <a:cs typeface="Arial" pitchFamily="34" charset="0"/>
              </a:rPr>
              <a:t> et planifier correctement</a:t>
            </a:r>
          </a:p>
          <a:p>
            <a:pPr marL="342900" indent="-342900" defTabSz="914400" fontAlgn="auto">
              <a:spcBef>
                <a:spcPts val="0"/>
              </a:spcBef>
              <a:spcAft>
                <a:spcPts val="0"/>
              </a:spcAft>
              <a:defRPr/>
            </a:pPr>
            <a:r>
              <a:rPr lang="fr-BE" sz="2400" dirty="0">
                <a:solidFill>
                  <a:prstClr val="black"/>
                </a:solidFill>
                <a:latin typeface="Arial" pitchFamily="34" charset="0"/>
                <a:cs typeface="Arial" pitchFamily="34" charset="0"/>
              </a:rPr>
              <a:t>	(concept, normes, confort visuel…)</a:t>
            </a:r>
            <a:endParaRPr lang="en-GB" sz="2000" dirty="0">
              <a:solidFill>
                <a:prstClr val="black"/>
              </a:solidFill>
              <a:latin typeface="Calibri"/>
              <a:cs typeface="+mn-cs"/>
            </a:endParaRPr>
          </a:p>
        </p:txBody>
      </p:sp>
      <p:sp>
        <p:nvSpPr>
          <p:cNvPr id="12291"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defTabSz="914400" fontAlgn="auto">
              <a:spcBef>
                <a:spcPts val="0"/>
              </a:spcBef>
              <a:spcAft>
                <a:spcPts val="0"/>
              </a:spcAft>
            </a:pPr>
            <a:endParaRPr lang="fr-BE">
              <a:solidFill>
                <a:prstClr val="black"/>
              </a:solidFill>
              <a:latin typeface="Calibri"/>
              <a:cs typeface="+mn-cs"/>
            </a:endParaRPr>
          </a:p>
        </p:txBody>
      </p:sp>
      <p:pic>
        <p:nvPicPr>
          <p:cNvPr id="4"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1566626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800200"/>
          </a:xfrm>
        </p:spPr>
        <p:txBody>
          <a:bodyPr/>
          <a:lstStyle/>
          <a:p>
            <a:r>
              <a:rPr lang="nl-BE" dirty="0"/>
              <a:t>Performance </a:t>
            </a:r>
            <a:r>
              <a:rPr lang="nl-BE" dirty="0" err="1"/>
              <a:t>énergétique</a:t>
            </a:r>
            <a:r>
              <a:rPr lang="nl-BE" dirty="0"/>
              <a:t> de </a:t>
            </a:r>
            <a:r>
              <a:rPr lang="nl-BE" dirty="0" err="1"/>
              <a:t>l’éclairage</a:t>
            </a:r>
            <a:br>
              <a:rPr lang="nl-BE" dirty="0"/>
            </a:br>
            <a:r>
              <a:rPr lang="nl-BE" dirty="0"/>
              <a:t>Fondement 1</a:t>
            </a:r>
          </a:p>
        </p:txBody>
      </p:sp>
      <p:sp>
        <p:nvSpPr>
          <p:cNvPr id="3" name="Subtitle 2"/>
          <p:cNvSpPr>
            <a:spLocks noGrp="1"/>
          </p:cNvSpPr>
          <p:nvPr>
            <p:ph type="subTitle" idx="1"/>
          </p:nvPr>
        </p:nvSpPr>
        <p:spPr>
          <a:xfrm>
            <a:off x="1371600" y="2972545"/>
            <a:ext cx="6400800" cy="1752600"/>
          </a:xfrm>
        </p:spPr>
        <p:txBody>
          <a:bodyPr/>
          <a:lstStyle/>
          <a:p>
            <a:pPr>
              <a:spcBef>
                <a:spcPts val="0"/>
              </a:spcBef>
              <a:defRPr/>
            </a:pPr>
            <a:r>
              <a:rPr lang="fr-BE" dirty="0">
                <a:solidFill>
                  <a:srgbClr val="FF0000"/>
                </a:solidFill>
                <a:latin typeface="Arial" pitchFamily="34" charset="0"/>
                <a:cs typeface="Arial" pitchFamily="34" charset="0"/>
              </a:rPr>
              <a:t>Utiliser des sources lumineuses et des luminaires </a:t>
            </a:r>
            <a:r>
              <a:rPr lang="fr-BE" u="sng" dirty="0">
                <a:solidFill>
                  <a:srgbClr val="FF0000"/>
                </a:solidFill>
                <a:latin typeface="Arial" pitchFamily="34" charset="0"/>
                <a:cs typeface="Arial" pitchFamily="34" charset="0"/>
              </a:rPr>
              <a:t>efficaces</a:t>
            </a:r>
            <a:r>
              <a:rPr lang="fr-BE" dirty="0">
                <a:solidFill>
                  <a:srgbClr val="FF0000"/>
                </a:solidFill>
                <a:latin typeface="Arial" pitchFamily="34" charset="0"/>
                <a:cs typeface="Arial" pitchFamily="34" charset="0"/>
              </a:rPr>
              <a:t> </a:t>
            </a:r>
          </a:p>
          <a:p>
            <a:pPr marL="342900" indent="-342900">
              <a:spcBef>
                <a:spcPts val="0"/>
              </a:spcBef>
              <a:defRPr/>
            </a:pPr>
            <a:r>
              <a:rPr lang="fr-BE" dirty="0">
                <a:solidFill>
                  <a:prstClr val="black"/>
                </a:solidFill>
                <a:latin typeface="Arial" pitchFamily="34" charset="0"/>
                <a:cs typeface="Arial" pitchFamily="34" charset="0"/>
              </a:rPr>
              <a:t>	(et bien les entretenir!)</a:t>
            </a:r>
          </a:p>
        </p:txBody>
      </p:sp>
      <p:pic>
        <p:nvPicPr>
          <p:cNvPr id="6" name="Afbeelding 3" descr="LOGO ODID.jpg">
            <a:extLst>
              <a:ext uri="{FF2B5EF4-FFF2-40B4-BE49-F238E27FC236}">
                <a16:creationId xmlns:a16="http://schemas.microsoft.com/office/drawing/2014/main" id="{8028E8EB-9223-4488-86BA-4DE6787F0F4E}"/>
              </a:ext>
            </a:extLst>
          </p:cNvPr>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88499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Rectangle 3"/>
          <p:cNvSpPr>
            <a:spLocks noChangeArrowheads="1"/>
          </p:cNvSpPr>
          <p:nvPr/>
        </p:nvSpPr>
        <p:spPr bwMode="auto">
          <a:xfrm>
            <a:off x="-652463" y="-415925"/>
            <a:ext cx="9525001" cy="0"/>
          </a:xfrm>
          <a:prstGeom prst="rect">
            <a:avLst/>
          </a:prstGeom>
          <a:noFill/>
          <a:ln w="12700">
            <a:noFill/>
            <a:miter lim="800000"/>
            <a:headEnd type="none" w="sm" len="sm"/>
            <a:tailEnd type="none" w="sm" len="sm"/>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66917" name="Rectangle 4"/>
          <p:cNvSpPr>
            <a:spLocks noChangeArrowheads="1"/>
          </p:cNvSpPr>
          <p:nvPr/>
        </p:nvSpPr>
        <p:spPr bwMode="auto">
          <a:xfrm>
            <a:off x="-652463" y="5213350"/>
            <a:ext cx="9525001" cy="609600"/>
          </a:xfrm>
          <a:prstGeom prst="rect">
            <a:avLst/>
          </a:prstGeom>
          <a:noFill/>
          <a:ln w="12700">
            <a:noFill/>
            <a:miter lim="800000"/>
            <a:headEnd type="none" w="sm" len="sm"/>
            <a:tailEnd type="none" w="sm" len="sm"/>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981" name="Text Box 5"/>
          <p:cNvSpPr txBox="1">
            <a:spLocks noChangeArrowheads="1"/>
          </p:cNvSpPr>
          <p:nvPr/>
        </p:nvSpPr>
        <p:spPr bwMode="auto">
          <a:xfrm>
            <a:off x="264963" y="1577253"/>
            <a:ext cx="8529638" cy="3243965"/>
          </a:xfrm>
          <a:prstGeom prst="rect">
            <a:avLst/>
          </a:prstGeom>
          <a:solidFill>
            <a:schemeClr val="bg1"/>
          </a:solidFill>
          <a:ln w="12700">
            <a:solidFill>
              <a:schemeClr val="tx1"/>
            </a:solidFill>
            <a:miter lim="800000"/>
            <a:headEnd type="none" w="sm" len="sm"/>
            <a:tailEnd type="none" w="sm" len="sm"/>
          </a:ln>
          <a:effectLst/>
        </p:spPr>
        <p:txBody>
          <a:bodyPr>
            <a:spAutoFit/>
          </a:bodyPr>
          <a:lstStyle/>
          <a:p>
            <a:pPr marL="0" marR="0" lvl="0" indent="0" algn="ctr" defTabSz="914400" rtl="0" eaLnBrk="1" fontAlgn="auto" latinLnBrk="0" hangingPunct="1">
              <a:lnSpc>
                <a:spcPct val="80000"/>
              </a:lnSpc>
              <a:spcBef>
                <a:spcPct val="0"/>
              </a:spcBef>
              <a:spcAft>
                <a:spcPts val="0"/>
              </a:spcAft>
              <a:buClr>
                <a:prstClr val="black">
                  <a:lumMod val="60000"/>
                  <a:lumOff val="40000"/>
                </a:prstClr>
              </a:buClr>
              <a:buSzPct val="120000"/>
              <a:buFontTx/>
              <a:buNone/>
              <a:tabLst>
                <a:tab pos="377825" algn="l"/>
                <a:tab pos="574675" algn="l"/>
                <a:tab pos="757238" algn="l"/>
              </a:tabLst>
              <a:defRPr/>
            </a:pP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L’éclairage? C’est facile!</a:t>
            </a:r>
          </a:p>
          <a:p>
            <a:pPr marL="0" marR="0" lvl="0" indent="0" algn="ctr" defTabSz="914400" rtl="0" eaLnBrk="1" fontAlgn="auto" latinLnBrk="0" hangingPunct="1">
              <a:lnSpc>
                <a:spcPct val="80000"/>
              </a:lnSpc>
              <a:spcBef>
                <a:spcPct val="0"/>
              </a:spcBef>
              <a:spcAft>
                <a:spcPts val="0"/>
              </a:spcAft>
              <a:buClr>
                <a:prstClr val="black">
                  <a:lumMod val="60000"/>
                  <a:lumOff val="40000"/>
                </a:prstClr>
              </a:buClr>
              <a:buSzPct val="120000"/>
              <a:buFontTx/>
              <a:buNone/>
              <a:tabLst>
                <a:tab pos="377825" algn="l"/>
                <a:tab pos="574675" algn="l"/>
                <a:tab pos="757238" algn="l"/>
              </a:tabLst>
              <a:defRPr/>
            </a:pPr>
            <a:endPar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a:p>
            <a:pPr marL="0" marR="0" lvl="0" indent="0" algn="ctr" defTabSz="914400" rtl="0" eaLnBrk="1" fontAlgn="auto" latinLnBrk="0" hangingPunct="1">
              <a:lnSpc>
                <a:spcPct val="80000"/>
              </a:lnSpc>
              <a:spcBef>
                <a:spcPct val="0"/>
              </a:spcBef>
              <a:spcAft>
                <a:spcPts val="0"/>
              </a:spcAft>
              <a:buClr>
                <a:prstClr val="black">
                  <a:lumMod val="60000"/>
                  <a:lumOff val="40000"/>
                </a:prstClr>
              </a:buClr>
              <a:buSzPct val="120000"/>
              <a:buFontTx/>
              <a:buNone/>
              <a:tabLst>
                <a:tab pos="377825" algn="l"/>
                <a:tab pos="574675" algn="l"/>
                <a:tab pos="757238" algn="l"/>
              </a:tabLst>
              <a:defRPr/>
            </a:pP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Pas besoin de spécialiste…!</a:t>
            </a:r>
          </a:p>
          <a:p>
            <a:pPr marL="0" marR="0" lvl="0" indent="0" algn="ctr" defTabSz="914400" rtl="0" eaLnBrk="1" fontAlgn="auto" latinLnBrk="0" hangingPunct="1">
              <a:lnSpc>
                <a:spcPct val="80000"/>
              </a:lnSpc>
              <a:spcBef>
                <a:spcPct val="0"/>
              </a:spcBef>
              <a:spcAft>
                <a:spcPts val="0"/>
              </a:spcAft>
              <a:buClr>
                <a:prstClr val="black">
                  <a:lumMod val="60000"/>
                  <a:lumOff val="40000"/>
                </a:prstClr>
              </a:buClr>
              <a:buSzPct val="120000"/>
              <a:buFontTx/>
              <a:buNone/>
              <a:tabLst>
                <a:tab pos="377825" algn="l"/>
                <a:tab pos="574675" algn="l"/>
                <a:tab pos="757238" algn="l"/>
              </a:tabLst>
              <a:defRPr/>
            </a:pP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Pas besoin d’étude…!</a:t>
            </a:r>
          </a:p>
          <a:p>
            <a:pPr marL="0" marR="0" lvl="0" indent="0" algn="ctr" defTabSz="914400" rtl="0" eaLnBrk="1" fontAlgn="auto" latinLnBrk="0" hangingPunct="1">
              <a:lnSpc>
                <a:spcPct val="80000"/>
              </a:lnSpc>
              <a:spcBef>
                <a:spcPct val="0"/>
              </a:spcBef>
              <a:spcAft>
                <a:spcPts val="0"/>
              </a:spcAft>
              <a:buClr>
                <a:prstClr val="black">
                  <a:lumMod val="60000"/>
                  <a:lumOff val="40000"/>
                </a:prstClr>
              </a:buClr>
              <a:buSzPct val="120000"/>
              <a:buFontTx/>
              <a:buNone/>
              <a:tabLst>
                <a:tab pos="377825" algn="l"/>
                <a:tab pos="574675" algn="l"/>
                <a:tab pos="757238" algn="l"/>
              </a:tabLst>
              <a:defRPr/>
            </a:pP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Pas besoin de mesures de contrôle…!</a:t>
            </a:r>
          </a:p>
          <a:p>
            <a:pPr marL="0" marR="0" lvl="0" indent="0" algn="ctr" defTabSz="914400" rtl="0" eaLnBrk="1" fontAlgn="auto" latinLnBrk="0" hangingPunct="1">
              <a:lnSpc>
                <a:spcPct val="80000"/>
              </a:lnSpc>
              <a:spcBef>
                <a:spcPct val="0"/>
              </a:spcBef>
              <a:spcAft>
                <a:spcPts val="0"/>
              </a:spcAft>
              <a:buClr>
                <a:prstClr val="black">
                  <a:lumMod val="60000"/>
                  <a:lumOff val="40000"/>
                </a:prstClr>
              </a:buClr>
              <a:buSzPct val="120000"/>
              <a:buFontTx/>
              <a:buNone/>
              <a:tabLst>
                <a:tab pos="377825" algn="l"/>
                <a:tab pos="574675" algn="l"/>
                <a:tab pos="757238" algn="l"/>
              </a:tabLst>
              <a:defRPr/>
            </a:pPr>
            <a:endPar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a:p>
            <a:pPr marL="0" marR="0" lvl="0" indent="0" algn="ctr" defTabSz="914400" rtl="0" eaLnBrk="1" fontAlgn="auto" latinLnBrk="0" hangingPunct="1">
              <a:lnSpc>
                <a:spcPct val="80000"/>
              </a:lnSpc>
              <a:spcBef>
                <a:spcPct val="0"/>
              </a:spcBef>
              <a:spcAft>
                <a:spcPts val="0"/>
              </a:spcAft>
              <a:buClr>
                <a:prstClr val="black">
                  <a:lumMod val="60000"/>
                  <a:lumOff val="40000"/>
                </a:prstClr>
              </a:buClr>
              <a:buSzPct val="120000"/>
              <a:buFontTx/>
              <a:buNone/>
              <a:tabLst>
                <a:tab pos="377825" algn="l"/>
                <a:tab pos="574675" algn="l"/>
                <a:tab pos="757238" algn="l"/>
              </a:tabLst>
              <a:defRPr/>
            </a:pP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Qui est d’accord? </a:t>
            </a:r>
          </a:p>
          <a:p>
            <a:pPr marL="0" marR="0" lvl="0" indent="0" algn="ctr" defTabSz="914400" rtl="0" eaLnBrk="1" fontAlgn="auto" latinLnBrk="0" hangingPunct="1">
              <a:lnSpc>
                <a:spcPct val="80000"/>
              </a:lnSpc>
              <a:spcBef>
                <a:spcPct val="0"/>
              </a:spcBef>
              <a:spcAft>
                <a:spcPts val="0"/>
              </a:spcAft>
              <a:buClr>
                <a:prstClr val="black">
                  <a:lumMod val="60000"/>
                  <a:lumOff val="40000"/>
                </a:prstClr>
              </a:buClr>
              <a:buSzPct val="120000"/>
              <a:buFontTx/>
              <a:buNone/>
              <a:tabLst>
                <a:tab pos="377825" algn="l"/>
                <a:tab pos="574675" algn="l"/>
                <a:tab pos="757238" algn="l"/>
              </a:tabLst>
              <a:defRPr/>
            </a:pP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Qui n’est pas d’accord?</a:t>
            </a:r>
          </a:p>
        </p:txBody>
      </p:sp>
      <p:pic>
        <p:nvPicPr>
          <p:cNvPr id="6" name="Afbeelding 3" descr="LOGO ODID.jpg">
            <a:extLst>
              <a:ext uri="{FF2B5EF4-FFF2-40B4-BE49-F238E27FC236}">
                <a16:creationId xmlns:a16="http://schemas.microsoft.com/office/drawing/2014/main" id="{51F6BA1B-5CAD-4204-AF01-4225A15AF2F1}"/>
              </a:ext>
            </a:extLst>
          </p:cNvPr>
          <p:cNvPicPr>
            <a:picLocks noChangeAspect="1"/>
          </p:cNvPicPr>
          <p:nvPr/>
        </p:nvPicPr>
        <p:blipFill>
          <a:blip r:embed="rId3"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651463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Choix lampes"/>
          <p:cNvPicPr>
            <a:picLocks noChangeAspect="1" noChangeArrowheads="1"/>
          </p:cNvPicPr>
          <p:nvPr/>
        </p:nvPicPr>
        <p:blipFill>
          <a:blip r:embed="rId3" cstate="print"/>
          <a:srcRect/>
          <a:stretch>
            <a:fillRect/>
          </a:stretch>
        </p:blipFill>
        <p:spPr bwMode="auto">
          <a:xfrm>
            <a:off x="152400" y="1219200"/>
            <a:ext cx="8818563" cy="3652838"/>
          </a:xfrm>
          <a:prstGeom prst="rect">
            <a:avLst/>
          </a:prstGeom>
          <a:solidFill>
            <a:schemeClr val="bg1"/>
          </a:solidFill>
          <a:ln w="12700">
            <a:solidFill>
              <a:srgbClr val="3399FF"/>
            </a:solidFill>
            <a:miter lim="800000"/>
            <a:headEnd/>
            <a:tailEnd/>
          </a:ln>
          <a:effectLst>
            <a:outerShdw dist="107763" dir="2700000" algn="ctr" rotWithShape="0">
              <a:srgbClr val="3399FF">
                <a:alpha val="50000"/>
              </a:srgbClr>
            </a:outerShdw>
          </a:effectLst>
        </p:spPr>
      </p:pic>
      <p:pic>
        <p:nvPicPr>
          <p:cNvPr id="3"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1415527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nl-NL"/>
          </a:p>
        </p:txBody>
      </p:sp>
      <p:sp>
        <p:nvSpPr>
          <p:cNvPr id="13315" name="Text Box 5"/>
          <p:cNvSpPr txBox="1">
            <a:spLocks noChangeArrowheads="1"/>
          </p:cNvSpPr>
          <p:nvPr/>
        </p:nvSpPr>
        <p:spPr bwMode="auto">
          <a:xfrm>
            <a:off x="6659563" y="4292600"/>
            <a:ext cx="1441450" cy="366713"/>
          </a:xfrm>
          <a:prstGeom prst="rect">
            <a:avLst/>
          </a:prstGeom>
          <a:noFill/>
          <a:ln w="9525">
            <a:noFill/>
            <a:miter lim="800000"/>
            <a:headEnd/>
            <a:tailEnd/>
          </a:ln>
        </p:spPr>
        <p:txBody>
          <a:bodyPr>
            <a:spAutoFit/>
          </a:bodyPr>
          <a:lstStyle/>
          <a:p>
            <a:pPr>
              <a:spcBef>
                <a:spcPct val="50000"/>
              </a:spcBef>
            </a:pPr>
            <a:endParaRPr lang="nl-NL"/>
          </a:p>
        </p:txBody>
      </p:sp>
      <p:sp>
        <p:nvSpPr>
          <p:cNvPr id="13316" name="Text Box 6"/>
          <p:cNvSpPr txBox="1">
            <a:spLocks noChangeArrowheads="1"/>
          </p:cNvSpPr>
          <p:nvPr/>
        </p:nvSpPr>
        <p:spPr bwMode="auto">
          <a:xfrm>
            <a:off x="6588125" y="4076700"/>
            <a:ext cx="1512888" cy="396875"/>
          </a:xfrm>
          <a:prstGeom prst="rect">
            <a:avLst/>
          </a:prstGeom>
          <a:noFill/>
          <a:ln w="19050" algn="ctr">
            <a:noFill/>
            <a:miter lim="800000"/>
            <a:headEnd/>
            <a:tailEnd/>
          </a:ln>
        </p:spPr>
        <p:txBody>
          <a:bodyPr>
            <a:spAutoFit/>
          </a:bodyPr>
          <a:lstStyle/>
          <a:p>
            <a:pPr algn="ctr"/>
            <a:endParaRPr lang="nl-NL" sz="2000"/>
          </a:p>
        </p:txBody>
      </p:sp>
      <p:sp>
        <p:nvSpPr>
          <p:cNvPr id="13317" name="Titre 1"/>
          <p:cNvSpPr>
            <a:spLocks noGrp="1"/>
          </p:cNvSpPr>
          <p:nvPr>
            <p:ph type="title"/>
          </p:nvPr>
        </p:nvSpPr>
        <p:spPr>
          <a:xfrm>
            <a:off x="0" y="642918"/>
            <a:ext cx="9144000" cy="963509"/>
          </a:xfrm>
        </p:spPr>
        <p:txBody>
          <a:bodyPr>
            <a:normAutofit/>
          </a:bodyPr>
          <a:lstStyle/>
          <a:p>
            <a:pPr fontAlgn="b"/>
            <a:r>
              <a:rPr lang="fr-BE" sz="3200" dirty="0">
                <a:solidFill>
                  <a:srgbClr val="00279F"/>
                </a:solidFill>
                <a:latin typeface="Arial" pitchFamily="34" charset="0"/>
                <a:ea typeface="+mn-ea"/>
                <a:cs typeface="Arial" charset="0"/>
              </a:rPr>
              <a:t>Comparatif principales sources - lumière blanche</a:t>
            </a:r>
            <a:endParaRPr lang="fr-FR" sz="3200" dirty="0">
              <a:solidFill>
                <a:srgbClr val="00279F"/>
              </a:solidFill>
              <a:latin typeface="Arial" pitchFamily="34" charset="0"/>
              <a:ea typeface="+mn-ea"/>
              <a:cs typeface="Arial" charset="0"/>
            </a:endParaRPr>
          </a:p>
        </p:txBody>
      </p:sp>
      <p:pic>
        <p:nvPicPr>
          <p:cNvPr id="13319" name="chart"/>
          <p:cNvPicPr>
            <a:picLocks noChangeAspect="1"/>
          </p:cNvPicPr>
          <p:nvPr/>
        </p:nvPicPr>
        <p:blipFill>
          <a:blip r:embed="rId3" cstate="email"/>
          <a:srcRect/>
          <a:stretch>
            <a:fillRect/>
          </a:stretch>
        </p:blipFill>
        <p:spPr bwMode="auto">
          <a:xfrm>
            <a:off x="6300192" y="2852936"/>
            <a:ext cx="487363" cy="368300"/>
          </a:xfrm>
          <a:prstGeom prst="rect">
            <a:avLst/>
          </a:prstGeom>
          <a:noFill/>
          <a:ln w="9525">
            <a:noFill/>
            <a:miter lim="800000"/>
            <a:headEnd/>
            <a:tailEnd/>
          </a:ln>
        </p:spPr>
      </p:pic>
      <p:pic>
        <p:nvPicPr>
          <p:cNvPr id="13322" name="Picture 13"/>
          <p:cNvPicPr>
            <a:picLocks noChangeArrowheads="1"/>
          </p:cNvPicPr>
          <p:nvPr/>
        </p:nvPicPr>
        <p:blipFill>
          <a:blip r:embed="rId4" cstate="email"/>
          <a:srcRect t="4231"/>
          <a:stretch>
            <a:fillRect/>
          </a:stretch>
        </p:blipFill>
        <p:spPr bwMode="auto">
          <a:xfrm>
            <a:off x="2051720" y="2060848"/>
            <a:ext cx="1430337" cy="1149350"/>
          </a:xfrm>
          <a:prstGeom prst="rect">
            <a:avLst/>
          </a:prstGeom>
          <a:noFill/>
          <a:ln w="12700">
            <a:noFill/>
            <a:miter lim="800000"/>
            <a:headEnd/>
            <a:tailEnd/>
          </a:ln>
        </p:spPr>
      </p:pic>
      <p:graphicFrame>
        <p:nvGraphicFramePr>
          <p:cNvPr id="13" name="Grafiek 12"/>
          <p:cNvGraphicFramePr/>
          <p:nvPr/>
        </p:nvGraphicFramePr>
        <p:xfrm>
          <a:off x="179512" y="1700808"/>
          <a:ext cx="8280920" cy="4936042"/>
        </p:xfrm>
        <a:graphic>
          <a:graphicData uri="http://schemas.openxmlformats.org/drawingml/2006/chart">
            <c:chart xmlns:c="http://schemas.openxmlformats.org/drawingml/2006/chart" xmlns:r="http://schemas.openxmlformats.org/officeDocument/2006/relationships" r:id="rId5"/>
          </a:graphicData>
        </a:graphic>
      </p:graphicFrame>
      <p:pic>
        <p:nvPicPr>
          <p:cNvPr id="13324" name="Picture 2" descr="http://t0.gstatic.com/images?q=tbn:ANd9GcTAbn6TsTlzGN00jQuY4iu6YhJxmeDFyfpO6k_cHHYDwnFs0T7Y"/>
          <p:cNvPicPr>
            <a:picLocks noChangeAspect="1" noChangeArrowheads="1"/>
          </p:cNvPicPr>
          <p:nvPr/>
        </p:nvPicPr>
        <p:blipFill>
          <a:blip r:embed="rId6" cstate="email"/>
          <a:srcRect/>
          <a:stretch>
            <a:fillRect/>
          </a:stretch>
        </p:blipFill>
        <p:spPr bwMode="auto">
          <a:xfrm>
            <a:off x="7452320" y="4797152"/>
            <a:ext cx="609600" cy="598487"/>
          </a:xfrm>
          <a:prstGeom prst="rect">
            <a:avLst/>
          </a:prstGeom>
          <a:noFill/>
          <a:ln w="9525">
            <a:noFill/>
            <a:miter lim="800000"/>
            <a:headEnd/>
            <a:tailEnd/>
          </a:ln>
        </p:spPr>
      </p:pic>
      <p:pic>
        <p:nvPicPr>
          <p:cNvPr id="12" name="Afbeelding 3" descr="LOGO ODID.jpg"/>
          <p:cNvPicPr>
            <a:picLocks noChangeAspect="1"/>
          </p:cNvPicPr>
          <p:nvPr/>
        </p:nvPicPr>
        <p:blipFill>
          <a:blip r:embed="rId7"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347147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467544" y="1428736"/>
            <a:ext cx="8229600" cy="4880584"/>
          </a:xfrm>
        </p:spPr>
        <p:txBody>
          <a:bodyPr/>
          <a:lstStyle/>
          <a:p>
            <a:pPr>
              <a:buNone/>
            </a:pPr>
            <a:endParaRPr lang="fr-BE" sz="2400" dirty="0"/>
          </a:p>
          <a:p>
            <a:pPr>
              <a:buNone/>
            </a:pPr>
            <a:r>
              <a:rPr lang="fr-BE" sz="2400" dirty="0"/>
              <a:t>Vision critique</a:t>
            </a:r>
          </a:p>
          <a:p>
            <a:pPr lvl="1"/>
            <a:endParaRPr lang="en-US" sz="1600" dirty="0"/>
          </a:p>
          <a:p>
            <a:pPr lvl="1"/>
            <a:endParaRPr lang="en-US" dirty="0"/>
          </a:p>
          <a:p>
            <a:pPr lvl="2"/>
            <a:endParaRPr lang="en-US" dirty="0"/>
          </a:p>
        </p:txBody>
      </p:sp>
      <p:sp>
        <p:nvSpPr>
          <p:cNvPr id="11" name="Rectangle 10"/>
          <p:cNvSpPr/>
          <p:nvPr/>
        </p:nvSpPr>
        <p:spPr>
          <a:xfrm>
            <a:off x="800668" y="2671975"/>
            <a:ext cx="8001000" cy="752475"/>
          </a:xfrm>
          <a:prstGeom prst="rect">
            <a:avLst/>
          </a:prstGeom>
          <a:gradFill>
            <a:gsLst>
              <a:gs pos="0">
                <a:schemeClr val="bg1">
                  <a:lumMod val="95000"/>
                </a:schemeClr>
              </a:gs>
              <a:gs pos="100000">
                <a:schemeClr val="bg1"/>
              </a:gs>
            </a:gsLst>
          </a:gradFill>
          <a:ln>
            <a:solidFill>
              <a:schemeClr val="bg1">
                <a:lumMod val="85000"/>
              </a:schemeClr>
            </a:solidFill>
          </a:ln>
          <a:effectLst>
            <a:outerShdw blurRad="114300" sx="101000" sy="101000" algn="ctr" rotWithShape="0">
              <a:prstClr val="black">
                <a:alpha val="40000"/>
              </a:prstClr>
            </a:outerShdw>
          </a:effectLst>
        </p:spPr>
        <p:txBody>
          <a:bodyPr vert="horz" lIns="91440" tIns="45720" rIns="91440" bIns="45720" rtlCol="0" anchor="ctr">
            <a:noAutofit/>
          </a:bodyPr>
          <a:lstStyle/>
          <a:p>
            <a:pPr algn="ctr">
              <a:spcBef>
                <a:spcPct val="0"/>
              </a:spcBef>
            </a:pPr>
            <a:endParaRPr lang="en-US" sz="2400" b="1" dirty="0">
              <a:latin typeface="Articulate" pitchFamily="2" charset="0"/>
              <a:ea typeface="+mj-ea"/>
              <a:cs typeface="+mj-cs"/>
            </a:endParaRPr>
          </a:p>
        </p:txBody>
      </p:sp>
      <p:graphicFrame>
        <p:nvGraphicFramePr>
          <p:cNvPr id="13" name="Table 12"/>
          <p:cNvGraphicFramePr>
            <a:graphicFrameLocks noGrp="1"/>
          </p:cNvGraphicFramePr>
          <p:nvPr/>
        </p:nvGraphicFramePr>
        <p:xfrm>
          <a:off x="739128" y="3367950"/>
          <a:ext cx="8109549" cy="1285240"/>
        </p:xfrm>
        <a:graphic>
          <a:graphicData uri="http://schemas.openxmlformats.org/drawingml/2006/table">
            <a:tbl>
              <a:tblPr firstRow="1" bandRow="1">
                <a:tableStyleId>{7DF18680-E054-41AD-8BC1-D1AEF772440D}</a:tableStyleId>
              </a:tblPr>
              <a:tblGrid>
                <a:gridCol w="1158507">
                  <a:extLst>
                    <a:ext uri="{9D8B030D-6E8A-4147-A177-3AD203B41FA5}">
                      <a16:colId xmlns:a16="http://schemas.microsoft.com/office/drawing/2014/main" val="20000"/>
                    </a:ext>
                  </a:extLst>
                </a:gridCol>
                <a:gridCol w="1158507">
                  <a:extLst>
                    <a:ext uri="{9D8B030D-6E8A-4147-A177-3AD203B41FA5}">
                      <a16:colId xmlns:a16="http://schemas.microsoft.com/office/drawing/2014/main" val="20001"/>
                    </a:ext>
                  </a:extLst>
                </a:gridCol>
                <a:gridCol w="1158507">
                  <a:extLst>
                    <a:ext uri="{9D8B030D-6E8A-4147-A177-3AD203B41FA5}">
                      <a16:colId xmlns:a16="http://schemas.microsoft.com/office/drawing/2014/main" val="20002"/>
                    </a:ext>
                  </a:extLst>
                </a:gridCol>
                <a:gridCol w="1158507">
                  <a:extLst>
                    <a:ext uri="{9D8B030D-6E8A-4147-A177-3AD203B41FA5}">
                      <a16:colId xmlns:a16="http://schemas.microsoft.com/office/drawing/2014/main" val="20003"/>
                    </a:ext>
                  </a:extLst>
                </a:gridCol>
                <a:gridCol w="1158507">
                  <a:extLst>
                    <a:ext uri="{9D8B030D-6E8A-4147-A177-3AD203B41FA5}">
                      <a16:colId xmlns:a16="http://schemas.microsoft.com/office/drawing/2014/main" val="20004"/>
                    </a:ext>
                  </a:extLst>
                </a:gridCol>
                <a:gridCol w="1158507">
                  <a:extLst>
                    <a:ext uri="{9D8B030D-6E8A-4147-A177-3AD203B41FA5}">
                      <a16:colId xmlns:a16="http://schemas.microsoft.com/office/drawing/2014/main" val="20005"/>
                    </a:ext>
                  </a:extLst>
                </a:gridCol>
                <a:gridCol w="1158507">
                  <a:extLst>
                    <a:ext uri="{9D8B030D-6E8A-4147-A177-3AD203B41FA5}">
                      <a16:colId xmlns:a16="http://schemas.microsoft.com/office/drawing/2014/main" val="20006"/>
                    </a:ext>
                  </a:extLst>
                </a:gridCol>
              </a:tblGrid>
              <a:tr h="370840">
                <a:tc>
                  <a:txBody>
                    <a:bodyPr/>
                    <a:lstStyle/>
                    <a:p>
                      <a:pPr algn="ctr"/>
                      <a:r>
                        <a:rPr lang="en-GB" sz="1600" dirty="0"/>
                        <a:t>LED</a:t>
                      </a:r>
                      <a:br>
                        <a:rPr lang="en-GB" sz="1600" dirty="0"/>
                      </a:br>
                      <a:r>
                        <a:rPr lang="en-GB" sz="1600" dirty="0"/>
                        <a:t>Die</a:t>
                      </a:r>
                      <a:endParaRPr lang="en-GB" sz="1600" b="1" dirty="0">
                        <a:solidFill>
                          <a:schemeClr val="bg1"/>
                        </a:solidFill>
                        <a:latin typeface="+mn-lt"/>
                        <a:ea typeface="+mj-ea"/>
                        <a:cs typeface="Arial" pitchFamily="34" charset="0"/>
                      </a:endParaRPr>
                    </a:p>
                  </a:txBody>
                  <a:tcPr anchor="ctr"/>
                </a:tc>
                <a:tc>
                  <a:txBody>
                    <a:bodyPr/>
                    <a:lstStyle/>
                    <a:p>
                      <a:pPr marL="0" algn="ctr" defTabSz="914400" rtl="0" eaLnBrk="1" latinLnBrk="0" hangingPunct="1"/>
                      <a:r>
                        <a:rPr lang="en-GB" sz="1600" kern="1200" dirty="0"/>
                        <a:t>LED Array</a:t>
                      </a:r>
                      <a:endParaRPr lang="en-GB" sz="1600" b="1" kern="1200" dirty="0">
                        <a:solidFill>
                          <a:schemeClr val="bg1"/>
                        </a:solidFill>
                        <a:latin typeface="+mn-lt"/>
                        <a:ea typeface="+mj-ea"/>
                        <a:cs typeface="Arial" pitchFamily="34" charset="0"/>
                      </a:endParaRPr>
                    </a:p>
                  </a:txBody>
                  <a:tcPr anchor="ctr"/>
                </a:tc>
                <a:tc>
                  <a:txBody>
                    <a:bodyPr/>
                    <a:lstStyle/>
                    <a:p>
                      <a:pPr marL="0" algn="ctr" defTabSz="914400" rtl="0" eaLnBrk="1" latinLnBrk="0" hangingPunct="1"/>
                      <a:endParaRPr lang="en-GB" sz="1600" b="1" kern="1200" dirty="0">
                        <a:solidFill>
                          <a:schemeClr val="bg1"/>
                        </a:solidFill>
                        <a:latin typeface="+mn-lt"/>
                        <a:ea typeface="+mj-ea"/>
                        <a:cs typeface="Arial" pitchFamily="34" charset="0"/>
                      </a:endParaRPr>
                    </a:p>
                  </a:txBody>
                  <a:tcPr anchor="ctr"/>
                </a:tc>
                <a:tc>
                  <a:txBody>
                    <a:bodyPr/>
                    <a:lstStyle/>
                    <a:p>
                      <a:pPr marL="0" algn="ctr" defTabSz="914400" rtl="0" eaLnBrk="1" latinLnBrk="0" hangingPunct="1"/>
                      <a:r>
                        <a:rPr lang="en-GB" sz="1600" kern="1200" dirty="0"/>
                        <a:t>Optics</a:t>
                      </a:r>
                      <a:endParaRPr lang="en-GB" sz="1600" b="1" kern="1200" dirty="0">
                        <a:solidFill>
                          <a:schemeClr val="bg1"/>
                        </a:solidFill>
                        <a:latin typeface="+mn-lt"/>
                        <a:ea typeface="+mj-ea"/>
                        <a:cs typeface="Arial" pitchFamily="34" charset="0"/>
                      </a:endParaRPr>
                    </a:p>
                  </a:txBody>
                  <a:tcPr anchor="ctr"/>
                </a:tc>
                <a:tc>
                  <a:txBody>
                    <a:bodyPr/>
                    <a:lstStyle/>
                    <a:p>
                      <a:pPr marL="0" algn="ctr" defTabSz="914400" rtl="0" eaLnBrk="1" latinLnBrk="0" hangingPunct="1"/>
                      <a:endParaRPr lang="en-GB" sz="1600" b="1" kern="1200" dirty="0">
                        <a:solidFill>
                          <a:schemeClr val="bg1"/>
                        </a:solidFill>
                        <a:latin typeface="+mn-lt"/>
                        <a:ea typeface="+mj-ea"/>
                        <a:cs typeface="Arial" pitchFamily="34" charset="0"/>
                      </a:endParaRPr>
                    </a:p>
                  </a:txBody>
                  <a:tcPr anchor="ctr"/>
                </a:tc>
                <a:tc>
                  <a:txBody>
                    <a:bodyPr/>
                    <a:lstStyle/>
                    <a:p>
                      <a:pPr marL="0" algn="ctr" defTabSz="914400" rtl="0" eaLnBrk="1" latinLnBrk="0" hangingPunct="1"/>
                      <a:r>
                        <a:rPr lang="en-GB" sz="1600" kern="1200" dirty="0"/>
                        <a:t>Control</a:t>
                      </a:r>
                      <a:br>
                        <a:rPr lang="en-GB" sz="1600" kern="1200" dirty="0"/>
                      </a:br>
                      <a:r>
                        <a:rPr lang="en-GB" sz="1600" kern="1200" dirty="0"/>
                        <a:t>Gear</a:t>
                      </a:r>
                      <a:endParaRPr lang="en-GB" sz="1600" b="1" kern="1200" dirty="0">
                        <a:solidFill>
                          <a:schemeClr val="bg1"/>
                        </a:solidFill>
                        <a:latin typeface="+mn-lt"/>
                        <a:ea typeface="+mj-ea"/>
                        <a:cs typeface="Arial" pitchFamily="34" charset="0"/>
                      </a:endParaRPr>
                    </a:p>
                  </a:txBody>
                  <a:tcPr anchor="ctr"/>
                </a:tc>
                <a:tc>
                  <a:txBody>
                    <a:bodyPr/>
                    <a:lstStyle/>
                    <a:p>
                      <a:pPr marL="0" algn="ctr" defTabSz="914400" rtl="0" eaLnBrk="1" latinLnBrk="0" hangingPunct="1"/>
                      <a:r>
                        <a:rPr lang="en-GB" sz="1600" kern="1200" dirty="0"/>
                        <a:t>LED</a:t>
                      </a:r>
                      <a:br>
                        <a:rPr lang="en-GB" sz="1600" kern="1200" dirty="0"/>
                      </a:br>
                      <a:r>
                        <a:rPr lang="en-GB" sz="1600" kern="1200" dirty="0"/>
                        <a:t>Luminaire</a:t>
                      </a:r>
                      <a:endParaRPr lang="en-GB" sz="1600" b="1" kern="1200" dirty="0">
                        <a:solidFill>
                          <a:schemeClr val="bg1"/>
                        </a:solidFill>
                        <a:latin typeface="+mn-lt"/>
                        <a:ea typeface="+mj-ea"/>
                        <a:cs typeface="Arial" pitchFamily="34" charset="0"/>
                      </a:endParaRPr>
                    </a:p>
                  </a:txBody>
                  <a:tcPr anchor="ct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rPr>
                        <a:t>110 lm/W</a:t>
                      </a:r>
                      <a:endParaRPr lang="en-GB" sz="1600" dirty="0">
                        <a:solidFill>
                          <a:srgbClr val="000000"/>
                        </a:solidFill>
                        <a:latin typeface="+mn-lt"/>
                        <a:cs typeface="Arial" pitchFamily="34" charset="0"/>
                      </a:endParaRPr>
                    </a:p>
                  </a:txBody>
                  <a:tcPr anchor="ctr"/>
                </a:tc>
                <a:tc>
                  <a:txBody>
                    <a:bodyPr/>
                    <a:lstStyle/>
                    <a:p>
                      <a:pPr algn="ctr"/>
                      <a:r>
                        <a:rPr lang="en-GB" sz="1600" dirty="0">
                          <a:solidFill>
                            <a:srgbClr val="000000"/>
                          </a:solidFill>
                        </a:rPr>
                        <a:t>90%</a:t>
                      </a:r>
                      <a:endParaRPr lang="en-GB" sz="1600" dirty="0">
                        <a:solidFill>
                          <a:srgbClr val="000000"/>
                        </a:solidFill>
                        <a:latin typeface="+mn-lt"/>
                        <a:cs typeface="Arial" pitchFamily="34" charset="0"/>
                      </a:endParaRPr>
                    </a:p>
                  </a:txBody>
                  <a:tcPr anchor="ctr"/>
                </a:tc>
                <a:tc>
                  <a:txBody>
                    <a:bodyPr/>
                    <a:lstStyle/>
                    <a:p>
                      <a:pPr algn="ctr"/>
                      <a:r>
                        <a:rPr lang="en-GB" sz="1600" dirty="0">
                          <a:solidFill>
                            <a:srgbClr val="000000"/>
                          </a:solidFill>
                        </a:rPr>
                        <a:t>99 lm/W</a:t>
                      </a:r>
                      <a:endParaRPr lang="en-GB" sz="1600" dirty="0">
                        <a:solidFill>
                          <a:srgbClr val="000000"/>
                        </a:solidFill>
                        <a:latin typeface="+mn-lt"/>
                        <a:cs typeface="Arial" pitchFamily="34" charset="0"/>
                      </a:endParaRPr>
                    </a:p>
                  </a:txBody>
                  <a:tcPr anchor="ctr"/>
                </a:tc>
                <a:tc>
                  <a:txBody>
                    <a:bodyPr/>
                    <a:lstStyle/>
                    <a:p>
                      <a:pPr algn="ctr"/>
                      <a:r>
                        <a:rPr lang="en-GB" sz="1600" dirty="0">
                          <a:solidFill>
                            <a:srgbClr val="000000"/>
                          </a:solidFill>
                        </a:rPr>
                        <a:t>90%</a:t>
                      </a:r>
                      <a:endParaRPr lang="en-GB" sz="1600" dirty="0">
                        <a:solidFill>
                          <a:srgbClr val="000000"/>
                        </a:solidFill>
                        <a:latin typeface="+mn-lt"/>
                        <a:cs typeface="Arial" pitchFamily="34" charset="0"/>
                      </a:endParaRPr>
                    </a:p>
                  </a:txBody>
                  <a:tcPr anchor="ctr"/>
                </a:tc>
                <a:tc>
                  <a:txBody>
                    <a:bodyPr/>
                    <a:lstStyle/>
                    <a:p>
                      <a:pPr algn="ctr"/>
                      <a:r>
                        <a:rPr lang="en-GB" sz="1600" dirty="0">
                          <a:solidFill>
                            <a:srgbClr val="000000"/>
                          </a:solidFill>
                        </a:rPr>
                        <a:t>89 lm/W</a:t>
                      </a:r>
                      <a:endParaRPr lang="en-GB" sz="1600" dirty="0">
                        <a:solidFill>
                          <a:srgbClr val="000000"/>
                        </a:solidFill>
                        <a:latin typeface="+mn-lt"/>
                        <a:cs typeface="Arial" pitchFamily="34" charset="0"/>
                      </a:endParaRPr>
                    </a:p>
                  </a:txBody>
                  <a:tcPr anchor="ctr"/>
                </a:tc>
                <a:tc>
                  <a:txBody>
                    <a:bodyPr/>
                    <a:lstStyle/>
                    <a:p>
                      <a:pPr algn="ctr"/>
                      <a:r>
                        <a:rPr lang="en-GB" sz="1600" dirty="0">
                          <a:solidFill>
                            <a:srgbClr val="000000"/>
                          </a:solidFill>
                        </a:rPr>
                        <a:t>90%</a:t>
                      </a:r>
                      <a:endParaRPr lang="en-GB" sz="1600" dirty="0">
                        <a:solidFill>
                          <a:srgbClr val="000000"/>
                        </a:solidFill>
                        <a:latin typeface="+mn-lt"/>
                        <a:cs typeface="Arial" pitchFamily="34" charset="0"/>
                      </a:endParaRPr>
                    </a:p>
                  </a:txBody>
                  <a:tcPr anchor="ctr"/>
                </a:tc>
                <a:tc>
                  <a:txBody>
                    <a:bodyPr/>
                    <a:lstStyle/>
                    <a:p>
                      <a:pPr algn="ctr"/>
                      <a:r>
                        <a:rPr lang="en-GB" sz="1600" dirty="0">
                          <a:solidFill>
                            <a:srgbClr val="000000"/>
                          </a:solidFill>
                        </a:rPr>
                        <a:t>80 lm/W</a:t>
                      </a:r>
                      <a:endParaRPr lang="en-GB" sz="1600" dirty="0">
                        <a:solidFill>
                          <a:srgbClr val="000000"/>
                        </a:solidFill>
                        <a:latin typeface="+mn-lt"/>
                        <a:cs typeface="Arial" pitchFamily="34" charset="0"/>
                      </a:endParaRPr>
                    </a:p>
                  </a:txBody>
                  <a:tcPr anchor="ctr"/>
                </a:tc>
                <a:extLst>
                  <a:ext uri="{0D108BD9-81ED-4DB2-BD59-A6C34878D82A}">
                    <a16:rowId xmlns:a16="http://schemas.microsoft.com/office/drawing/2014/main" val="10001"/>
                  </a:ext>
                </a:extLst>
              </a:tr>
              <a:tr h="331832">
                <a:tc>
                  <a:txBody>
                    <a:bodyPr/>
                    <a:lstStyle/>
                    <a:p>
                      <a:pPr algn="ctr"/>
                      <a:endParaRPr lang="en-GB" sz="1600" dirty="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rPr>
                        <a:t>85%</a:t>
                      </a:r>
                      <a:endParaRPr lang="en-GB" sz="1600" dirty="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rPr>
                        <a:t>94 lm/W</a:t>
                      </a:r>
                      <a:endParaRPr lang="en-GB" sz="1600" dirty="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rPr>
                        <a:t>60%</a:t>
                      </a:r>
                      <a:endParaRPr lang="en-GB" sz="1600" dirty="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rPr>
                        <a:t>56 lm/W</a:t>
                      </a:r>
                      <a:endParaRPr lang="en-GB" sz="1600" dirty="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rPr>
                        <a:t>70%</a:t>
                      </a:r>
                      <a:endParaRPr lang="en-GB" sz="1600" dirty="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rPr>
                        <a:t>39 lm/W</a:t>
                      </a:r>
                      <a:endParaRPr lang="en-GB" sz="1600" dirty="0">
                        <a:solidFill>
                          <a:srgbClr val="000000"/>
                        </a:solidFill>
                        <a:latin typeface="+mn-lt"/>
                        <a:cs typeface="Arial" pitchFamily="34" charset="0"/>
                      </a:endParaRPr>
                    </a:p>
                  </a:txBody>
                  <a:tcPr anchor="ctr"/>
                </a:tc>
                <a:extLst>
                  <a:ext uri="{0D108BD9-81ED-4DB2-BD59-A6C34878D82A}">
                    <a16:rowId xmlns:a16="http://schemas.microsoft.com/office/drawing/2014/main" val="10002"/>
                  </a:ext>
                </a:extLst>
              </a:tr>
            </a:tbl>
          </a:graphicData>
        </a:graphic>
      </p:graphicFrame>
      <p:pic>
        <p:nvPicPr>
          <p:cNvPr id="14" name="Picture 38"/>
          <p:cNvPicPr>
            <a:picLocks noChangeAspect="1" noChangeArrowheads="1"/>
          </p:cNvPicPr>
          <p:nvPr>
            <p:custDataLst>
              <p:tags r:id="rId1"/>
            </p:custDataLst>
          </p:nvPr>
        </p:nvPicPr>
        <p:blipFill>
          <a:blip r:embed="rId4" cstate="screen"/>
          <a:srcRect/>
          <a:stretch>
            <a:fillRect/>
          </a:stretch>
        </p:blipFill>
        <p:spPr bwMode="auto">
          <a:xfrm>
            <a:off x="978812" y="2741678"/>
            <a:ext cx="670258" cy="557784"/>
          </a:xfrm>
          <a:prstGeom prst="rect">
            <a:avLst/>
          </a:prstGeom>
          <a:noFill/>
          <a:ln w="9525">
            <a:solidFill>
              <a:schemeClr val="bg1">
                <a:lumMod val="95000"/>
              </a:schemeClr>
            </a:solidFill>
            <a:miter lim="800000"/>
            <a:headEnd/>
            <a:tailEnd/>
          </a:ln>
          <a:effectLst>
            <a:outerShdw blurRad="63500" sx="102000" sy="102000" algn="ctr" rotWithShape="0">
              <a:prstClr val="black">
                <a:alpha val="40000"/>
              </a:prstClr>
            </a:outerShdw>
          </a:effectLst>
        </p:spPr>
      </p:pic>
      <p:pic>
        <p:nvPicPr>
          <p:cNvPr id="15" name="Picture 7" descr="http://media.digikey.com/photos/Lamina%20Photos/OP-4FM1-0442.jpg"/>
          <p:cNvPicPr>
            <a:picLocks noChangeAspect="1" noChangeArrowheads="1"/>
          </p:cNvPicPr>
          <p:nvPr/>
        </p:nvPicPr>
        <p:blipFill>
          <a:blip r:embed="rId5" cstate="screen"/>
          <a:srcRect/>
          <a:stretch>
            <a:fillRect/>
          </a:stretch>
        </p:blipFill>
        <p:spPr bwMode="auto">
          <a:xfrm>
            <a:off x="4496757" y="2741678"/>
            <a:ext cx="557784" cy="557784"/>
          </a:xfrm>
          <a:prstGeom prst="rect">
            <a:avLst/>
          </a:prstGeom>
          <a:noFill/>
          <a:ln w="9525">
            <a:solidFill>
              <a:schemeClr val="bg1">
                <a:lumMod val="95000"/>
              </a:schemeClr>
            </a:solidFill>
            <a:miter lim="800000"/>
            <a:headEnd/>
            <a:tailEnd/>
          </a:ln>
          <a:effectLst>
            <a:outerShdw blurRad="63500" sx="102000" sy="102000" algn="ctr" rotWithShape="0">
              <a:prstClr val="black">
                <a:alpha val="40000"/>
              </a:prstClr>
            </a:outerShdw>
          </a:effectLst>
        </p:spPr>
      </p:pic>
      <p:pic>
        <p:nvPicPr>
          <p:cNvPr id="16" name="Picture 9" descr="http://media.digikey.com/photos/Lamina%20Photos/BL-22D,%20BL-21A,%20BL-21E,%20BL-22C.jpg"/>
          <p:cNvPicPr>
            <a:picLocks noChangeAspect="1" noChangeArrowheads="1"/>
          </p:cNvPicPr>
          <p:nvPr/>
        </p:nvPicPr>
        <p:blipFill>
          <a:blip r:embed="rId6" cstate="screen"/>
          <a:srcRect/>
          <a:stretch>
            <a:fillRect/>
          </a:stretch>
        </p:blipFill>
        <p:spPr bwMode="auto">
          <a:xfrm>
            <a:off x="2214808" y="2741678"/>
            <a:ext cx="556839" cy="557784"/>
          </a:xfrm>
          <a:prstGeom prst="rect">
            <a:avLst/>
          </a:prstGeom>
          <a:noFill/>
          <a:ln w="9525">
            <a:solidFill>
              <a:schemeClr val="bg1">
                <a:lumMod val="95000"/>
              </a:schemeClr>
            </a:solidFill>
            <a:miter lim="800000"/>
            <a:headEnd/>
            <a:tailEnd/>
          </a:ln>
          <a:effectLst>
            <a:outerShdw blurRad="63500" sx="102000" sy="102000" algn="ctr" rotWithShape="0">
              <a:prstClr val="black">
                <a:alpha val="40000"/>
              </a:prstClr>
            </a:outerShdw>
          </a:effectLst>
        </p:spPr>
      </p:pic>
      <p:pic>
        <p:nvPicPr>
          <p:cNvPr id="17" name="Picture 2"/>
          <p:cNvPicPr>
            <a:picLocks noChangeAspect="1" noChangeArrowheads="1"/>
          </p:cNvPicPr>
          <p:nvPr/>
        </p:nvPicPr>
        <p:blipFill>
          <a:blip r:embed="rId7" cstate="screen"/>
          <a:srcRect/>
          <a:stretch>
            <a:fillRect/>
          </a:stretch>
        </p:blipFill>
        <p:spPr bwMode="auto">
          <a:xfrm>
            <a:off x="7879706" y="2741678"/>
            <a:ext cx="747966" cy="557784"/>
          </a:xfrm>
          <a:prstGeom prst="rect">
            <a:avLst/>
          </a:prstGeom>
          <a:noFill/>
          <a:ln w="9525">
            <a:solidFill>
              <a:schemeClr val="bg1">
                <a:lumMod val="95000"/>
              </a:schemeClr>
            </a:solidFill>
            <a:miter lim="800000"/>
            <a:headEnd/>
            <a:tailEnd/>
          </a:ln>
          <a:effectLst>
            <a:outerShdw blurRad="63500" sx="102000" sy="102000" algn="ctr" rotWithShape="0">
              <a:prstClr val="black">
                <a:alpha val="40000"/>
              </a:prstClr>
            </a:outerShdw>
          </a:effectLst>
        </p:spPr>
      </p:pic>
      <p:sp>
        <p:nvSpPr>
          <p:cNvPr id="18" name="Rounded Rectangle 17"/>
          <p:cNvSpPr/>
          <p:nvPr/>
        </p:nvSpPr>
        <p:spPr>
          <a:xfrm>
            <a:off x="832445" y="3983251"/>
            <a:ext cx="948803" cy="3134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itchFamily="34" charset="0"/>
              <a:cs typeface="Arial" pitchFamily="34" charset="0"/>
            </a:endParaRPr>
          </a:p>
        </p:txBody>
      </p:sp>
      <p:sp>
        <p:nvSpPr>
          <p:cNvPr id="19" name="Rounded Rectangle 18"/>
          <p:cNvSpPr/>
          <p:nvPr/>
        </p:nvSpPr>
        <p:spPr>
          <a:xfrm>
            <a:off x="7838449" y="3972065"/>
            <a:ext cx="876551" cy="3134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itchFamily="34" charset="0"/>
              <a:cs typeface="Arial" pitchFamily="34" charset="0"/>
            </a:endParaRPr>
          </a:p>
        </p:txBody>
      </p:sp>
      <p:sp>
        <p:nvSpPr>
          <p:cNvPr id="20" name="Rounded Rectangle 19"/>
          <p:cNvSpPr/>
          <p:nvPr/>
        </p:nvSpPr>
        <p:spPr>
          <a:xfrm>
            <a:off x="7834257" y="4319405"/>
            <a:ext cx="876551" cy="3134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itchFamily="34" charset="0"/>
              <a:cs typeface="Arial" pitchFamily="34" charset="0"/>
            </a:endParaRPr>
          </a:p>
        </p:txBody>
      </p:sp>
      <p:pic>
        <p:nvPicPr>
          <p:cNvPr id="21" name="Object 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752206" y="2741678"/>
            <a:ext cx="738198" cy="557784"/>
          </a:xfrm>
          <a:prstGeom prst="rect">
            <a:avLst/>
          </a:prstGeom>
          <a:noFill/>
          <a:ln w="9525">
            <a:solidFill>
              <a:schemeClr val="bg1">
                <a:lumMod val="95000"/>
              </a:schemeClr>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2" name="Afbeelding 3" descr="LOGO ODID.jpg"/>
          <p:cNvPicPr>
            <a:picLocks noChangeAspect="1"/>
          </p:cNvPicPr>
          <p:nvPr/>
        </p:nvPicPr>
        <p:blipFill>
          <a:blip r:embed="rId9" cstate="print"/>
          <a:stretch>
            <a:fillRect/>
          </a:stretch>
        </p:blipFill>
        <p:spPr>
          <a:xfrm>
            <a:off x="8501090" y="6215082"/>
            <a:ext cx="555409" cy="540042"/>
          </a:xfrm>
          <a:prstGeom prst="rect">
            <a:avLst/>
          </a:prstGeom>
        </p:spPr>
      </p:pic>
      <p:sp>
        <p:nvSpPr>
          <p:cNvPr id="23" name="Title 1"/>
          <p:cNvSpPr>
            <a:spLocks noGrp="1"/>
          </p:cNvSpPr>
          <p:nvPr>
            <p:ph type="title"/>
          </p:nvPr>
        </p:nvSpPr>
        <p:spPr>
          <a:xfrm>
            <a:off x="457200" y="274638"/>
            <a:ext cx="8229600" cy="1143000"/>
          </a:xfrm>
        </p:spPr>
        <p:txBody>
          <a:bodyPr>
            <a:normAutofit/>
          </a:bodyPr>
          <a:lstStyle/>
          <a:p>
            <a:pPr marL="342900" indent="-342900">
              <a:lnSpc>
                <a:spcPct val="80000"/>
              </a:lnSpc>
              <a:buClr>
                <a:schemeClr val="tx1">
                  <a:lumMod val="60000"/>
                  <a:lumOff val="40000"/>
                </a:schemeClr>
              </a:buClr>
              <a:buSzPct val="120000"/>
              <a:tabLst>
                <a:tab pos="377825" algn="l"/>
                <a:tab pos="574675" algn="l"/>
                <a:tab pos="757238" algn="l"/>
              </a:tabLst>
              <a:defRPr/>
            </a:pPr>
            <a:r>
              <a:rPr lang="nl-BE" sz="3200" dirty="0" err="1">
                <a:solidFill>
                  <a:srgbClr val="00279F"/>
                </a:solidFill>
                <a:latin typeface="Arial" pitchFamily="34" charset="0"/>
                <a:ea typeface="+mn-ea"/>
                <a:cs typeface="Arial" charset="0"/>
              </a:rPr>
              <a:t>Efficacité</a:t>
            </a:r>
            <a:r>
              <a:rPr lang="nl-BE" sz="3200" dirty="0">
                <a:solidFill>
                  <a:srgbClr val="00279F"/>
                </a:solidFill>
                <a:latin typeface="Arial" pitchFamily="34" charset="0"/>
                <a:ea typeface="+mn-ea"/>
                <a:cs typeface="Arial" charset="0"/>
              </a:rPr>
              <a:t> [lumen par watt, lm/W]</a:t>
            </a:r>
          </a:p>
        </p:txBody>
      </p:sp>
      <p:sp>
        <p:nvSpPr>
          <p:cNvPr id="24" name="Tekstvak 17"/>
          <p:cNvSpPr txBox="1">
            <a:spLocks noChangeArrowheads="1"/>
          </p:cNvSpPr>
          <p:nvPr/>
        </p:nvSpPr>
        <p:spPr bwMode="auto">
          <a:xfrm>
            <a:off x="0" y="5000636"/>
            <a:ext cx="9144000" cy="923330"/>
          </a:xfrm>
          <a:prstGeom prst="rect">
            <a:avLst/>
          </a:prstGeom>
          <a:noFill/>
          <a:ln w="9525">
            <a:noFill/>
            <a:miter lim="800000"/>
            <a:headEnd/>
            <a:tailEnd/>
          </a:ln>
        </p:spPr>
        <p:txBody>
          <a:bodyPr>
            <a:spAutoFit/>
          </a:bodyPr>
          <a:lstStyle/>
          <a:p>
            <a:pPr algn="ctr"/>
            <a:r>
              <a:rPr lang="fr-BE" dirty="0">
                <a:latin typeface="Arial" pitchFamily="34" charset="0"/>
                <a:cs typeface="Arial" pitchFamily="34" charset="0"/>
              </a:rPr>
              <a:t>Rendement du système = </a:t>
            </a:r>
          </a:p>
          <a:p>
            <a:pPr algn="ctr"/>
            <a:r>
              <a:rPr lang="fr-BE" dirty="0">
                <a:latin typeface="Arial" pitchFamily="34" charset="0"/>
                <a:cs typeface="Arial" pitchFamily="34" charset="0"/>
              </a:rPr>
              <a:t>Rendement de la source x rendement des auxiliaires x rendement de l’optique</a:t>
            </a:r>
          </a:p>
          <a:p>
            <a:pPr algn="ctr"/>
            <a:endParaRPr lang="fr-BE" dirty="0">
              <a:latin typeface="Arial" pitchFamily="34" charset="0"/>
              <a:cs typeface="Arial" pitchFamily="34" charset="0"/>
            </a:endParaRPr>
          </a:p>
        </p:txBody>
      </p:sp>
    </p:spTree>
    <p:extLst>
      <p:ext uri="{BB962C8B-B14F-4D97-AF65-F5344CB8AC3E}">
        <p14:creationId xmlns:p14="http://schemas.microsoft.com/office/powerpoint/2010/main" val="173083373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1" name="Rechthoek 15"/>
          <p:cNvSpPr>
            <a:spLocks noChangeArrowheads="1"/>
          </p:cNvSpPr>
          <p:nvPr/>
        </p:nvSpPr>
        <p:spPr bwMode="auto">
          <a:xfrm>
            <a:off x="4572000" y="1739001"/>
            <a:ext cx="4572000" cy="1741487"/>
          </a:xfrm>
          <a:prstGeom prst="rect">
            <a:avLst/>
          </a:prstGeom>
          <a:noFill/>
          <a:ln w="9525">
            <a:noFill/>
            <a:miter lim="800000"/>
            <a:headEnd/>
            <a:tailEnd/>
          </a:ln>
        </p:spPr>
        <p:txBody>
          <a:bodyPr>
            <a:spAutoFit/>
          </a:bodyPr>
          <a:lstStyle/>
          <a:p>
            <a:pPr marL="288925" indent="-288925" algn="ctr" eaLnBrk="0" hangingPunct="0">
              <a:lnSpc>
                <a:spcPct val="85000"/>
              </a:lnSpc>
              <a:buFontTx/>
              <a:buChar char="•"/>
              <a:tabLst>
                <a:tab pos="377825" algn="l"/>
                <a:tab pos="574675" algn="l"/>
                <a:tab pos="757238" algn="l"/>
              </a:tabLst>
            </a:pPr>
            <a:r>
              <a:rPr lang="fr-BE" b="1" dirty="0">
                <a:latin typeface="Arial" pitchFamily="34" charset="0"/>
                <a:cs typeface="Arial" pitchFamily="34" charset="0"/>
              </a:rPr>
              <a:t>Optique &amp; photométrie</a:t>
            </a:r>
          </a:p>
          <a:p>
            <a:pPr marL="288925" indent="-288925" algn="ctr" eaLnBrk="0" hangingPunct="0">
              <a:lnSpc>
                <a:spcPct val="85000"/>
              </a:lnSpc>
              <a:buFontTx/>
              <a:buChar char="•"/>
              <a:tabLst>
                <a:tab pos="377825" algn="l"/>
                <a:tab pos="574675" algn="l"/>
                <a:tab pos="757238" algn="l"/>
              </a:tabLst>
            </a:pPr>
            <a:endParaRPr lang="fr-BE" b="1" dirty="0">
              <a:latin typeface="Arial" pitchFamily="34" charset="0"/>
              <a:cs typeface="Arial" pitchFamily="34" charset="0"/>
            </a:endParaRPr>
          </a:p>
          <a:p>
            <a:pPr marL="288925" indent="-288925" algn="ctr" eaLnBrk="0" hangingPunct="0">
              <a:lnSpc>
                <a:spcPct val="85000"/>
              </a:lnSpc>
              <a:buFontTx/>
              <a:buChar char="•"/>
              <a:tabLst>
                <a:tab pos="377825" algn="l"/>
                <a:tab pos="574675" algn="l"/>
                <a:tab pos="757238" algn="l"/>
              </a:tabLst>
            </a:pPr>
            <a:r>
              <a:rPr lang="fr-BE" b="1" dirty="0">
                <a:latin typeface="Arial" pitchFamily="34" charset="0"/>
                <a:cs typeface="Arial" pitchFamily="34" charset="0"/>
              </a:rPr>
              <a:t>Mécanique (IP, </a:t>
            </a:r>
            <a:r>
              <a:rPr lang="fr-BE" b="1" dirty="0" err="1">
                <a:latin typeface="Arial" pitchFamily="34" charset="0"/>
                <a:cs typeface="Arial" pitchFamily="34" charset="0"/>
              </a:rPr>
              <a:t>Ch</a:t>
            </a:r>
            <a:r>
              <a:rPr lang="fr-BE" b="1" dirty="0">
                <a:latin typeface="Arial" pitchFamily="34" charset="0"/>
                <a:cs typeface="Arial" pitchFamily="34" charset="0"/>
              </a:rPr>
              <a:t>…)</a:t>
            </a:r>
          </a:p>
          <a:p>
            <a:pPr marL="288925" indent="-288925" algn="ctr" eaLnBrk="0" hangingPunct="0">
              <a:lnSpc>
                <a:spcPct val="85000"/>
              </a:lnSpc>
              <a:buFontTx/>
              <a:buChar char="•"/>
              <a:tabLst>
                <a:tab pos="377825" algn="l"/>
                <a:tab pos="574675" algn="l"/>
                <a:tab pos="757238" algn="l"/>
              </a:tabLst>
            </a:pPr>
            <a:endParaRPr lang="fr-BE" b="1" dirty="0">
              <a:latin typeface="Arial" pitchFamily="34" charset="0"/>
              <a:cs typeface="Arial" pitchFamily="34" charset="0"/>
            </a:endParaRPr>
          </a:p>
          <a:p>
            <a:pPr marL="288925" indent="-288925" algn="ctr" eaLnBrk="0" hangingPunct="0">
              <a:lnSpc>
                <a:spcPct val="85000"/>
              </a:lnSpc>
              <a:buFontTx/>
              <a:buChar char="•"/>
              <a:tabLst>
                <a:tab pos="377825" algn="l"/>
                <a:tab pos="574675" algn="l"/>
                <a:tab pos="757238" algn="l"/>
              </a:tabLst>
            </a:pPr>
            <a:r>
              <a:rPr lang="fr-BE" b="1" dirty="0">
                <a:latin typeface="Arial" pitchFamily="34" charset="0"/>
                <a:cs typeface="Arial" pitchFamily="34" charset="0"/>
              </a:rPr>
              <a:t>Electrotechnique</a:t>
            </a:r>
          </a:p>
          <a:p>
            <a:pPr marL="288925" indent="-288925" algn="ctr" eaLnBrk="0" hangingPunct="0">
              <a:lnSpc>
                <a:spcPct val="85000"/>
              </a:lnSpc>
              <a:buFontTx/>
              <a:buChar char="•"/>
              <a:tabLst>
                <a:tab pos="377825" algn="l"/>
                <a:tab pos="574675" algn="l"/>
                <a:tab pos="757238" algn="l"/>
              </a:tabLst>
            </a:pPr>
            <a:endParaRPr lang="fr-BE" b="1" dirty="0">
              <a:latin typeface="Arial" pitchFamily="34" charset="0"/>
              <a:cs typeface="Arial" pitchFamily="34" charset="0"/>
            </a:endParaRPr>
          </a:p>
          <a:p>
            <a:pPr marL="288925" indent="-288925" algn="ctr" eaLnBrk="0" hangingPunct="0">
              <a:lnSpc>
                <a:spcPct val="85000"/>
              </a:lnSpc>
              <a:buFontTx/>
              <a:buChar char="•"/>
              <a:tabLst>
                <a:tab pos="377825" algn="l"/>
                <a:tab pos="574675" algn="l"/>
                <a:tab pos="757238" algn="l"/>
              </a:tabLst>
            </a:pPr>
            <a:r>
              <a:rPr lang="fr-BE" b="1" dirty="0">
                <a:latin typeface="Arial" pitchFamily="34" charset="0"/>
                <a:cs typeface="Arial" pitchFamily="34" charset="0"/>
              </a:rPr>
              <a:t>Esthétique</a:t>
            </a:r>
            <a:endParaRPr lang="nl-NL" dirty="0">
              <a:latin typeface="Arial" pitchFamily="34" charset="0"/>
              <a:cs typeface="Arial" pitchFamily="34" charset="0"/>
            </a:endParaRPr>
          </a:p>
        </p:txBody>
      </p:sp>
      <p:pic>
        <p:nvPicPr>
          <p:cNvPr id="17" name="Picture 6" descr="L:\VERDELING.TIF"/>
          <p:cNvPicPr>
            <a:picLocks noChangeAspect="1" noChangeArrowheads="1"/>
          </p:cNvPicPr>
          <p:nvPr/>
        </p:nvPicPr>
        <p:blipFill>
          <a:blip r:embed="rId2" cstate="email">
            <a:clrChange>
              <a:clrFrom>
                <a:srgbClr val="F4ECE7"/>
              </a:clrFrom>
              <a:clrTo>
                <a:srgbClr val="F4ECE7">
                  <a:alpha val="0"/>
                </a:srgbClr>
              </a:clrTo>
            </a:clrChange>
          </a:blip>
          <a:srcRect/>
          <a:stretch>
            <a:fillRect/>
          </a:stretch>
        </p:blipFill>
        <p:spPr bwMode="auto">
          <a:xfrm>
            <a:off x="1043608" y="1679214"/>
            <a:ext cx="3960440" cy="1791838"/>
          </a:xfrm>
          <a:prstGeom prst="rect">
            <a:avLst/>
          </a:prstGeom>
          <a:noFill/>
          <a:ln w="12700">
            <a:noFill/>
            <a:miter lim="800000"/>
            <a:headEnd/>
            <a:tailEnd/>
          </a:ln>
        </p:spPr>
      </p:pic>
      <p:pic>
        <p:nvPicPr>
          <p:cNvPr id="9" name="Picture 3"/>
          <p:cNvPicPr>
            <a:picLocks noChangeAspect="1" noChangeArrowheads="1"/>
          </p:cNvPicPr>
          <p:nvPr/>
        </p:nvPicPr>
        <p:blipFill>
          <a:blip r:embed="rId3" cstate="email"/>
          <a:srcRect/>
          <a:stretch>
            <a:fillRect/>
          </a:stretch>
        </p:blipFill>
        <p:spPr bwMode="auto">
          <a:xfrm>
            <a:off x="827584" y="3695437"/>
            <a:ext cx="2308730" cy="2239189"/>
          </a:xfrm>
          <a:prstGeom prst="rect">
            <a:avLst/>
          </a:prstGeom>
          <a:noFill/>
          <a:ln w="9525">
            <a:noFill/>
            <a:miter lim="800000"/>
            <a:headEnd/>
            <a:tailEnd/>
          </a:ln>
        </p:spPr>
      </p:pic>
      <p:pic>
        <p:nvPicPr>
          <p:cNvPr id="10" name="Picture 4"/>
          <p:cNvPicPr>
            <a:picLocks noChangeAspect="1" noChangeArrowheads="1"/>
          </p:cNvPicPr>
          <p:nvPr/>
        </p:nvPicPr>
        <p:blipFill>
          <a:blip r:embed="rId4" cstate="email"/>
          <a:srcRect/>
          <a:stretch>
            <a:fillRect/>
          </a:stretch>
        </p:blipFill>
        <p:spPr bwMode="auto">
          <a:xfrm>
            <a:off x="3275856" y="3695437"/>
            <a:ext cx="2376264" cy="2305331"/>
          </a:xfrm>
          <a:prstGeom prst="rect">
            <a:avLst/>
          </a:prstGeom>
          <a:noFill/>
          <a:ln w="9525">
            <a:noFill/>
            <a:miter lim="800000"/>
            <a:headEnd/>
            <a:tailEnd/>
          </a:ln>
        </p:spPr>
      </p:pic>
      <p:pic>
        <p:nvPicPr>
          <p:cNvPr id="11" name="Picture 5"/>
          <p:cNvPicPr>
            <a:picLocks noChangeAspect="1" noChangeArrowheads="1"/>
          </p:cNvPicPr>
          <p:nvPr/>
        </p:nvPicPr>
        <p:blipFill>
          <a:blip r:embed="rId5" cstate="email"/>
          <a:srcRect/>
          <a:stretch>
            <a:fillRect/>
          </a:stretch>
        </p:blipFill>
        <p:spPr bwMode="auto">
          <a:xfrm>
            <a:off x="5796136" y="3695437"/>
            <a:ext cx="2232248" cy="2232248"/>
          </a:xfrm>
          <a:prstGeom prst="rect">
            <a:avLst/>
          </a:prstGeom>
          <a:noFill/>
          <a:ln w="9525">
            <a:noFill/>
            <a:miter lim="800000"/>
            <a:headEnd/>
            <a:tailEnd/>
          </a:ln>
        </p:spPr>
      </p:pic>
      <p:pic>
        <p:nvPicPr>
          <p:cNvPr id="12" name="Afbeelding 3" descr="LOGO ODID.jpg"/>
          <p:cNvPicPr>
            <a:picLocks noChangeAspect="1"/>
          </p:cNvPicPr>
          <p:nvPr/>
        </p:nvPicPr>
        <p:blipFill>
          <a:blip r:embed="rId6" cstate="print"/>
          <a:stretch>
            <a:fillRect/>
          </a:stretch>
        </p:blipFill>
        <p:spPr>
          <a:xfrm>
            <a:off x="8501090" y="6215082"/>
            <a:ext cx="555409" cy="540042"/>
          </a:xfrm>
          <a:prstGeom prst="rect">
            <a:avLst/>
          </a:prstGeom>
        </p:spPr>
      </p:pic>
      <p:sp>
        <p:nvSpPr>
          <p:cNvPr id="13" name="Rectangle 12"/>
          <p:cNvSpPr/>
          <p:nvPr/>
        </p:nvSpPr>
        <p:spPr>
          <a:xfrm>
            <a:off x="0" y="142852"/>
            <a:ext cx="9144000" cy="1077218"/>
          </a:xfrm>
          <a:prstGeom prst="rect">
            <a:avLst/>
          </a:prstGeom>
        </p:spPr>
        <p:txBody>
          <a:bodyPr wrap="square">
            <a:spAutoFit/>
          </a:bodyPr>
          <a:lstStyle/>
          <a:p>
            <a:pPr algn="ctr"/>
            <a:r>
              <a:rPr lang="fr-BE" sz="3200" dirty="0">
                <a:solidFill>
                  <a:srgbClr val="00279F"/>
                </a:solidFill>
                <a:latin typeface="Arial" pitchFamily="34" charset="0"/>
                <a:cs typeface="Arial" charset="0"/>
              </a:rPr>
              <a:t>Aussi importante que le rendement</a:t>
            </a:r>
          </a:p>
          <a:p>
            <a:pPr algn="ctr"/>
            <a:r>
              <a:rPr lang="fr-BE" sz="3200" dirty="0">
                <a:solidFill>
                  <a:srgbClr val="00279F"/>
                </a:solidFill>
                <a:latin typeface="Arial" pitchFamily="34" charset="0"/>
                <a:cs typeface="Arial" charset="0"/>
              </a:rPr>
              <a:t>La photométrie</a:t>
            </a:r>
            <a:endParaRPr lang="nl-NL" sz="3200" dirty="0">
              <a:solidFill>
                <a:srgbClr val="00279F"/>
              </a:solidFill>
              <a:latin typeface="Arial" pitchFamily="34" charset="0"/>
              <a:cs typeface="Arial" charset="0"/>
            </a:endParaRPr>
          </a:p>
        </p:txBody>
      </p:sp>
    </p:spTree>
    <p:extLst>
      <p:ext uri="{BB962C8B-B14F-4D97-AF65-F5344CB8AC3E}">
        <p14:creationId xmlns:p14="http://schemas.microsoft.com/office/powerpoint/2010/main" val="1569836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327141"/>
            <a:ext cx="8134672" cy="984251"/>
          </a:xfrm>
        </p:spPr>
        <p:txBody>
          <a:bodyPr>
            <a:normAutofit/>
          </a:bodyPr>
          <a:lstStyle/>
          <a:p>
            <a:r>
              <a:rPr lang="nl-BE" dirty="0" err="1"/>
              <a:t>Eclairage</a:t>
            </a:r>
            <a:r>
              <a:rPr lang="nl-BE" dirty="0"/>
              <a:t> LED </a:t>
            </a:r>
          </a:p>
        </p:txBody>
      </p:sp>
      <p:sp>
        <p:nvSpPr>
          <p:cNvPr id="3" name="Subtitle 2"/>
          <p:cNvSpPr>
            <a:spLocks noGrp="1"/>
          </p:cNvSpPr>
          <p:nvPr>
            <p:ph type="subTitle" idx="1"/>
          </p:nvPr>
        </p:nvSpPr>
        <p:spPr/>
        <p:txBody>
          <a:bodyPr/>
          <a:lstStyle/>
          <a:p>
            <a:r>
              <a:rPr lang="nl-BE" dirty="0"/>
              <a:t>La (R)</a:t>
            </a:r>
            <a:r>
              <a:rPr lang="nl-BE" dirty="0" err="1"/>
              <a:t>Évolution</a:t>
            </a:r>
            <a:r>
              <a:rPr lang="nl-BE" dirty="0"/>
              <a:t> en </a:t>
            </a:r>
            <a:r>
              <a:rPr lang="nl-BE" dirty="0" err="1"/>
              <a:t>éclairage</a:t>
            </a:r>
            <a:endParaRPr lang="nl-BE" dirty="0"/>
          </a:p>
        </p:txBody>
      </p:sp>
      <p:pic>
        <p:nvPicPr>
          <p:cNvPr id="4"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316003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nvGraphicFramePr>
        <p:xfrm>
          <a:off x="1259632" y="1062040"/>
          <a:ext cx="7560840" cy="4264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jdelijke aanduiding voor tekst 4"/>
          <p:cNvSpPr>
            <a:spLocks noGrp="1"/>
          </p:cNvSpPr>
          <p:nvPr>
            <p:ph idx="1"/>
          </p:nvPr>
        </p:nvSpPr>
        <p:spPr>
          <a:xfrm>
            <a:off x="3995936" y="4246168"/>
            <a:ext cx="4896544" cy="504056"/>
          </a:xfrm>
        </p:spPr>
        <p:txBody>
          <a:bodyPr>
            <a:normAutofit fontScale="70000" lnSpcReduction="20000"/>
          </a:bodyPr>
          <a:lstStyle/>
          <a:p>
            <a:r>
              <a:rPr lang="fr-BE" dirty="0"/>
              <a:t>Applications en constante évolution</a:t>
            </a:r>
          </a:p>
        </p:txBody>
      </p:sp>
      <p:sp>
        <p:nvSpPr>
          <p:cNvPr id="11" name="PIJL-RECHTS 10"/>
          <p:cNvSpPr/>
          <p:nvPr/>
        </p:nvSpPr>
        <p:spPr>
          <a:xfrm>
            <a:off x="827584" y="5357329"/>
            <a:ext cx="7704856" cy="733663"/>
          </a:xfrm>
          <a:prstGeom prst="rightArrow">
            <a:avLst/>
          </a:prstGeom>
        </p:spPr>
        <p:style>
          <a:lnRef idx="2">
            <a:schemeClr val="accent6"/>
          </a:lnRef>
          <a:fillRef idx="1">
            <a:schemeClr val="lt1"/>
          </a:fillRef>
          <a:effectRef idx="0">
            <a:schemeClr val="accent6"/>
          </a:effectRef>
          <a:fontRef idx="minor">
            <a:schemeClr val="dk1"/>
          </a:fontRef>
        </p:style>
        <p:txBody>
          <a:bodyPr wrap="square" lIns="0" rIns="0" rtlCol="0" anchor="ctr">
            <a:spAutoFit/>
          </a:bodyPr>
          <a:lstStyle/>
          <a:p>
            <a:pPr algn="ctr"/>
            <a:r>
              <a:rPr lang="nl-NL" dirty="0">
                <a:solidFill>
                  <a:srgbClr val="004F8A"/>
                </a:solidFill>
              </a:rPr>
              <a:t>2000	  	       2005	              2010		    2015</a:t>
            </a:r>
          </a:p>
        </p:txBody>
      </p:sp>
      <p:sp>
        <p:nvSpPr>
          <p:cNvPr id="12" name="PIJL-RECHTS 11"/>
          <p:cNvSpPr/>
          <p:nvPr/>
        </p:nvSpPr>
        <p:spPr>
          <a:xfrm rot="16200000">
            <a:off x="-1663483" y="2866263"/>
            <a:ext cx="4536504" cy="733663"/>
          </a:xfrm>
          <a:prstGeom prst="rightArrow">
            <a:avLst/>
          </a:prstGeom>
        </p:spPr>
        <p:style>
          <a:lnRef idx="2">
            <a:schemeClr val="accent6"/>
          </a:lnRef>
          <a:fillRef idx="1">
            <a:schemeClr val="lt1"/>
          </a:fillRef>
          <a:effectRef idx="0">
            <a:schemeClr val="accent6"/>
          </a:effectRef>
          <a:fontRef idx="minor">
            <a:schemeClr val="dk1"/>
          </a:fontRef>
        </p:style>
        <p:txBody>
          <a:bodyPr wrap="square" lIns="0" rIns="0" rtlCol="0" anchor="ctr">
            <a:spAutoFit/>
          </a:bodyPr>
          <a:lstStyle/>
          <a:p>
            <a:pPr algn="ctr"/>
            <a:r>
              <a:rPr lang="fr-BE" dirty="0">
                <a:solidFill>
                  <a:srgbClr val="004F8A"/>
                </a:solidFill>
              </a:rPr>
              <a:t>Niveau lumineux et efficacité</a:t>
            </a:r>
          </a:p>
        </p:txBody>
      </p:sp>
      <p:pic>
        <p:nvPicPr>
          <p:cNvPr id="12290" name="Picture 2" descr="http://www.bax-shop.nl/components/com_virtuemart/shop_image/product/28502_1_Briteq_LED_Power_Beam_HR_Picture.jpg"/>
          <p:cNvPicPr>
            <a:picLocks noChangeAspect="1" noChangeArrowheads="1"/>
          </p:cNvPicPr>
          <p:nvPr/>
        </p:nvPicPr>
        <p:blipFill>
          <a:blip r:embed="rId7" cstate="print"/>
          <a:srcRect/>
          <a:stretch>
            <a:fillRect/>
          </a:stretch>
        </p:blipFill>
        <p:spPr bwMode="auto">
          <a:xfrm>
            <a:off x="1115616" y="3476137"/>
            <a:ext cx="720080" cy="840093"/>
          </a:xfrm>
          <a:prstGeom prst="rect">
            <a:avLst/>
          </a:prstGeom>
          <a:noFill/>
        </p:spPr>
      </p:pic>
      <p:pic>
        <p:nvPicPr>
          <p:cNvPr id="12292" name="Picture 4" descr="http://www.leds-make-light.nl/13730-gu10-1w-led-spot-lights-1.jpg"/>
          <p:cNvPicPr>
            <a:picLocks noChangeAspect="1" noChangeArrowheads="1"/>
          </p:cNvPicPr>
          <p:nvPr/>
        </p:nvPicPr>
        <p:blipFill>
          <a:blip r:embed="rId8" cstate="print"/>
          <a:srcRect/>
          <a:stretch>
            <a:fillRect/>
          </a:stretch>
        </p:blipFill>
        <p:spPr bwMode="auto">
          <a:xfrm>
            <a:off x="1763688" y="2972081"/>
            <a:ext cx="648072" cy="652393"/>
          </a:xfrm>
          <a:prstGeom prst="rect">
            <a:avLst/>
          </a:prstGeom>
          <a:noFill/>
        </p:spPr>
      </p:pic>
      <p:pic>
        <p:nvPicPr>
          <p:cNvPr id="12294" name="Picture 6" descr="http://www.wrtl.co.uk/Content/FileManager/Images/Pressrelease/stela%20long%20-%20web.jpg"/>
          <p:cNvPicPr>
            <a:picLocks noChangeAspect="1" noChangeArrowheads="1"/>
          </p:cNvPicPr>
          <p:nvPr/>
        </p:nvPicPr>
        <p:blipFill>
          <a:blip r:embed="rId9" cstate="print"/>
          <a:srcRect/>
          <a:stretch>
            <a:fillRect/>
          </a:stretch>
        </p:blipFill>
        <p:spPr bwMode="auto">
          <a:xfrm>
            <a:off x="1907704" y="1422080"/>
            <a:ext cx="1512168" cy="1512169"/>
          </a:xfrm>
          <a:prstGeom prst="rect">
            <a:avLst/>
          </a:prstGeom>
          <a:noFill/>
        </p:spPr>
      </p:pic>
      <p:pic>
        <p:nvPicPr>
          <p:cNvPr id="14" name="Picture 6" descr="http://www.phovolt.com/images/products/20101127223625304w300h300uphovolt/7w-led-downlight.jpg"/>
          <p:cNvPicPr>
            <a:picLocks noChangeAspect="1" noChangeArrowheads="1"/>
          </p:cNvPicPr>
          <p:nvPr/>
        </p:nvPicPr>
        <p:blipFill>
          <a:blip r:embed="rId10" cstate="print"/>
          <a:srcRect t="9091" b="9091"/>
          <a:stretch>
            <a:fillRect/>
          </a:stretch>
        </p:blipFill>
        <p:spPr bwMode="auto">
          <a:xfrm>
            <a:off x="2940243" y="2142160"/>
            <a:ext cx="839669" cy="648072"/>
          </a:xfrm>
          <a:prstGeom prst="rect">
            <a:avLst/>
          </a:prstGeom>
          <a:noFill/>
        </p:spPr>
      </p:pic>
      <p:pic>
        <p:nvPicPr>
          <p:cNvPr id="16" name="Picture 10" descr="http://www.ctledlights.com/uploadfile/lighting/uploadpics/201004/led-panel-light-300x600-L300.jpg"/>
          <p:cNvPicPr>
            <a:picLocks noChangeAspect="1" noChangeArrowheads="1"/>
          </p:cNvPicPr>
          <p:nvPr/>
        </p:nvPicPr>
        <p:blipFill>
          <a:blip r:embed="rId11" cstate="print"/>
          <a:srcRect/>
          <a:stretch>
            <a:fillRect/>
          </a:stretch>
        </p:blipFill>
        <p:spPr bwMode="auto">
          <a:xfrm>
            <a:off x="3707904" y="1710112"/>
            <a:ext cx="1221160" cy="434589"/>
          </a:xfrm>
          <a:prstGeom prst="rect">
            <a:avLst/>
          </a:prstGeom>
          <a:noFill/>
        </p:spPr>
      </p:pic>
      <p:pic>
        <p:nvPicPr>
          <p:cNvPr id="12296" name="Picture 8" descr="http://images.philips.com/is/image/PhilipsConsumer/LP_CF_4MX800_EU-CLP-global-001?wid=370&amp;hei=370&amp;$jpglarge$"/>
          <p:cNvPicPr>
            <a:picLocks noChangeAspect="1" noChangeArrowheads="1"/>
          </p:cNvPicPr>
          <p:nvPr/>
        </p:nvPicPr>
        <p:blipFill>
          <a:blip r:embed="rId12" cstate="print"/>
          <a:srcRect t="36778" b="24401"/>
          <a:stretch>
            <a:fillRect/>
          </a:stretch>
        </p:blipFill>
        <p:spPr bwMode="auto">
          <a:xfrm>
            <a:off x="4788024" y="1134048"/>
            <a:ext cx="1656184" cy="642949"/>
          </a:xfrm>
          <a:prstGeom prst="rect">
            <a:avLst/>
          </a:prstGeom>
          <a:noFill/>
        </p:spPr>
      </p:pic>
      <p:pic>
        <p:nvPicPr>
          <p:cNvPr id="12298" name="Picture 10" descr="http://www.mondoarc.com/siteimage/scale/800/600/174288.png"/>
          <p:cNvPicPr>
            <a:picLocks noChangeAspect="1" noChangeArrowheads="1"/>
          </p:cNvPicPr>
          <p:nvPr/>
        </p:nvPicPr>
        <p:blipFill>
          <a:blip r:embed="rId13" cstate="print"/>
          <a:srcRect/>
          <a:stretch>
            <a:fillRect/>
          </a:stretch>
        </p:blipFill>
        <p:spPr bwMode="auto">
          <a:xfrm>
            <a:off x="6660232" y="846016"/>
            <a:ext cx="1001566" cy="648072"/>
          </a:xfrm>
          <a:prstGeom prst="rect">
            <a:avLst/>
          </a:prstGeom>
          <a:noFill/>
        </p:spPr>
      </p:pic>
      <p:sp>
        <p:nvSpPr>
          <p:cNvPr id="15" name="Titel 1"/>
          <p:cNvSpPr txBox="1">
            <a:spLocks/>
          </p:cNvSpPr>
          <p:nvPr/>
        </p:nvSpPr>
        <p:spPr bwMode="gray">
          <a:xfrm>
            <a:off x="0" y="285728"/>
            <a:ext cx="9144000" cy="529695"/>
          </a:xfrm>
          <a:prstGeom prst="rect">
            <a:avLst/>
          </a:prstGeom>
        </p:spPr>
        <p:txBody>
          <a:bodyPr>
            <a:noAutofit/>
          </a:bodyPr>
          <a:lstStyle/>
          <a:p>
            <a:pPr marL="0" marR="0" lvl="0" indent="-342900" algn="ctr" defTabSz="914400" rtl="0" eaLnBrk="0" fontAlgn="auto" latinLnBrk="0" hangingPunct="0">
              <a:lnSpc>
                <a:spcPct val="100000"/>
              </a:lnSpc>
              <a:spcBef>
                <a:spcPct val="50000"/>
              </a:spcBef>
              <a:spcAft>
                <a:spcPts val="0"/>
              </a:spcAft>
              <a:buClrTx/>
              <a:buSzTx/>
              <a:buFontTx/>
              <a:buNone/>
              <a:tabLst/>
              <a:defRPr/>
            </a:pPr>
            <a:r>
              <a:rPr lang="fr-BE" sz="3200" dirty="0">
                <a:solidFill>
                  <a:srgbClr val="00279F"/>
                </a:solidFill>
                <a:latin typeface="Arial" pitchFamily="34" charset="0"/>
              </a:rPr>
              <a:t>     </a:t>
            </a:r>
            <a:r>
              <a:rPr lang="fr-BE" sz="3200" dirty="0">
                <a:solidFill>
                  <a:srgbClr val="00279F"/>
                </a:solidFill>
                <a:latin typeface="Arial" pitchFamily="34" charset="0"/>
                <a:cs typeface="Arial" charset="0"/>
              </a:rPr>
              <a:t>(</a:t>
            </a:r>
            <a:r>
              <a:rPr lang="fr-BE" sz="3200" b="1" dirty="0">
                <a:solidFill>
                  <a:srgbClr val="FF0000"/>
                </a:solidFill>
                <a:latin typeface="Arial" pitchFamily="34" charset="0"/>
                <a:cs typeface="Arial" charset="0"/>
              </a:rPr>
              <a:t>R</a:t>
            </a:r>
            <a:r>
              <a:rPr lang="fr-BE" sz="3200" dirty="0">
                <a:solidFill>
                  <a:srgbClr val="00279F"/>
                </a:solidFill>
                <a:latin typeface="Arial" pitchFamily="34" charset="0"/>
                <a:cs typeface="Arial" charset="0"/>
              </a:rPr>
              <a:t>)Evolution des applications LED</a:t>
            </a:r>
          </a:p>
        </p:txBody>
      </p:sp>
      <p:pic>
        <p:nvPicPr>
          <p:cNvPr id="17" name="Afbeelding 3" descr="LOGO ODID.jpg"/>
          <p:cNvPicPr>
            <a:picLocks noChangeAspect="1"/>
          </p:cNvPicPr>
          <p:nvPr/>
        </p:nvPicPr>
        <p:blipFill>
          <a:blip r:embed="rId14" cstate="print"/>
          <a:stretch>
            <a:fillRect/>
          </a:stretch>
        </p:blipFill>
        <p:spPr>
          <a:xfrm>
            <a:off x="8501090" y="6215082"/>
            <a:ext cx="555409" cy="540042"/>
          </a:xfrm>
          <a:prstGeom prst="rect">
            <a:avLst/>
          </a:prstGeom>
        </p:spPr>
      </p:pic>
      <p:sp>
        <p:nvSpPr>
          <p:cNvPr id="18" name="Rectangle 17"/>
          <p:cNvSpPr/>
          <p:nvPr/>
        </p:nvSpPr>
        <p:spPr>
          <a:xfrm>
            <a:off x="142844" y="6286520"/>
            <a:ext cx="2944076" cy="461665"/>
          </a:xfrm>
          <a:prstGeom prst="rect">
            <a:avLst/>
          </a:prstGeom>
        </p:spPr>
        <p:txBody>
          <a:bodyPr wrap="none">
            <a:spAutoFit/>
          </a:bodyPr>
          <a:lstStyle/>
          <a:p>
            <a:pPr lvl="1"/>
            <a:r>
              <a:rPr lang="nl-BE" sz="2400" b="1" dirty="0"/>
              <a:t>1907</a:t>
            </a:r>
            <a:r>
              <a:rPr lang="nl-BE" sz="2400" dirty="0"/>
              <a:t> : H. J. </a:t>
            </a:r>
            <a:r>
              <a:rPr lang="nl-BE" sz="2400" dirty="0" err="1"/>
              <a:t>Round</a:t>
            </a:r>
            <a:r>
              <a:rPr lang="nl-BE" sz="2400" dirty="0"/>
              <a:t> </a:t>
            </a:r>
            <a:endParaRPr lang="en-US" sz="2400" dirty="0"/>
          </a:p>
        </p:txBody>
      </p:sp>
    </p:spTree>
    <p:extLst>
      <p:ext uri="{BB962C8B-B14F-4D97-AF65-F5344CB8AC3E}">
        <p14:creationId xmlns:p14="http://schemas.microsoft.com/office/powerpoint/2010/main" val="81599310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327141"/>
            <a:ext cx="8134672" cy="984251"/>
          </a:xfrm>
        </p:spPr>
        <p:txBody>
          <a:bodyPr>
            <a:normAutofit/>
          </a:bodyPr>
          <a:lstStyle/>
          <a:p>
            <a:r>
              <a:rPr lang="nl-BE" dirty="0" err="1"/>
              <a:t>Eclairage</a:t>
            </a:r>
            <a:r>
              <a:rPr lang="nl-BE" dirty="0"/>
              <a:t> LED </a:t>
            </a:r>
          </a:p>
        </p:txBody>
      </p:sp>
      <p:sp>
        <p:nvSpPr>
          <p:cNvPr id="3" name="Subtitle 2"/>
          <p:cNvSpPr>
            <a:spLocks noGrp="1"/>
          </p:cNvSpPr>
          <p:nvPr>
            <p:ph type="subTitle" idx="1"/>
          </p:nvPr>
        </p:nvSpPr>
        <p:spPr/>
        <p:txBody>
          <a:bodyPr/>
          <a:lstStyle/>
          <a:p>
            <a:r>
              <a:rPr lang="nl-BE" dirty="0" err="1"/>
              <a:t>Spécificités</a:t>
            </a:r>
            <a:r>
              <a:rPr lang="nl-BE" dirty="0"/>
              <a:t> et </a:t>
            </a:r>
            <a:r>
              <a:rPr lang="nl-BE" dirty="0" err="1"/>
              <a:t>points</a:t>
            </a:r>
            <a:r>
              <a:rPr lang="nl-BE" dirty="0"/>
              <a:t> </a:t>
            </a:r>
            <a:r>
              <a:rPr lang="nl-BE" dirty="0" err="1"/>
              <a:t>d’attention</a:t>
            </a:r>
            <a:endParaRPr lang="nl-BE" dirty="0"/>
          </a:p>
        </p:txBody>
      </p:sp>
      <p:pic>
        <p:nvPicPr>
          <p:cNvPr id="4"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316003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AutoShape 4" descr="data:image/jpg;base64,/9j/4AAQSkZJRgABAQAAAQABAAD/2wCEAAkGBg8PEA8QDw8PDw8PDw8PDw8PDw8PDw8NFBAVFBQQFBQXHCYeFxkjGRQUHy8gIycpLCwsFR4xNTAqNSYrLCkBCQoKDgwOFw8PFSkcFBgpKSkpKSwpKikpKSkpLCkpNSw1KSkpKSktKSkpNSwpNSwuKSksLC4pKSkpKTUpKSkpNf/AABEIAMIBAwMBIgACEQEDEQH/xAAbAAACAwEBAQAAAAAAAAAAAAAAAQMFBgQCB//EAD8QAAIBAgMEBggEAgsBAAAAAAABAgMRBAUhEjFBUQYTMmFxgQciQlKRobHRM2JywRWSFBYjQ0RTgqKy4fCD/8QAGQEBAQEBAQEAAAAAAAAAAAAAAAECAwUE/8QAIREBAAMAAgEEAwAAAAAAAAAAAAECEQMEEiExQXFRYcH/2gAMAwEAAhEDEQA/ANCADsGAMAIAEhgQCGIYAADAQxgAgGFwosBFUxVOPanFeMkiB5zh1vrUv54jR2AcX8cw3+fS/nRJDM6Et1ak/CcRo6QFGonuafg0z0UIQwKhWFY9AB5AYBSsIYGoCBgBQhWGACAAIAAGYQDsJDIAYWAoAALEANHipUjBOUmklzKXE59ObccPG63OpLSC8OYVdVq8IJuclFc27FTX6T009mlGVV80rR+JXf0Hbe1WnKrLk9IrwRPKUYLVxgl4ImjzUzHGVN2xRXdrL/3kc88FOf4lepK/BSaR4qZ1TXZvPw0XxY8PXr1vw6aS96118XZGbXisbachqI0Ryijxi34skWXUV7C+LLTLujVStG88UqdnZxjBOS+h21eh9Bf4rEzfc6cVf4M+W/d4aRs2aikyz7wNL3F8yOWWUXvgjU4ToTSm7KtiF37af7EeZ9BJU47VHGSdl2asf3Tf0Jx93hvXyifT6WaTDLfwimuy5wfOMmn8iWCxVP8ADxMn+Wpaa+f3POJwuNpXbh1kV7UVtLx01+RyQzr34Nd8Xc+ql63jazsMTGLWn0lxFP8AGoKceMqT2X/K9PmWmB6Q4es9mM9mfuT9SXlff5FDRx9Oe6SvyejFicHTqdqKvzWjOiNiBjsNi8Vhvw59dS/y6jbkl+WW/wCpf5Xn1HEaJuFRdqnPSS+6LqYshDAqFYQ2IqhiGBoITGIBWAYAAABzQ0ADQAADADlx+YQoxvLfuUVvb5WHmGOjRhtPVvSMeLfIoIqUpdZU1m9y3qC5Iiit1ld7Va6jvjST0/1cz3Uqxpxu2oxXkjmzDM40VrrJ7kZjFY6dWV5PwXBEVcYzpE9VSVvzPf5Iqa+Jk7yqSbtxbuRxjbV8NfIrMTiJVJXacYLs7bVJNe89vX/awLfIs4oSrbNVbMW0oSm/VUr+1yPpWDhHsxd7JNctd9rcL3PluJ6POpT67CU8TiacU+uqUcDV/o8Glqo1Kkm5W1u7LwRoOgfSDEVHHC0FhqVSEZ1FjMbia0HJXX9nxjLgtm25XPO7vRnn9Ys6Uv4vo2X4OjJyVT1W0tmV7W56kGIg4SapzVSK3Satf4bzys3rbsRgo7S0dfA14YuhL8zhH+0h5xI6maYdP1q1GHB7VWEWnyab0PE5urzUrFPDc+YiXaLVn11a5TOprLbpw4NOT2l37iLGYtyvHaTjfhx/6GsHBRc51acYKO05uV4qPO64EVBUqt+ojXxTW90qcqVJPvrVVGPwZa8HYtSKVphtfmXNWxKgm91txhelGJoU47crKbt2e1J+HE89JOm0KcqtOMZRr06rgoz2J0YbLtK8oSfWO/LQw2Y151v7SVWFac3K6pzcpQ13Om4xaX6bn39Loc3HbytOf1jktE+zQUK0Ki2oO6+afJ8jqoZhUhx2lyZjstxUqMtpaxeklw/6fiaqMlKKktU1dM91wXeGzCM92j5MeIwsZ2abjNaxnHSSZQO6LHA5n7M/JgaHKOkEoyVHEv1npCr7M+58maMxVanGatJXT/8AXRY5Dm8oSVCs7/5VR+0vdfeVGjAYjQBDEUIBiKABDAAsAHNBYYAQFhTmopt7lqekU+fYnSNNe12v0oKr62IdWbqPduprkve8zmzHMVRjffJ7l+5K5qKbe5GTzHGOrNvhwIqOrXlUk5Sd2z3TiRwRPBFRz5nWjGCUqkqak7NwV6jXKP3+5RxxeGjL1KM6sver1Wk+9xhb6l7i8BTqzi609inTg5Nt7K1klq//AG8ieIyunpszrO9/VUrX8ZNEiWoa3ophc9zikoUK8cNg6FqSl+HSi4xVqcIpNtpW3br7yu6V9Bc3y9TqVZVK1BK7xFKpOUEucl2o+at3nNhfSVOjTVHDUqlOlG7jDr3CGu97MEtXzuRz9IuJk7ulRk+G26tS380i/UKvPRv0BwGY0pVMZjZxrbUorDQqRp1IxW6bc09q/doiLpf6IsZhW54KbxlHfaEksRDulC/reMfgigr9N8VPfHDr/wCX3Zzy6X4i19jD+dBfcTM/hMb30Z9FsJKlOpmFfEUcQpuEcO6lfDOEEl699HJt8nZWKXOej2azxVelgv4jisMqjjRqzVbZlCyesp2i7Xavudr8TPUvSBjIdhYdeFCP3Oml6V8yXtwtyjGcP+MkM/Qvv6s9JMspTxMKNFRjHbqpU8JWqqCV22tm7S13XsYrOekLzCoquLhGNZRUOtw9OFPaSbac6aspPXemnuNfgfTXjIpxqbbTVnaUaqs+6or/AO4yzyrB19aGI2JPdTqpJ+Cv+zY0cEMNKWsHDEW5Nxqr6SXzRcZHWbU4NSTjaSU+0k9+vHh8SuxHRevC2zZ24xvtHdkfW9Y41buUYPV3vZuOl94FnOJDJHXNEE0QduXY72ZeRYVae0uTTvF8YyW5md2rO6LzB4jbiua0ZUanI8wdWFpduHqy8UWZksuxHV1oy4S9WX7P6msTNQgAANBMQxMoQxMAGADsc5QAAwAy+Y1tqrPueyvI1Eno/Axkp3k3zbfzIrizvE7NO3Fmbiy06Q1LySKuBB0QJ4EFMngUcmc4fah46ed0180ZaVNtX4XtbmzbzpKcXF7mreHeV+W4Ol1rpV1r7Nm4xbb7WnMns1Es5RpSTaa10fkfYvR56HYYijDFY9zjColKjQg9iUqb3TnLek96S1tr3FDT6K4Zu/Vu/wCuf3Nzhul2PikuuulotqnT3ctEXTWa9J/ovp4CmsVhNt4faUKtOb2pUpPsyUuMXu13Nrnp8wrw0sfcc4z/ABOLoVMPWlF0qsdmezCKk43vo+G4xsOhVGE41FKd4SjPZnsThJxadpK2q03DygHRH0JYrG0Y169SOEp1FtU1KDnVnF7pbN1sp97v3FX069FOJypKrtRr4ZtR66EXFwk9ynF32b8Hdo+qr0g41LsYV/6KsfpM4c56Z4nFYeth6uGwsqdanKnL16y0a3rTenqu9IvkmPgM1Y8qLs5cE7f9murdCZr3pL9VN/WxyVOh1ThGp5bH3M7DUKrAZ1WgvVm7L2ZetHyT3eRqctm6l6slZuMYd11q/mygwuRbVVRhf899yS4s10KChGMY7oqy5+LKIpkMyaZBMiIJnXlVW0rczlmesHK014lRoP2180a3A1dqnF9xkjTZLK9JFhHezyehGwhDYihDCwAAxAc0NghXAgc9z8GYpPebZGMxVPYqTjynJeV9ArPZ8vXRXwLfP6WkZFRFkVPAmizniyWLKjpjI8YvBxqqz0kuzJb4v913HmMiSMwPWX9I6uEahioOpT3Rqx3+b4+D1NhlmcYXEJdVVi37rajNeTMkpJ6PVPenqn4nHWyOjPWN6Uvydm/6X+1jONRLZZj0lwmHn1dao4T5OnU1XNO2pFDpbgJf4mEf1RnH6ox88uxaWzGvGpDhGpdr4STRzfwnEccNQl3pU19GiYr6LRxdCr+HWpT/AEzi38CWVKxgsDl+LhJSp4XCwkt0pRpNp87tsu4UsxqfiYqnSXKlG8vogLbEyUVeTUVzk0l8ymqYipiLxw+kN0q7TUbco834fI6qOQ0U9urKpiJ+9WltK/NR3fG52VJrctEty+yLiK6hgIUY7MF+qT7Unzf2IarOutI4qrNCCoyCbJJsgmwPEz1g166I5M7Mqo3lcIurGlyWNqUe/UzrXA1eFpbEIx5JFhEohiNgEwEUFxiuMAABnNBYEA0AGc6RYbZqKa3TVn+qOn0saM5sywfXU5Q474v8y3fbzIrF4zD9ZTkuK1RmHGzafA1sW07NWadmnz4op87y7ZfWR7LArIskTIUz2mBMpHuMiBM9RkB0xmTQmcakSRmB3RqE0KpwRmSRqBVrSrk8cQVMKpNGsFWLrkU6py9ceXVAkqVDkqyPU6hzzkEeZMhmz1KRE2ArX0NDlmF2YrmcOUZc5PbktFu7y8twQHRlmF26i5R9Z+W40hyZbg+qhr2pay+x1m4hCEMRoAhiAVgAYAAXA5oYIAAY0ebjKKTPsrvetBar8SK4r31+5S03FpxnrF/LvNsUObZHq6lFd8oL6x+xlWJzbKJUntLWD1TW4rkzZUqys4zW1B70+HeiszHo5dOdB7UeMeK8gqiTPSZ5nTcXZppiTAlTPcZEKZ6UgJ1I9qZzqR7UgY6YzPcapyqZ6Uwrr60XWHN1gdYBO5kU5nhzPeHwlSq9mEXJ9yCIWy1yrJZT9eekPqWuA6NQopTru8t6gjtq1r6JWS0SQETioqy0S4FllWX7qk1+hP8A5fYeAyvdKou9Qf1l9i1ZqIQgYCNgABAMQCABiAAGIZhAMQwAYhgAxABX5jksKt5R9SpzS0k/zL9yiq0KtCXrJx5SWsZeD4+BrhSgmrNJp701dPyJislWhQrq1aFpe/D90VeK6IS30JxqR5X1Ndicgpy1g3TfLfH4cCuq5VXpu6W1b2qbv8t5BicRltam7ThJeRzm8WYVFpNKXdUjdniaw1Tt4ePjF2DTDpjTNjLJcDLhUj4WZ5/q3g3/AHk/NAZJSPW0a6PR3Br2pv4k9PLMHH+7cvEgxsIt7k34IscH0exNXs02lzlojVwxVKH4dKC77ITzGpPRN+EV9ijiwnRGlT9bEVU37kCxWKp0ls0Kagvet6zFSy2tPetlc5PX4bzvw+UQjrL1336L4DNTVZSoVKzuk++T3fEtcHlsaevan7z4eCOtK2i0Bm4gAgA0hAAAIAEAXAGIAuAgA9ACAwhgAEDAQwGAgKHcYgAdwEAUp01LtJS8Umc08poy9hL9LaOsAK6WQ0uDmvNP9jw8gh78/gi0AYK1ZFDjOfwie45JS4ub819jvAYOaGW0Y7oJ/qbl9TojFLRJJdySQwLgAACgEAigC4AAAIAC4gAAEAAACABoZ5GYQxiAgYABQwEAHoQAAwEADAAuFMBAUAxAAwEBQAIAALgBQAIAABAACAAAQA2AmAXABjPIGEeguIYDC4gA9AIAGMVwuAwEFwpgAXCAZ5GFAxAUAAIoYCAoLgAgGAguAAAgAAEACAQDAVwAYABgMYAEADAAEAAMAAKAGBQAAEAwQAAAAAMQAaAxIYCAgACgEMAEwAAAQAAhAACAA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2" name="Afbeelding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3608" y="1142984"/>
            <a:ext cx="7229941" cy="5393767"/>
          </a:xfrm>
          <a:prstGeom prst="rect">
            <a:avLst/>
          </a:prstGeom>
        </p:spPr>
      </p:pic>
      <p:sp>
        <p:nvSpPr>
          <p:cNvPr id="6" name="Title 1"/>
          <p:cNvSpPr>
            <a:spLocks noGrp="1"/>
          </p:cNvSpPr>
          <p:nvPr>
            <p:ph type="title"/>
          </p:nvPr>
        </p:nvSpPr>
        <p:spPr>
          <a:xfrm>
            <a:off x="0" y="500042"/>
            <a:ext cx="9144000" cy="529695"/>
          </a:xfrm>
        </p:spPr>
        <p:txBody>
          <a:bodyPr>
            <a:noAutofit/>
          </a:bodyPr>
          <a:lstStyle/>
          <a:p>
            <a:r>
              <a:rPr lang="nl-BE" sz="3200" dirty="0">
                <a:solidFill>
                  <a:srgbClr val="00279F"/>
                </a:solidFill>
                <a:latin typeface="Arial" pitchFamily="34" charset="0"/>
                <a:ea typeface="+mn-ea"/>
                <a:cs typeface="Arial" charset="0"/>
              </a:rPr>
              <a:t>LED - Terminologie</a:t>
            </a:r>
          </a:p>
        </p:txBody>
      </p:sp>
      <p:pic>
        <p:nvPicPr>
          <p:cNvPr id="5"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40939546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deatoreality.files.wordpress.com/2010/04/10-led-output-spectra.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180656" y="2835383"/>
            <a:ext cx="5608320" cy="278686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2052" name="Picture 4" descr="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1142984"/>
            <a:ext cx="3390900" cy="14763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57200" y="285728"/>
            <a:ext cx="8229600" cy="529695"/>
          </a:xfrm>
          <a:prstGeom prst="rect">
            <a:avLst/>
          </a:prstGeom>
        </p:spPr>
        <p:txBody>
          <a:bodyP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Fonctionnement</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 la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puce</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LED</a:t>
            </a:r>
          </a:p>
        </p:txBody>
      </p:sp>
      <p:pic>
        <p:nvPicPr>
          <p:cNvPr id="6"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269375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english.nimte.cas.cn/rh/rp/201110/W02011101054228082432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9214" y="1197853"/>
            <a:ext cx="2160240" cy="151106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dmlux.nl/images/uploads/nieuws/blauwe-led.jpg"/>
          <p:cNvPicPr>
            <a:picLocks noChangeAspect="1" noChangeArrowheads="1"/>
          </p:cNvPicPr>
          <p:nvPr/>
        </p:nvPicPr>
        <p:blipFill>
          <a:blip r:embed="rId3" cstate="screen">
            <a:extLst>
              <a:ext uri="{BEBA8EAE-BF5A-486C-A8C5-ECC9F3942E4B}">
                <a14:imgProps xmlns:a14="http://schemas.microsoft.com/office/drawing/2010/main">
                  <a14:imgLayer>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flipV="1">
            <a:off x="1066678" y="2672806"/>
            <a:ext cx="357733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yoldal.com/led/picture/ledwhit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V="1">
            <a:off x="4644010" y="2672806"/>
            <a:ext cx="3571875"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3" descr="LOGO ODID.jpg"/>
          <p:cNvPicPr>
            <a:picLocks noChangeAspect="1"/>
          </p:cNvPicPr>
          <p:nvPr/>
        </p:nvPicPr>
        <p:blipFill>
          <a:blip r:embed="rId5" cstate="print"/>
          <a:stretch>
            <a:fillRect/>
          </a:stretch>
        </p:blipFill>
        <p:spPr>
          <a:xfrm>
            <a:off x="8501090" y="6215082"/>
            <a:ext cx="555409" cy="540042"/>
          </a:xfrm>
          <a:prstGeom prst="rect">
            <a:avLst/>
          </a:prstGeom>
        </p:spPr>
      </p:pic>
      <p:pic>
        <p:nvPicPr>
          <p:cNvPr id="18" name="Picture 2"/>
          <p:cNvPicPr>
            <a:picLocks noChangeAspect="1" noChangeArrowheads="1"/>
          </p:cNvPicPr>
          <p:nvPr/>
        </p:nvPicPr>
        <p:blipFill>
          <a:blip r:embed="rId6" cstate="print"/>
          <a:srcRect/>
          <a:stretch>
            <a:fillRect/>
          </a:stretch>
        </p:blipFill>
        <p:spPr bwMode="auto">
          <a:xfrm>
            <a:off x="471483" y="1142984"/>
            <a:ext cx="3457575" cy="1357312"/>
          </a:xfrm>
          <a:prstGeom prst="rect">
            <a:avLst/>
          </a:prstGeom>
          <a:noFill/>
          <a:ln w="9525">
            <a:noFill/>
            <a:miter lim="800000"/>
            <a:headEnd/>
            <a:tailEnd/>
          </a:ln>
        </p:spPr>
      </p:pic>
      <p:sp>
        <p:nvSpPr>
          <p:cNvPr id="21" name="Text Placeholder 1"/>
          <p:cNvSpPr txBox="1">
            <a:spLocks/>
          </p:cNvSpPr>
          <p:nvPr/>
        </p:nvSpPr>
        <p:spPr>
          <a:xfrm>
            <a:off x="1" y="285750"/>
            <a:ext cx="9144000" cy="642938"/>
          </a:xfrm>
          <a:prstGeom prst="rect">
            <a:avLst/>
          </a:prstGeom>
        </p:spPr>
        <p:txBody>
          <a:bodyPr vert="horz" lIns="91440" tIns="45720" rIns="91440" bIns="45720" rtlCol="0">
            <a:normAutofit/>
          </a:bodyPr>
          <a:lstStyle/>
          <a:p>
            <a:pPr marL="342900" marR="0" lvl="0" indent="-342900" algn="ctr" defTabSz="914400" rtl="0" eaLnBrk="0" fontAlgn="auto" latinLnBrk="0" hangingPunct="0">
              <a:lnSpc>
                <a:spcPct val="100000"/>
              </a:lnSpc>
              <a:spcBef>
                <a:spcPct val="50000"/>
              </a:spcBef>
              <a:spcAft>
                <a:spcPts val="0"/>
              </a:spcAft>
              <a:buClrTx/>
              <a:buSzTx/>
              <a:buFont typeface="Arial" pitchFamily="34" charset="0"/>
              <a:buNone/>
              <a:tabLst/>
              <a:defRPr/>
            </a:pPr>
            <a:r>
              <a:rPr kumimoji="0" lang="nl-BE" sz="3200" b="0" i="0" u="none" strike="noStrike" kern="1200" cap="none" spc="0" normalizeH="0" baseline="0" noProof="0">
                <a:ln>
                  <a:noFill/>
                </a:ln>
                <a:solidFill>
                  <a:srgbClr val="00279F"/>
                </a:solidFill>
                <a:effectLst/>
                <a:uLnTx/>
                <a:uFillTx/>
                <a:latin typeface="Arial" pitchFamily="34" charset="0"/>
                <a:ea typeface="+mn-ea"/>
                <a:cs typeface="Arial" charset="0"/>
              </a:rPr>
              <a:t>LED – Comment obtenir une lumière blanche?</a:t>
            </a:r>
            <a:endParaRPr kumimoji="0" lang="en-US"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pic>
        <p:nvPicPr>
          <p:cNvPr id="22" name="Picture 2" descr="http://www.siliconsemiconductor.net/images/news/620125647867099.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29256" y="4286256"/>
            <a:ext cx="2981594"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osram-os.com/Graphics/small/XPic4/00141765_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00034" y="4643446"/>
            <a:ext cx="2520000" cy="1575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OSLON SSL 80, 2700 K - 4000 K (warm and neutral white), CRI min. 90 ( typ. 92 ), typ. 90 lm @ 3000 K, 85 °C, typ. 90 lm/W @ 3000 K, 85 °C"/>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786050" y="4643446"/>
            <a:ext cx="2520000" cy="157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46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7271" y="1012004"/>
            <a:ext cx="2822070" cy="4795408"/>
          </a:xfrm>
        </p:spPr>
        <p:txBody>
          <a:bodyPr>
            <a:normAutofit/>
          </a:bodyPr>
          <a:lstStyle/>
          <a:p>
            <a:pPr marL="342900" indent="-342900">
              <a:spcBef>
                <a:spcPct val="20000"/>
              </a:spcBef>
            </a:pPr>
            <a:r>
              <a:rPr lang="fr-BE" sz="3700" dirty="0">
                <a:solidFill>
                  <a:srgbClr val="FFFFFF"/>
                </a:solidFill>
                <a:latin typeface="Arial" pitchFamily="34" charset="0"/>
                <a:ea typeface="+mn-ea"/>
                <a:cs typeface="Arial" charset="0"/>
              </a:rPr>
              <a:t>Objectifs</a:t>
            </a:r>
            <a:br>
              <a:rPr lang="fr-BE" sz="3700" dirty="0">
                <a:solidFill>
                  <a:srgbClr val="FFFFFF"/>
                </a:solidFill>
                <a:latin typeface="Arial" pitchFamily="34" charset="0"/>
                <a:ea typeface="+mn-ea"/>
                <a:cs typeface="Arial" charset="0"/>
              </a:rPr>
            </a:br>
            <a:br>
              <a:rPr lang="fr-BE" sz="3700" dirty="0">
                <a:solidFill>
                  <a:srgbClr val="FFFFFF"/>
                </a:solidFill>
                <a:latin typeface="Arial" pitchFamily="34" charset="0"/>
                <a:ea typeface="+mn-ea"/>
                <a:cs typeface="Arial" charset="0"/>
              </a:rPr>
            </a:br>
            <a:r>
              <a:rPr lang="fr-BE" sz="3700" dirty="0">
                <a:solidFill>
                  <a:srgbClr val="FFFFFF"/>
                </a:solidFill>
                <a:latin typeface="Arial" pitchFamily="34" charset="0"/>
                <a:ea typeface="+mn-ea"/>
                <a:cs typeface="Arial" charset="0"/>
              </a:rPr>
              <a:t> de la </a:t>
            </a:r>
            <a:br>
              <a:rPr lang="fr-BE" sz="3700" dirty="0">
                <a:solidFill>
                  <a:srgbClr val="FFFFFF"/>
                </a:solidFill>
                <a:latin typeface="Arial" pitchFamily="34" charset="0"/>
                <a:ea typeface="+mn-ea"/>
                <a:cs typeface="Arial" charset="0"/>
              </a:rPr>
            </a:br>
            <a:br>
              <a:rPr lang="fr-BE" sz="3700" dirty="0">
                <a:solidFill>
                  <a:srgbClr val="FFFFFF"/>
                </a:solidFill>
                <a:latin typeface="Arial" pitchFamily="34" charset="0"/>
                <a:ea typeface="+mn-ea"/>
                <a:cs typeface="Arial" charset="0"/>
              </a:rPr>
            </a:br>
            <a:r>
              <a:rPr lang="fr-BE" sz="3700" dirty="0">
                <a:solidFill>
                  <a:srgbClr val="FFFFFF"/>
                </a:solidFill>
                <a:latin typeface="Arial" pitchFamily="34" charset="0"/>
                <a:ea typeface="+mn-ea"/>
                <a:cs typeface="Arial" charset="0"/>
              </a:rPr>
              <a:t>formation</a:t>
            </a:r>
          </a:p>
        </p:txBody>
      </p:sp>
      <p:graphicFrame>
        <p:nvGraphicFramePr>
          <p:cNvPr id="6" name="Content Placeholder 2">
            <a:extLst>
              <a:ext uri="{FF2B5EF4-FFF2-40B4-BE49-F238E27FC236}">
                <a16:creationId xmlns:a16="http://schemas.microsoft.com/office/drawing/2014/main" id="{B6F39321-A9FC-43E5-8B3B-6343E152D267}"/>
              </a:ext>
            </a:extLst>
          </p:cNvPr>
          <p:cNvGraphicFramePr>
            <a:graphicFrameLocks noGrp="1"/>
          </p:cNvGraphicFramePr>
          <p:nvPr>
            <p:ph idx="1"/>
            <p:extLst>
              <p:ext uri="{D42A27DB-BD31-4B8C-83A1-F6EECF244321}">
                <p14:modId xmlns:p14="http://schemas.microsoft.com/office/powerpoint/2010/main" val="4264571728"/>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2687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Couleur</a:t>
            </a:r>
            <a:endParaRPr lang="en-GB" dirty="0"/>
          </a:p>
        </p:txBody>
      </p:sp>
      <p:sp>
        <p:nvSpPr>
          <p:cNvPr id="4" name="Slide Number Placeholder 3"/>
          <p:cNvSpPr>
            <a:spLocks noGrp="1"/>
          </p:cNvSpPr>
          <p:nvPr>
            <p:ph type="sldNum" sz="quarter" idx="13"/>
          </p:nvPr>
        </p:nvSpPr>
        <p:spPr/>
        <p:txBody>
          <a:bodyPr/>
          <a:lstStyle/>
          <a:p>
            <a:fld id="{7EF8B6CA-1734-E748-AEE8-DFE7D230F66A}" type="slidenum">
              <a:rPr lang="en-US" smtClean="0"/>
              <a:pPr/>
              <a:t>50</a:t>
            </a:fld>
            <a:endParaRPr lang="en-US" dirty="0"/>
          </a:p>
        </p:txBody>
      </p:sp>
      <p:pic>
        <p:nvPicPr>
          <p:cNvPr id="5" name="Picture 6" descr="http://english.nimte.cas.cn/rh/rp/201110/W02011101054228082432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10178" y="1217502"/>
            <a:ext cx="1608492" cy="15001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dmlux.nl/images/uploads/nieuws/blauwe-led.jpg"/>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flipV="1">
            <a:off x="280057" y="4888045"/>
            <a:ext cx="2663642" cy="11347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5640" y="4089439"/>
            <a:ext cx="2698175" cy="646331"/>
          </a:xfrm>
          <a:prstGeom prst="rect">
            <a:avLst/>
          </a:prstGeom>
          <a:noFill/>
        </p:spPr>
        <p:txBody>
          <a:bodyPr wrap="none" rtlCol="0">
            <a:spAutoFit/>
          </a:bodyPr>
          <a:lstStyle/>
          <a:p>
            <a:pPr algn="r"/>
            <a:r>
              <a:rPr lang="nl-BE" dirty="0"/>
              <a:t>Couleur de la LED bleue</a:t>
            </a:r>
          </a:p>
          <a:p>
            <a:pPr algn="ctr"/>
            <a:r>
              <a:rPr lang="nl-BE" dirty="0"/>
              <a:t>peut </a:t>
            </a:r>
            <a:r>
              <a:rPr lang="nl-BE" dirty="0" err="1"/>
              <a:t>varier</a:t>
            </a:r>
            <a:r>
              <a:rPr lang="nl-BE" dirty="0"/>
              <a:t>!</a:t>
            </a:r>
          </a:p>
        </p:txBody>
      </p:sp>
      <p:sp>
        <p:nvSpPr>
          <p:cNvPr id="8" name="TextBox 7"/>
          <p:cNvSpPr txBox="1"/>
          <p:nvPr/>
        </p:nvSpPr>
        <p:spPr>
          <a:xfrm>
            <a:off x="6334189" y="2805286"/>
            <a:ext cx="2360470" cy="1200329"/>
          </a:xfrm>
          <a:prstGeom prst="rect">
            <a:avLst/>
          </a:prstGeom>
          <a:noFill/>
        </p:spPr>
        <p:txBody>
          <a:bodyPr wrap="square" rtlCol="0">
            <a:spAutoFit/>
          </a:bodyPr>
          <a:lstStyle/>
          <a:p>
            <a:pPr algn="ctr"/>
            <a:r>
              <a:rPr lang="nl-BE" dirty="0" err="1"/>
              <a:t>Epaisseur</a:t>
            </a:r>
            <a:r>
              <a:rPr lang="nl-BE" dirty="0"/>
              <a:t> de la </a:t>
            </a:r>
            <a:r>
              <a:rPr lang="nl-BE" dirty="0" err="1"/>
              <a:t>couche</a:t>
            </a:r>
            <a:endParaRPr lang="nl-BE" dirty="0"/>
          </a:p>
          <a:p>
            <a:pPr algn="ctr"/>
            <a:r>
              <a:rPr lang="nl-BE" dirty="0"/>
              <a:t>de </a:t>
            </a:r>
            <a:r>
              <a:rPr lang="nl-BE" dirty="0" err="1"/>
              <a:t>phosphore</a:t>
            </a:r>
            <a:r>
              <a:rPr lang="nl-BE" dirty="0"/>
              <a:t> peut </a:t>
            </a:r>
            <a:r>
              <a:rPr lang="nl-BE" dirty="0" err="1"/>
              <a:t>varier</a:t>
            </a:r>
            <a:r>
              <a:rPr lang="nl-BE" dirty="0"/>
              <a:t>!</a:t>
            </a:r>
          </a:p>
        </p:txBody>
      </p:sp>
      <p:pic>
        <p:nvPicPr>
          <p:cNvPr id="9" name="Picture 4" descr="File:CIExy1931.png">
            <a:hlinkClick r:id="rId5"/>
          </p:cNvPr>
          <p:cNvPicPr>
            <a:picLocks noChangeAspect="1" noChangeArrowheads="1"/>
          </p:cNvPicPr>
          <p:nvPr/>
        </p:nvPicPr>
        <p:blipFill>
          <a:blip r:embed="rId6" cstate="print"/>
          <a:srcRect/>
          <a:stretch>
            <a:fillRect/>
          </a:stretch>
        </p:blipFill>
        <p:spPr bwMode="auto">
          <a:xfrm>
            <a:off x="2940738" y="1389226"/>
            <a:ext cx="3648725" cy="4032448"/>
          </a:xfrm>
          <a:prstGeom prst="rect">
            <a:avLst/>
          </a:prstGeom>
          <a:noFill/>
        </p:spPr>
      </p:pic>
      <p:sp>
        <p:nvSpPr>
          <p:cNvPr id="10" name="Sun 9"/>
          <p:cNvSpPr/>
          <p:nvPr/>
        </p:nvSpPr>
        <p:spPr>
          <a:xfrm>
            <a:off x="4293202" y="3295242"/>
            <a:ext cx="391790" cy="391791"/>
          </a:xfrm>
          <a:prstGeom prst="sun">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1" name="Sun 10"/>
          <p:cNvSpPr/>
          <p:nvPr/>
        </p:nvSpPr>
        <p:spPr>
          <a:xfrm>
            <a:off x="4796945" y="2624042"/>
            <a:ext cx="391790" cy="391791"/>
          </a:xfrm>
          <a:prstGeom prst="su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2" name="Sun 11"/>
          <p:cNvSpPr/>
          <p:nvPr/>
        </p:nvSpPr>
        <p:spPr>
          <a:xfrm>
            <a:off x="3621487" y="4190850"/>
            <a:ext cx="391790" cy="391791"/>
          </a:xfrm>
          <a:prstGeom prst="su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pic>
        <p:nvPicPr>
          <p:cNvPr id="13" name="Afbeelding 10" descr="LOGO ODID.jpg"/>
          <p:cNvPicPr>
            <a:picLocks noChangeAspect="1"/>
          </p:cNvPicPr>
          <p:nvPr/>
        </p:nvPicPr>
        <p:blipFill>
          <a:blip r:embed="rId7" cstate="email"/>
          <a:srcRect/>
          <a:stretch>
            <a:fillRect/>
          </a:stretch>
        </p:blipFill>
        <p:spPr bwMode="auto">
          <a:xfrm>
            <a:off x="8470900" y="5735832"/>
            <a:ext cx="628650" cy="573937"/>
          </a:xfrm>
          <a:prstGeom prst="rect">
            <a:avLst/>
          </a:prstGeom>
          <a:noFill/>
          <a:ln w="9525">
            <a:noFill/>
            <a:miter lim="800000"/>
            <a:headEnd/>
            <a:tailEnd/>
          </a:ln>
        </p:spPr>
      </p:pic>
    </p:spTree>
    <p:extLst>
      <p:ext uri="{BB962C8B-B14F-4D97-AF65-F5344CB8AC3E}">
        <p14:creationId xmlns:p14="http://schemas.microsoft.com/office/powerpoint/2010/main" val="412155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2"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repeatCount="indefinite" accel="50000" decel="50000" autoRev="1" fill="hold" grpId="0" nodeType="clickEffect">
                                  <p:stCondLst>
                                    <p:cond delay="0"/>
                                  </p:stCondLst>
                                  <p:endCondLst>
                                    <p:cond evt="onNext" delay="0">
                                      <p:tgtEl>
                                        <p:sldTgt/>
                                      </p:tgtEl>
                                    </p:cond>
                                  </p:endCondLst>
                                  <p:childTnLst>
                                    <p:animMotion origin="layout" path="M 1.94444E-6 1.50355E-6 L -0.0158 -0.05804 " pathEditMode="fixed" rAng="0" ptsTypes="AA">
                                      <p:cBhvr>
                                        <p:cTn id="35" dur="1000" fill="hold"/>
                                        <p:tgtEl>
                                          <p:spTgt spid="12"/>
                                        </p:tgtEl>
                                        <p:attrNameLst>
                                          <p:attrName>ppt_x</p:attrName>
                                          <p:attrName>ppt_y</p:attrName>
                                        </p:attrNameLst>
                                      </p:cBhvr>
                                      <p:rCtr x="-799" y="-2902"/>
                                    </p:animMotion>
                                  </p:childTnLst>
                                </p:cTn>
                              </p:par>
                              <p:par>
                                <p:cTn id="36" presetID="42" presetClass="path" presetSubtype="0" repeatCount="indefinite" accel="50000" decel="50000" autoRev="1" fill="hold" grpId="0" nodeType="withEffect">
                                  <p:stCondLst>
                                    <p:cond delay="0"/>
                                  </p:stCondLst>
                                  <p:endCondLst>
                                    <p:cond evt="onNext" delay="0">
                                      <p:tgtEl>
                                        <p:sldTgt/>
                                      </p:tgtEl>
                                    </p:cond>
                                  </p:endCondLst>
                                  <p:childTnLst>
                                    <p:animMotion origin="layout" path="M 3.33333E-6 1.74437E-6 L -0.00903 -0.02223 " pathEditMode="fixed" rAng="0" ptsTypes="AA">
                                      <p:cBhvr>
                                        <p:cTn id="37" dur="1000" fill="hold"/>
                                        <p:tgtEl>
                                          <p:spTgt spid="10"/>
                                        </p:tgtEl>
                                        <p:attrNameLst>
                                          <p:attrName>ppt_x</p:attrName>
                                          <p:attrName>ppt_y</p:attrName>
                                        </p:attrNameLst>
                                      </p:cBhvr>
                                      <p:rCtr x="-451" y="-1111"/>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repeatCount="indefinite" accel="50000" decel="50000" autoRev="1" fill="hold" grpId="1" nodeType="clickEffect">
                                  <p:stCondLst>
                                    <p:cond delay="0"/>
                                  </p:stCondLst>
                                  <p:childTnLst>
                                    <p:animMotion origin="layout" path="M 3.33333E-6 -4.26366E-6 L -0.01684 0.03397 " pathEditMode="relative" rAng="0" ptsTypes="AA">
                                      <p:cBhvr>
                                        <p:cTn id="41" dur="1000" fill="hold"/>
                                        <p:tgtEl>
                                          <p:spTgt spid="10"/>
                                        </p:tgtEl>
                                        <p:attrNameLst>
                                          <p:attrName>ppt_x</p:attrName>
                                          <p:attrName>ppt_y</p:attrName>
                                        </p:attrNameLst>
                                      </p:cBhvr>
                                      <p:rCtr x="-851" y="16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0" grpId="1" animBg="1"/>
      <p:bldP spid="10" grpId="2" animBg="1"/>
      <p:bldP spid="11" grpId="0" animBg="1"/>
      <p:bldP spid="12" grpId="0" animBg="1"/>
      <p:bldP spid="12"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La gamme de couleur (BINNING)</a:t>
            </a:r>
            <a:endParaRPr lang="en-GB" dirty="0"/>
          </a:p>
        </p:txBody>
      </p:sp>
      <p:sp>
        <p:nvSpPr>
          <p:cNvPr id="4" name="Slide Number Placeholder 3"/>
          <p:cNvSpPr>
            <a:spLocks noGrp="1"/>
          </p:cNvSpPr>
          <p:nvPr>
            <p:ph type="sldNum" sz="quarter" idx="13"/>
          </p:nvPr>
        </p:nvSpPr>
        <p:spPr/>
        <p:txBody>
          <a:bodyPr/>
          <a:lstStyle/>
          <a:p>
            <a:fld id="{7EF8B6CA-1734-E748-AEE8-DFE7D230F66A}" type="slidenum">
              <a:rPr lang="en-US" smtClean="0"/>
              <a:pPr/>
              <a:t>51</a:t>
            </a:fld>
            <a:endParaRPr lang="en-US" dirty="0"/>
          </a:p>
        </p:txBody>
      </p:sp>
      <p:grpSp>
        <p:nvGrpSpPr>
          <p:cNvPr id="5" name="Group 4"/>
          <p:cNvGrpSpPr/>
          <p:nvPr/>
        </p:nvGrpSpPr>
        <p:grpSpPr>
          <a:xfrm>
            <a:off x="611560" y="1139603"/>
            <a:ext cx="8136904" cy="4803998"/>
            <a:chOff x="3131840" y="2852936"/>
            <a:chExt cx="5676900" cy="3924301"/>
          </a:xfrm>
        </p:grpSpPr>
        <p:pic>
          <p:nvPicPr>
            <p:cNvPr id="6" name="Picture 2" descr="http://www.mexxotech.com/pictures/d9/s4ll8vp6a56ib9jg2849zf2db8631q/ansi-white-634.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31840" y="2852936"/>
              <a:ext cx="5676900" cy="392430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7265986" y="3987250"/>
              <a:ext cx="72008" cy="72008"/>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8" name="Oval 7"/>
            <p:cNvSpPr/>
            <p:nvPr/>
          </p:nvSpPr>
          <p:spPr>
            <a:xfrm rot="19806000">
              <a:off x="6767824" y="3656229"/>
              <a:ext cx="1080120" cy="720080"/>
            </a:xfrm>
            <a:prstGeom prst="ellipse">
              <a:avLst/>
            </a:prstGeom>
            <a:noFill/>
            <a:ln w="38100">
              <a:solidFill>
                <a:schemeClr val="accent3">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cxnSp>
          <p:nvCxnSpPr>
            <p:cNvPr id="9" name="Straight Arrow Connector 8"/>
            <p:cNvCxnSpPr/>
            <p:nvPr/>
          </p:nvCxnSpPr>
          <p:spPr>
            <a:xfrm flipH="1">
              <a:off x="6423170" y="4011003"/>
              <a:ext cx="878820" cy="1295202"/>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8" idx="4"/>
            </p:cNvCxnSpPr>
            <p:nvPr/>
          </p:nvCxnSpPr>
          <p:spPr>
            <a:xfrm>
              <a:off x="7487360" y="4328387"/>
              <a:ext cx="69815" cy="612781"/>
            </a:xfrm>
            <a:prstGeom prst="straightConnector1">
              <a:avLst/>
            </a:prstGeom>
            <a:ln w="38100">
              <a:solidFill>
                <a:schemeClr val="accent3">
                  <a:lumMod val="75000"/>
                </a:schemeClr>
              </a:solidFill>
              <a:prstDash val="dash"/>
              <a:tailEnd type="arrow"/>
            </a:ln>
          </p:spPr>
          <p:style>
            <a:lnRef idx="2">
              <a:schemeClr val="accent1"/>
            </a:lnRef>
            <a:fillRef idx="0">
              <a:schemeClr val="accent1"/>
            </a:fillRef>
            <a:effectRef idx="1">
              <a:schemeClr val="accent1"/>
            </a:effectRef>
            <a:fontRef idx="minor">
              <a:schemeClr val="tx1"/>
            </a:fontRef>
          </p:style>
        </p:cxnSp>
      </p:grpSp>
      <p:pic>
        <p:nvPicPr>
          <p:cNvPr id="11" name="Picture 2" descr="Afbeeldingsresultaat voor led wafer phosphor"/>
          <p:cNvPicPr>
            <a:picLocks noChangeAspect="1" noChangeArrowheads="1"/>
          </p:cNvPicPr>
          <p:nvPr/>
        </p:nvPicPr>
        <p:blipFill rotWithShape="1">
          <a:blip r:embed="rId3">
            <a:extLst>
              <a:ext uri="{28A0092B-C50C-407E-A947-70E740481C1C}">
                <a14:useLocalDpi xmlns:a14="http://schemas.microsoft.com/office/drawing/2010/main" val="0"/>
              </a:ext>
            </a:extLst>
          </a:blip>
          <a:srcRect b="28188"/>
          <a:stretch/>
        </p:blipFill>
        <p:spPr bwMode="auto">
          <a:xfrm>
            <a:off x="-3708920" y="3722453"/>
            <a:ext cx="2594101" cy="1218715"/>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0" descr="LOGO ODID.jpg"/>
          <p:cNvPicPr>
            <a:picLocks noChangeAspect="1"/>
          </p:cNvPicPr>
          <p:nvPr/>
        </p:nvPicPr>
        <p:blipFill>
          <a:blip r:embed="rId4" cstate="email"/>
          <a:srcRect/>
          <a:stretch>
            <a:fillRect/>
          </a:stretch>
        </p:blipFill>
        <p:spPr bwMode="auto">
          <a:xfrm>
            <a:off x="8488171" y="5710157"/>
            <a:ext cx="628650" cy="573937"/>
          </a:xfrm>
          <a:prstGeom prst="rect">
            <a:avLst/>
          </a:prstGeom>
          <a:noFill/>
          <a:ln w="9525">
            <a:noFill/>
            <a:miter lim="800000"/>
            <a:headEnd/>
            <a:tailEnd/>
          </a:ln>
        </p:spPr>
      </p:pic>
    </p:spTree>
    <p:extLst>
      <p:ext uri="{BB962C8B-B14F-4D97-AF65-F5344CB8AC3E}">
        <p14:creationId xmlns:p14="http://schemas.microsoft.com/office/powerpoint/2010/main" val="5737175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Consistance</a:t>
            </a:r>
            <a:r>
              <a:rPr lang="en-GB" dirty="0"/>
              <a:t> de </a:t>
            </a:r>
            <a:r>
              <a:rPr lang="en-GB" dirty="0" err="1"/>
              <a:t>couleur</a:t>
            </a:r>
            <a:endParaRPr lang="en-GB" dirty="0"/>
          </a:p>
        </p:txBody>
      </p:sp>
      <p:sp>
        <p:nvSpPr>
          <p:cNvPr id="4" name="Slide Number Placeholder 3"/>
          <p:cNvSpPr>
            <a:spLocks noGrp="1"/>
          </p:cNvSpPr>
          <p:nvPr>
            <p:ph type="sldNum" sz="quarter" idx="13"/>
          </p:nvPr>
        </p:nvSpPr>
        <p:spPr/>
        <p:txBody>
          <a:bodyPr/>
          <a:lstStyle/>
          <a:p>
            <a:fld id="{7EF8B6CA-1734-E748-AEE8-DFE7D230F66A}" type="slidenum">
              <a:rPr lang="en-US" smtClean="0"/>
              <a:pPr/>
              <a:t>52</a:t>
            </a:fld>
            <a:endParaRPr lang="en-US" dirty="0"/>
          </a:p>
        </p:txBody>
      </p:sp>
      <p:sp>
        <p:nvSpPr>
          <p:cNvPr id="5" name="Rectangle 4"/>
          <p:cNvSpPr/>
          <p:nvPr/>
        </p:nvSpPr>
        <p:spPr>
          <a:xfrm>
            <a:off x="457200" y="1610926"/>
            <a:ext cx="1863011" cy="369332"/>
          </a:xfrm>
          <a:prstGeom prst="rect">
            <a:avLst/>
          </a:prstGeom>
        </p:spPr>
        <p:txBody>
          <a:bodyPr wrap="square">
            <a:spAutoFit/>
          </a:bodyPr>
          <a:lstStyle/>
          <a:p>
            <a:r>
              <a:rPr lang="nl-BE" b="1" spc="100" dirty="0">
                <a:solidFill>
                  <a:schemeClr val="accent1"/>
                </a:solidFill>
                <a:latin typeface="Arial Black" panose="020B0604020202020204" pitchFamily="34" charset="0"/>
                <a:ea typeface="+mj-ea"/>
                <a:cs typeface="Arial Black" panose="020B0604020202020204" pitchFamily="34" charset="0"/>
              </a:rPr>
              <a:t>Au </a:t>
            </a:r>
            <a:r>
              <a:rPr lang="nl-BE" b="1" spc="100" dirty="0" err="1">
                <a:solidFill>
                  <a:schemeClr val="accent1"/>
                </a:solidFill>
                <a:latin typeface="Arial Black" panose="020B0604020202020204" pitchFamily="34" charset="0"/>
                <a:ea typeface="+mj-ea"/>
                <a:cs typeface="Arial Black" panose="020B0604020202020204" pitchFamily="34" charset="0"/>
              </a:rPr>
              <a:t>départ</a:t>
            </a:r>
            <a:endParaRPr lang="nl-BE" b="1" spc="100" dirty="0">
              <a:solidFill>
                <a:schemeClr val="accent1"/>
              </a:solidFill>
              <a:latin typeface="Arial Black" panose="020B0604020202020204" pitchFamily="34" charset="0"/>
              <a:ea typeface="+mj-ea"/>
              <a:cs typeface="Arial Black" panose="020B0604020202020204" pitchFamily="34" charset="0"/>
            </a:endParaRPr>
          </a:p>
        </p:txBody>
      </p:sp>
      <p:sp>
        <p:nvSpPr>
          <p:cNvPr id="6" name="Rectangle 5"/>
          <p:cNvSpPr/>
          <p:nvPr/>
        </p:nvSpPr>
        <p:spPr>
          <a:xfrm>
            <a:off x="4694482" y="2402446"/>
            <a:ext cx="3916457" cy="369332"/>
          </a:xfrm>
          <a:prstGeom prst="rect">
            <a:avLst/>
          </a:prstGeom>
        </p:spPr>
        <p:txBody>
          <a:bodyPr wrap="none">
            <a:spAutoFit/>
          </a:bodyPr>
          <a:lstStyle/>
          <a:p>
            <a:r>
              <a:rPr lang="nl-BE" b="1" spc="100" dirty="0" err="1">
                <a:solidFill>
                  <a:schemeClr val="accent1"/>
                </a:solidFill>
                <a:latin typeface="Arial Black" panose="020B0604020202020204" pitchFamily="34" charset="0"/>
                <a:ea typeface="+mj-ea"/>
                <a:cs typeface="Arial Black" panose="020B0604020202020204" pitchFamily="34" charset="0"/>
              </a:rPr>
              <a:t>Maintien</a:t>
            </a:r>
            <a:r>
              <a:rPr lang="nl-BE" b="1" spc="100" dirty="0">
                <a:solidFill>
                  <a:schemeClr val="accent1"/>
                </a:solidFill>
                <a:latin typeface="Arial Black" panose="020B0604020202020204" pitchFamily="34" charset="0"/>
                <a:ea typeface="+mj-ea"/>
                <a:cs typeface="Arial Black" panose="020B0604020202020204" pitchFamily="34" charset="0"/>
              </a:rPr>
              <a:t> de la </a:t>
            </a:r>
            <a:r>
              <a:rPr lang="nl-BE" b="1" spc="100" dirty="0" err="1">
                <a:solidFill>
                  <a:schemeClr val="accent1"/>
                </a:solidFill>
                <a:latin typeface="Arial Black" panose="020B0604020202020204" pitchFamily="34" charset="0"/>
                <a:ea typeface="+mj-ea"/>
                <a:cs typeface="Arial Black" panose="020B0604020202020204" pitchFamily="34" charset="0"/>
              </a:rPr>
              <a:t>consistance</a:t>
            </a:r>
            <a:endParaRPr lang="nl-BE" b="1" spc="100" dirty="0">
              <a:solidFill>
                <a:schemeClr val="accent1"/>
              </a:solidFill>
              <a:latin typeface="Arial Black" panose="020B0604020202020204" pitchFamily="34" charset="0"/>
              <a:ea typeface="+mj-ea"/>
              <a:cs typeface="Arial Black" panose="020B0604020202020204" pitchFamily="34" charset="0"/>
            </a:endParaRPr>
          </a:p>
        </p:txBody>
      </p:sp>
      <p:pic>
        <p:nvPicPr>
          <p:cNvPr id="7" name="Picture 2" descr="Afbeeldingsresultaat voor kleurverschil led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760" r="7450" b="53136"/>
          <a:stretch/>
        </p:blipFill>
        <p:spPr bwMode="auto">
          <a:xfrm>
            <a:off x="539751" y="2408185"/>
            <a:ext cx="3298784" cy="8249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7200" y="3253157"/>
            <a:ext cx="3275256" cy="369332"/>
          </a:xfrm>
          <a:prstGeom prst="rect">
            <a:avLst/>
          </a:prstGeom>
          <a:noFill/>
        </p:spPr>
        <p:txBody>
          <a:bodyPr wrap="none" rtlCol="0">
            <a:spAutoFit/>
          </a:bodyPr>
          <a:lstStyle/>
          <a:p>
            <a:r>
              <a:rPr lang="nl-BE" dirty="0"/>
              <a:t>Au sein </a:t>
            </a:r>
            <a:r>
              <a:rPr lang="nl-BE" dirty="0" err="1"/>
              <a:t>d’une</a:t>
            </a:r>
            <a:r>
              <a:rPr lang="nl-BE" dirty="0"/>
              <a:t> </a:t>
            </a:r>
            <a:r>
              <a:rPr lang="nl-BE" dirty="0" err="1"/>
              <a:t>même</a:t>
            </a:r>
            <a:r>
              <a:rPr lang="nl-BE" dirty="0"/>
              <a:t> </a:t>
            </a:r>
            <a:r>
              <a:rPr lang="nl-BE" dirty="0" err="1"/>
              <a:t>armature</a:t>
            </a:r>
            <a:endParaRPr lang="nl-BE" dirty="0"/>
          </a:p>
        </p:txBody>
      </p:sp>
      <p:pic>
        <p:nvPicPr>
          <p:cNvPr id="9" name="Picture 4" descr="Afbeeldingsresultaat voor kleurverschil leds"/>
          <p:cNvPicPr>
            <a:picLocks noChangeAspect="1" noChangeArrowheads="1"/>
          </p:cNvPicPr>
          <p:nvPr/>
        </p:nvPicPr>
        <p:blipFill rotWithShape="1">
          <a:blip r:embed="rId3">
            <a:extLst>
              <a:ext uri="{28A0092B-C50C-407E-A947-70E740481C1C}">
                <a14:useLocalDpi xmlns:a14="http://schemas.microsoft.com/office/drawing/2010/main" val="0"/>
              </a:ext>
            </a:extLst>
          </a:blip>
          <a:srcRect l="5680" r="39075" b="50000"/>
          <a:stretch/>
        </p:blipFill>
        <p:spPr bwMode="auto">
          <a:xfrm>
            <a:off x="549032" y="3966053"/>
            <a:ext cx="2523281" cy="10305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7200" y="4996594"/>
            <a:ext cx="2976136" cy="369332"/>
          </a:xfrm>
          <a:prstGeom prst="rect">
            <a:avLst/>
          </a:prstGeom>
          <a:noFill/>
        </p:spPr>
        <p:txBody>
          <a:bodyPr wrap="none" rtlCol="0">
            <a:spAutoFit/>
          </a:bodyPr>
          <a:lstStyle/>
          <a:p>
            <a:r>
              <a:rPr lang="nl-BE" dirty="0" err="1"/>
              <a:t>Entre</a:t>
            </a:r>
            <a:r>
              <a:rPr lang="nl-BE" dirty="0"/>
              <a:t> </a:t>
            </a:r>
            <a:r>
              <a:rPr lang="nl-BE" dirty="0" err="1"/>
              <a:t>différentes</a:t>
            </a:r>
            <a:r>
              <a:rPr lang="nl-BE" dirty="0"/>
              <a:t> </a:t>
            </a:r>
            <a:r>
              <a:rPr lang="nl-BE" dirty="0" err="1"/>
              <a:t>armatures</a:t>
            </a:r>
            <a:endParaRPr lang="nl-BE" dirty="0"/>
          </a:p>
        </p:txBody>
      </p:sp>
      <p:sp>
        <p:nvSpPr>
          <p:cNvPr id="11" name="TextBox 10"/>
          <p:cNvSpPr txBox="1"/>
          <p:nvPr/>
        </p:nvSpPr>
        <p:spPr>
          <a:xfrm>
            <a:off x="4662488" y="4816076"/>
            <a:ext cx="4172937" cy="369332"/>
          </a:xfrm>
          <a:prstGeom prst="rect">
            <a:avLst/>
          </a:prstGeom>
          <a:noFill/>
        </p:spPr>
        <p:txBody>
          <a:bodyPr wrap="none" rtlCol="0">
            <a:spAutoFit/>
          </a:bodyPr>
          <a:lstStyle/>
          <a:p>
            <a:r>
              <a:rPr lang="nl-BE" dirty="0" err="1"/>
              <a:t>Lors</a:t>
            </a:r>
            <a:r>
              <a:rPr lang="nl-BE" dirty="0"/>
              <a:t> du remplacement </a:t>
            </a:r>
            <a:r>
              <a:rPr lang="nl-BE" dirty="0" err="1"/>
              <a:t>d’une</a:t>
            </a:r>
            <a:r>
              <a:rPr lang="nl-BE" dirty="0"/>
              <a:t> </a:t>
            </a:r>
            <a:r>
              <a:rPr lang="nl-BE" dirty="0" err="1"/>
              <a:t>armature</a:t>
            </a:r>
            <a:endParaRPr lang="nl-BE" dirty="0"/>
          </a:p>
        </p:txBody>
      </p:sp>
      <p:pic>
        <p:nvPicPr>
          <p:cNvPr id="12" name="Picture 2" descr="Afbeeldingsresultaat voor led downlight replacement lad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314" y="2848294"/>
            <a:ext cx="3758794" cy="1857516"/>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a:xfrm>
            <a:off x="4848334" y="3885116"/>
            <a:ext cx="2387961" cy="1296143"/>
          </a:xfrm>
          <a:custGeom>
            <a:avLst/>
            <a:gdLst>
              <a:gd name="connsiteX0" fmla="*/ 0 w 2286000"/>
              <a:gd name="connsiteY0" fmla="*/ 272143 h 1055914"/>
              <a:gd name="connsiteX1" fmla="*/ 0 w 2286000"/>
              <a:gd name="connsiteY1" fmla="*/ 1055914 h 1055914"/>
              <a:gd name="connsiteX2" fmla="*/ 2177143 w 2286000"/>
              <a:gd name="connsiteY2" fmla="*/ 1012371 h 1055914"/>
              <a:gd name="connsiteX3" fmla="*/ 2286000 w 2286000"/>
              <a:gd name="connsiteY3" fmla="*/ 511629 h 1055914"/>
              <a:gd name="connsiteX4" fmla="*/ 2188028 w 2286000"/>
              <a:gd name="connsiteY4" fmla="*/ 359229 h 1055914"/>
              <a:gd name="connsiteX5" fmla="*/ 1926771 w 2286000"/>
              <a:gd name="connsiteY5" fmla="*/ 304800 h 1055914"/>
              <a:gd name="connsiteX6" fmla="*/ 1676400 w 2286000"/>
              <a:gd name="connsiteY6" fmla="*/ 195943 h 1055914"/>
              <a:gd name="connsiteX7" fmla="*/ 1306286 w 2286000"/>
              <a:gd name="connsiteY7" fmla="*/ 32657 h 1055914"/>
              <a:gd name="connsiteX8" fmla="*/ 1055914 w 2286000"/>
              <a:gd name="connsiteY8" fmla="*/ 0 h 1055914"/>
              <a:gd name="connsiteX9" fmla="*/ 772886 w 2286000"/>
              <a:gd name="connsiteY9" fmla="*/ 0 h 1055914"/>
              <a:gd name="connsiteX10" fmla="*/ 674914 w 2286000"/>
              <a:gd name="connsiteY10" fmla="*/ 21771 h 1055914"/>
              <a:gd name="connsiteX11" fmla="*/ 544286 w 2286000"/>
              <a:gd name="connsiteY11" fmla="*/ 32657 h 1055914"/>
              <a:gd name="connsiteX12" fmla="*/ 315686 w 2286000"/>
              <a:gd name="connsiteY12" fmla="*/ 108857 h 1055914"/>
              <a:gd name="connsiteX13" fmla="*/ 152400 w 2286000"/>
              <a:gd name="connsiteY13" fmla="*/ 152400 h 1055914"/>
              <a:gd name="connsiteX14" fmla="*/ 0 w 2286000"/>
              <a:gd name="connsiteY14" fmla="*/ 272143 h 105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1055914">
                <a:moveTo>
                  <a:pt x="0" y="272143"/>
                </a:moveTo>
                <a:lnTo>
                  <a:pt x="0" y="1055914"/>
                </a:lnTo>
                <a:lnTo>
                  <a:pt x="2177143" y="1012371"/>
                </a:lnTo>
                <a:lnTo>
                  <a:pt x="2286000" y="511629"/>
                </a:lnTo>
                <a:lnTo>
                  <a:pt x="2188028" y="359229"/>
                </a:lnTo>
                <a:lnTo>
                  <a:pt x="1926771" y="304800"/>
                </a:lnTo>
                <a:lnTo>
                  <a:pt x="1676400" y="195943"/>
                </a:lnTo>
                <a:lnTo>
                  <a:pt x="1306286" y="32657"/>
                </a:lnTo>
                <a:lnTo>
                  <a:pt x="1055914" y="0"/>
                </a:lnTo>
                <a:lnTo>
                  <a:pt x="772886" y="0"/>
                </a:lnTo>
                <a:lnTo>
                  <a:pt x="674914" y="21771"/>
                </a:lnTo>
                <a:lnTo>
                  <a:pt x="544286" y="32657"/>
                </a:lnTo>
                <a:lnTo>
                  <a:pt x="315686" y="108857"/>
                </a:lnTo>
                <a:lnTo>
                  <a:pt x="152400" y="152400"/>
                </a:lnTo>
                <a:lnTo>
                  <a:pt x="0" y="272143"/>
                </a:lnTo>
                <a:close/>
              </a:path>
            </a:pathLst>
          </a:custGeom>
          <a:solidFill>
            <a:srgbClr val="FFFFCC">
              <a:alpha val="12157"/>
            </a:srgbClr>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rgbClr val="FFFFCC"/>
              </a:solidFill>
            </a:endParaRPr>
          </a:p>
        </p:txBody>
      </p:sp>
      <p:pic>
        <p:nvPicPr>
          <p:cNvPr id="14" name="Afbeelding 10" descr="LOGO ODID.jpg"/>
          <p:cNvPicPr>
            <a:picLocks noChangeAspect="1"/>
          </p:cNvPicPr>
          <p:nvPr/>
        </p:nvPicPr>
        <p:blipFill>
          <a:blip r:embed="rId5" cstate="email"/>
          <a:srcRect/>
          <a:stretch>
            <a:fillRect/>
          </a:stretch>
        </p:blipFill>
        <p:spPr bwMode="auto">
          <a:xfrm>
            <a:off x="8470900" y="5735276"/>
            <a:ext cx="628650" cy="573937"/>
          </a:xfrm>
          <a:prstGeom prst="rect">
            <a:avLst/>
          </a:prstGeom>
          <a:noFill/>
          <a:ln w="9525">
            <a:noFill/>
            <a:miter lim="800000"/>
            <a:headEnd/>
            <a:tailEnd/>
          </a:ln>
        </p:spPr>
      </p:pic>
    </p:spTree>
    <p:extLst>
      <p:ext uri="{BB962C8B-B14F-4D97-AF65-F5344CB8AC3E}">
        <p14:creationId xmlns:p14="http://schemas.microsoft.com/office/powerpoint/2010/main" val="34806080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Consistance</a:t>
            </a:r>
            <a:r>
              <a:rPr lang="en-GB" dirty="0"/>
              <a:t> de </a:t>
            </a:r>
            <a:r>
              <a:rPr lang="en-GB" dirty="0" err="1"/>
              <a:t>couleur</a:t>
            </a:r>
            <a:endParaRPr lang="en-GB" dirty="0"/>
          </a:p>
        </p:txBody>
      </p:sp>
      <p:sp>
        <p:nvSpPr>
          <p:cNvPr id="4" name="Slide Number Placeholder 3"/>
          <p:cNvSpPr>
            <a:spLocks noGrp="1"/>
          </p:cNvSpPr>
          <p:nvPr>
            <p:ph type="sldNum" sz="quarter" idx="13"/>
          </p:nvPr>
        </p:nvSpPr>
        <p:spPr/>
        <p:txBody>
          <a:bodyPr/>
          <a:lstStyle/>
          <a:p>
            <a:fld id="{7EF8B6CA-1734-E748-AEE8-DFE7D230F66A}" type="slidenum">
              <a:rPr lang="en-US" smtClean="0"/>
              <a:pPr/>
              <a:t>53</a:t>
            </a:fld>
            <a:endParaRPr lang="en-US" dirty="0"/>
          </a:p>
        </p:txBody>
      </p:sp>
      <p:pic>
        <p:nvPicPr>
          <p:cNvPr id="5" name="Picture 8" descr="Afbeeldingsresultaat voor MACadam ste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9648" y="1400582"/>
            <a:ext cx="4000638" cy="2160240"/>
          </a:xfrm>
          <a:prstGeom prst="rect">
            <a:avLst/>
          </a:prstGeom>
          <a:noFill/>
          <a:extLst>
            <a:ext uri="{909E8E84-426E-40DD-AFC4-6F175D3DCCD1}">
              <a14:hiddenFill xmlns:a14="http://schemas.microsoft.com/office/drawing/2010/main">
                <a:solidFill>
                  <a:srgbClr val="FFFFFF"/>
                </a:solidFill>
              </a14:hiddenFill>
            </a:ext>
          </a:extLst>
        </p:spPr>
      </p:pic>
      <p:sp>
        <p:nvSpPr>
          <p:cNvPr id="6" name="Curved Right Arrow 5"/>
          <p:cNvSpPr/>
          <p:nvPr/>
        </p:nvSpPr>
        <p:spPr>
          <a:xfrm>
            <a:off x="961256" y="2336686"/>
            <a:ext cx="1135893" cy="3672408"/>
          </a:xfrm>
          <a:prstGeom prst="curvedRightArrow">
            <a:avLst>
              <a:gd name="adj1" fmla="val 25000"/>
              <a:gd name="adj2" fmla="val 54051"/>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pic>
        <p:nvPicPr>
          <p:cNvPr id="7" name="Picture 10" descr="Afbeeldingsresultaat voor wiskunde"/>
          <p:cNvPicPr>
            <a:picLocks noChangeAspect="1" noChangeArrowheads="1"/>
          </p:cNvPicPr>
          <p:nvPr/>
        </p:nvPicPr>
        <p:blipFill rotWithShape="1">
          <a:blip r:embed="rId3">
            <a:extLst>
              <a:ext uri="{28A0092B-C50C-407E-A947-70E740481C1C}">
                <a14:useLocalDpi xmlns:a14="http://schemas.microsoft.com/office/drawing/2010/main" val="0"/>
              </a:ext>
            </a:extLst>
          </a:blip>
          <a:srcRect t="40196" r="57353"/>
          <a:stretch/>
        </p:blipFill>
        <p:spPr bwMode="auto">
          <a:xfrm>
            <a:off x="224486" y="4466278"/>
            <a:ext cx="1741954" cy="1221366"/>
          </a:xfrm>
          <a:prstGeom prst="cloud">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Afbeeldingsresultaat voor mc adams eli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112550"/>
            <a:ext cx="3018480" cy="33340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tftcentral.co.uk/images/pointers_gamut/figure5_MacAdam%20ellipses%20CIE19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9736" y="3560822"/>
            <a:ext cx="2736304" cy="2490037"/>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10" descr="LOGO ODID.jpg"/>
          <p:cNvPicPr>
            <a:picLocks noChangeAspect="1"/>
          </p:cNvPicPr>
          <p:nvPr/>
        </p:nvPicPr>
        <p:blipFill>
          <a:blip r:embed="rId6" cstate="email"/>
          <a:srcRect/>
          <a:stretch>
            <a:fillRect/>
          </a:stretch>
        </p:blipFill>
        <p:spPr bwMode="auto">
          <a:xfrm>
            <a:off x="8453058" y="5763890"/>
            <a:ext cx="628650" cy="573937"/>
          </a:xfrm>
          <a:prstGeom prst="rect">
            <a:avLst/>
          </a:prstGeom>
          <a:noFill/>
          <a:ln w="9525">
            <a:noFill/>
            <a:miter lim="800000"/>
            <a:headEnd/>
            <a:tailEnd/>
          </a:ln>
        </p:spPr>
      </p:pic>
    </p:spTree>
    <p:extLst>
      <p:ext uri="{BB962C8B-B14F-4D97-AF65-F5344CB8AC3E}">
        <p14:creationId xmlns:p14="http://schemas.microsoft.com/office/powerpoint/2010/main" val="18033027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Consistance</a:t>
            </a:r>
            <a:r>
              <a:rPr lang="en-GB" dirty="0"/>
              <a:t> de </a:t>
            </a:r>
            <a:r>
              <a:rPr lang="en-GB" dirty="0" err="1"/>
              <a:t>couleur</a:t>
            </a:r>
            <a:endParaRPr lang="en-GB" dirty="0"/>
          </a:p>
        </p:txBody>
      </p:sp>
      <p:sp>
        <p:nvSpPr>
          <p:cNvPr id="4" name="Slide Number Placeholder 3"/>
          <p:cNvSpPr>
            <a:spLocks noGrp="1"/>
          </p:cNvSpPr>
          <p:nvPr>
            <p:ph type="sldNum" sz="quarter" idx="13"/>
          </p:nvPr>
        </p:nvSpPr>
        <p:spPr/>
        <p:txBody>
          <a:bodyPr/>
          <a:lstStyle/>
          <a:p>
            <a:fld id="{7EF8B6CA-1734-E748-AEE8-DFE7D230F66A}" type="slidenum">
              <a:rPr lang="en-US" smtClean="0"/>
              <a:pPr/>
              <a:t>54</a:t>
            </a:fld>
            <a:endParaRPr lang="en-US" dirty="0"/>
          </a:p>
        </p:txBody>
      </p:sp>
      <p:pic>
        <p:nvPicPr>
          <p:cNvPr id="5" name="Picture 2" descr="Afbeeldingsresultaat voor step 2 mcadams color"/>
          <p:cNvPicPr>
            <a:picLocks noChangeAspect="1" noChangeArrowheads="1"/>
          </p:cNvPicPr>
          <p:nvPr/>
        </p:nvPicPr>
        <p:blipFill rotWithShape="1">
          <a:blip r:embed="rId2">
            <a:extLst>
              <a:ext uri="{28A0092B-C50C-407E-A947-70E740481C1C}">
                <a14:useLocalDpi xmlns:a14="http://schemas.microsoft.com/office/drawing/2010/main" val="0"/>
              </a:ext>
            </a:extLst>
          </a:blip>
          <a:srcRect l="63039" r="5310" b="14318"/>
          <a:stretch/>
        </p:blipFill>
        <p:spPr bwMode="auto">
          <a:xfrm>
            <a:off x="4668616" y="2919190"/>
            <a:ext cx="1284790" cy="19874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4976" y="5469485"/>
            <a:ext cx="1399742" cy="523220"/>
          </a:xfrm>
          <a:prstGeom prst="rect">
            <a:avLst/>
          </a:prstGeom>
          <a:noFill/>
        </p:spPr>
        <p:txBody>
          <a:bodyPr wrap="none" rtlCol="0">
            <a:spAutoFit/>
          </a:bodyPr>
          <a:lstStyle/>
          <a:p>
            <a:r>
              <a:rPr lang="nl-BE" sz="1400" dirty="0" err="1"/>
              <a:t>Illustrations</a:t>
            </a:r>
            <a:endParaRPr lang="nl-BE" sz="1400" dirty="0"/>
          </a:p>
          <a:p>
            <a:r>
              <a:rPr lang="nl-BE" sz="1400" dirty="0" err="1"/>
              <a:t>Source</a:t>
            </a:r>
            <a:r>
              <a:rPr lang="nl-BE" sz="1400" dirty="0"/>
              <a:t> : </a:t>
            </a:r>
            <a:r>
              <a:rPr lang="nl-BE" sz="1400" dirty="0" err="1"/>
              <a:t>Xicato</a:t>
            </a:r>
            <a:endParaRPr lang="nl-BE" sz="1400" dirty="0"/>
          </a:p>
        </p:txBody>
      </p:sp>
      <p:pic>
        <p:nvPicPr>
          <p:cNvPr id="7" name="Picture 2" descr="Afbeeldingsresultaat voor step 2 mcadams color"/>
          <p:cNvPicPr>
            <a:picLocks noChangeAspect="1" noChangeArrowheads="1"/>
          </p:cNvPicPr>
          <p:nvPr/>
        </p:nvPicPr>
        <p:blipFill rotWithShape="1">
          <a:blip r:embed="rId2">
            <a:extLst>
              <a:ext uri="{28A0092B-C50C-407E-A947-70E740481C1C}">
                <a14:useLocalDpi xmlns:a14="http://schemas.microsoft.com/office/drawing/2010/main" val="0"/>
              </a:ext>
            </a:extLst>
          </a:blip>
          <a:srcRect l="33099" r="38956" b="14318"/>
          <a:stretch/>
        </p:blipFill>
        <p:spPr bwMode="auto">
          <a:xfrm>
            <a:off x="3059882" y="2040109"/>
            <a:ext cx="1134320" cy="198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fbeeldingsresultaat voor step 2 mcadams color"/>
          <p:cNvPicPr>
            <a:picLocks noChangeAspect="1" noChangeArrowheads="1"/>
          </p:cNvPicPr>
          <p:nvPr/>
        </p:nvPicPr>
        <p:blipFill rotWithShape="1">
          <a:blip r:embed="rId2">
            <a:extLst>
              <a:ext uri="{28A0092B-C50C-407E-A947-70E740481C1C}">
                <a14:useLocalDpi xmlns:a14="http://schemas.microsoft.com/office/drawing/2010/main" val="0"/>
              </a:ext>
            </a:extLst>
          </a:blip>
          <a:srcRect r="69347" b="14318"/>
          <a:stretch/>
        </p:blipFill>
        <p:spPr bwMode="auto">
          <a:xfrm>
            <a:off x="1341184" y="1389260"/>
            <a:ext cx="1244284" cy="19874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82658" y="1457448"/>
            <a:ext cx="1928733" cy="369332"/>
          </a:xfrm>
          <a:prstGeom prst="rect">
            <a:avLst/>
          </a:prstGeom>
          <a:noFill/>
        </p:spPr>
        <p:txBody>
          <a:bodyPr wrap="none" rtlCol="0">
            <a:spAutoFit/>
          </a:bodyPr>
          <a:lstStyle/>
          <a:p>
            <a:r>
              <a:rPr lang="nl-BE" dirty="0" err="1"/>
              <a:t>Presque</a:t>
            </a:r>
            <a:r>
              <a:rPr lang="nl-BE" dirty="0"/>
              <a:t> invisible</a:t>
            </a:r>
          </a:p>
        </p:txBody>
      </p:sp>
      <p:sp>
        <p:nvSpPr>
          <p:cNvPr id="10" name="TextBox 9"/>
          <p:cNvSpPr txBox="1"/>
          <p:nvPr/>
        </p:nvSpPr>
        <p:spPr>
          <a:xfrm>
            <a:off x="4182848" y="2139100"/>
            <a:ext cx="860172" cy="369332"/>
          </a:xfrm>
          <a:prstGeom prst="rect">
            <a:avLst/>
          </a:prstGeom>
          <a:noFill/>
        </p:spPr>
        <p:txBody>
          <a:bodyPr wrap="none" rtlCol="0">
            <a:spAutoFit/>
          </a:bodyPr>
          <a:lstStyle/>
          <a:p>
            <a:r>
              <a:rPr lang="nl-BE" dirty="0" err="1"/>
              <a:t>Visible</a:t>
            </a:r>
            <a:endParaRPr lang="nl-BE" dirty="0"/>
          </a:p>
        </p:txBody>
      </p:sp>
      <p:sp>
        <p:nvSpPr>
          <p:cNvPr id="11" name="TextBox 10"/>
          <p:cNvSpPr txBox="1"/>
          <p:nvPr/>
        </p:nvSpPr>
        <p:spPr>
          <a:xfrm>
            <a:off x="5926595" y="2958047"/>
            <a:ext cx="2005677" cy="369332"/>
          </a:xfrm>
          <a:prstGeom prst="rect">
            <a:avLst/>
          </a:prstGeom>
          <a:noFill/>
        </p:spPr>
        <p:txBody>
          <a:bodyPr wrap="none" rtlCol="0">
            <a:spAutoFit/>
          </a:bodyPr>
          <a:lstStyle/>
          <a:p>
            <a:r>
              <a:rPr lang="nl-BE" dirty="0" err="1"/>
              <a:t>Clairement</a:t>
            </a:r>
            <a:r>
              <a:rPr lang="nl-BE" dirty="0"/>
              <a:t> </a:t>
            </a:r>
            <a:r>
              <a:rPr lang="nl-BE" dirty="0" err="1"/>
              <a:t>visible</a:t>
            </a:r>
            <a:endParaRPr lang="nl-BE" dirty="0"/>
          </a:p>
        </p:txBody>
      </p:sp>
      <p:grpSp>
        <p:nvGrpSpPr>
          <p:cNvPr id="12" name="Group 11"/>
          <p:cNvGrpSpPr/>
          <p:nvPr/>
        </p:nvGrpSpPr>
        <p:grpSpPr>
          <a:xfrm>
            <a:off x="6393728" y="3436010"/>
            <a:ext cx="1287879" cy="2033475"/>
            <a:chOff x="5292080" y="4727466"/>
            <a:chExt cx="1287879" cy="2033475"/>
          </a:xfrm>
        </p:grpSpPr>
        <p:pic>
          <p:nvPicPr>
            <p:cNvPr id="13" name="Picture 6" descr="Gerelateerde afbeelding"/>
            <p:cNvPicPr>
              <a:picLocks noChangeAspect="1" noChangeArrowheads="1"/>
            </p:cNvPicPr>
            <p:nvPr/>
          </p:nvPicPr>
          <p:blipFill rotWithShape="1">
            <a:blip r:embed="rId3">
              <a:extLst>
                <a:ext uri="{28A0092B-C50C-407E-A947-70E740481C1C}">
                  <a14:useLocalDpi xmlns:a14="http://schemas.microsoft.com/office/drawing/2010/main" val="0"/>
                </a:ext>
              </a:extLst>
            </a:blip>
            <a:srcRect l="13326" r="27701" b="61443"/>
            <a:stretch/>
          </p:blipFill>
          <p:spPr bwMode="auto">
            <a:xfrm rot="16200000">
              <a:off x="5026134" y="5207115"/>
              <a:ext cx="1891780" cy="121587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292080" y="4727466"/>
              <a:ext cx="609847" cy="861774"/>
            </a:xfrm>
            <a:prstGeom prst="rect">
              <a:avLst/>
            </a:prstGeom>
            <a:noFill/>
          </p:spPr>
          <p:txBody>
            <a:bodyPr wrap="none" rtlCol="0">
              <a:spAutoFit/>
            </a:bodyPr>
            <a:lstStyle/>
            <a:p>
              <a:r>
                <a:rPr lang="nl-BE" sz="3200" b="1" dirty="0">
                  <a:solidFill>
                    <a:schemeClr val="bg2">
                      <a:lumMod val="90000"/>
                    </a:schemeClr>
                  </a:solidFill>
                  <a:latin typeface="Calibri" panose="020F0502020204030204" pitchFamily="34" charset="0"/>
                </a:rPr>
                <a:t>7+</a:t>
              </a:r>
            </a:p>
            <a:p>
              <a:r>
                <a:rPr lang="nl-BE" b="1" dirty="0">
                  <a:solidFill>
                    <a:schemeClr val="bg2">
                      <a:lumMod val="90000"/>
                    </a:schemeClr>
                  </a:solidFill>
                  <a:latin typeface="Calibri" panose="020F0502020204030204" pitchFamily="34" charset="0"/>
                </a:rPr>
                <a:t>Step</a:t>
              </a:r>
            </a:p>
          </p:txBody>
        </p:sp>
      </p:grpSp>
      <p:sp>
        <p:nvSpPr>
          <p:cNvPr id="15" name="TextBox 14"/>
          <p:cNvSpPr txBox="1"/>
          <p:nvPr/>
        </p:nvSpPr>
        <p:spPr>
          <a:xfrm>
            <a:off x="7681608" y="3572864"/>
            <a:ext cx="1069524" cy="369332"/>
          </a:xfrm>
          <a:prstGeom prst="rect">
            <a:avLst/>
          </a:prstGeom>
          <a:noFill/>
        </p:spPr>
        <p:txBody>
          <a:bodyPr wrap="none" rtlCol="0">
            <a:spAutoFit/>
          </a:bodyPr>
          <a:lstStyle/>
          <a:p>
            <a:r>
              <a:rPr lang="nl-BE" dirty="0"/>
              <a:t>Gênant !</a:t>
            </a:r>
          </a:p>
        </p:txBody>
      </p:sp>
      <p:pic>
        <p:nvPicPr>
          <p:cNvPr id="16" name="Afbeelding 10" descr="LOGO ODID.jpg"/>
          <p:cNvPicPr>
            <a:picLocks noChangeAspect="1"/>
          </p:cNvPicPr>
          <p:nvPr/>
        </p:nvPicPr>
        <p:blipFill>
          <a:blip r:embed="rId4" cstate="email"/>
          <a:srcRect/>
          <a:stretch>
            <a:fillRect/>
          </a:stretch>
        </p:blipFill>
        <p:spPr bwMode="auto">
          <a:xfrm>
            <a:off x="8470900" y="5750019"/>
            <a:ext cx="628650" cy="573937"/>
          </a:xfrm>
          <a:prstGeom prst="rect">
            <a:avLst/>
          </a:prstGeom>
          <a:noFill/>
          <a:ln w="9525">
            <a:noFill/>
            <a:miter lim="800000"/>
            <a:headEnd/>
            <a:tailEnd/>
          </a:ln>
        </p:spPr>
      </p:pic>
    </p:spTree>
    <p:extLst>
      <p:ext uri="{BB962C8B-B14F-4D97-AF65-F5344CB8AC3E}">
        <p14:creationId xmlns:p14="http://schemas.microsoft.com/office/powerpoint/2010/main" val="472309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5960" y="2053218"/>
            <a:ext cx="2840182" cy="2840183"/>
          </a:xfrm>
          <a:prstGeom prst="rect">
            <a:avLst/>
          </a:prstGeom>
        </p:spPr>
      </p:pic>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22901" y="1943689"/>
            <a:ext cx="1669889" cy="3059237"/>
          </a:xfrm>
          <a:prstGeom prst="rect">
            <a:avLst/>
          </a:prstGeom>
        </p:spPr>
      </p:pic>
      <p:sp>
        <p:nvSpPr>
          <p:cNvPr id="6" name="Tekstvak 6"/>
          <p:cNvSpPr txBox="1"/>
          <p:nvPr/>
        </p:nvSpPr>
        <p:spPr>
          <a:xfrm>
            <a:off x="3549758" y="2053219"/>
            <a:ext cx="1098378" cy="646331"/>
          </a:xfrm>
          <a:prstGeom prst="rect">
            <a:avLst/>
          </a:prstGeom>
          <a:noFill/>
        </p:spPr>
        <p:txBody>
          <a:bodyPr wrap="none" rtlCol="0">
            <a:spAutoFit/>
          </a:bodyPr>
          <a:lstStyle/>
          <a:p>
            <a:r>
              <a:rPr lang="nl-BE" dirty="0"/>
              <a:t>Verre</a:t>
            </a:r>
          </a:p>
          <a:p>
            <a:r>
              <a:rPr lang="nl-BE" dirty="0"/>
              <a:t>&gt;&gt;200°C</a:t>
            </a:r>
          </a:p>
        </p:txBody>
      </p:sp>
      <p:pic>
        <p:nvPicPr>
          <p:cNvPr id="7" name="Afbeelding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15743">
            <a:off x="6064277" y="2403812"/>
            <a:ext cx="460540" cy="1775541"/>
          </a:xfrm>
          <a:prstGeom prst="rect">
            <a:avLst/>
          </a:prstGeom>
        </p:spPr>
      </p:pic>
      <p:sp>
        <p:nvSpPr>
          <p:cNvPr id="8" name="Tekstvak 8"/>
          <p:cNvSpPr txBox="1"/>
          <p:nvPr/>
        </p:nvSpPr>
        <p:spPr>
          <a:xfrm>
            <a:off x="6736599" y="2082454"/>
            <a:ext cx="1412566" cy="646331"/>
          </a:xfrm>
          <a:prstGeom prst="rect">
            <a:avLst/>
          </a:prstGeom>
          <a:noFill/>
        </p:spPr>
        <p:txBody>
          <a:bodyPr wrap="none" rtlCol="0">
            <a:spAutoFit/>
          </a:bodyPr>
          <a:lstStyle/>
          <a:p>
            <a:r>
              <a:rPr lang="nl-BE" dirty="0" err="1"/>
              <a:t>Métal</a:t>
            </a:r>
            <a:endParaRPr lang="nl-BE" dirty="0"/>
          </a:p>
          <a:p>
            <a:r>
              <a:rPr lang="nl-BE" dirty="0"/>
              <a:t>~ 40 à 60°C</a:t>
            </a:r>
          </a:p>
        </p:txBody>
      </p:sp>
      <p:pic>
        <p:nvPicPr>
          <p:cNvPr id="9" name="Afbeelding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15743">
            <a:off x="2930248" y="2101640"/>
            <a:ext cx="460540" cy="1775541"/>
          </a:xfrm>
          <a:prstGeom prst="rect">
            <a:avLst/>
          </a:prstGeom>
        </p:spPr>
      </p:pic>
      <p:sp>
        <p:nvSpPr>
          <p:cNvPr id="10" name="TextBox 9"/>
          <p:cNvSpPr txBox="1"/>
          <p:nvPr/>
        </p:nvSpPr>
        <p:spPr>
          <a:xfrm>
            <a:off x="2224750" y="5029447"/>
            <a:ext cx="4598695" cy="1323439"/>
          </a:xfrm>
          <a:prstGeom prst="rect">
            <a:avLst/>
          </a:prstGeom>
          <a:noFill/>
        </p:spPr>
        <p:txBody>
          <a:bodyPr wrap="none" rtlCol="0">
            <a:spAutoFit/>
          </a:bodyPr>
          <a:lstStyle/>
          <a:p>
            <a:r>
              <a:rPr lang="nl-BE" sz="2400" dirty="0"/>
              <a:t>“Les LED </a:t>
            </a:r>
            <a:r>
              <a:rPr lang="nl-BE" sz="2400" dirty="0" err="1"/>
              <a:t>génèrent</a:t>
            </a:r>
            <a:r>
              <a:rPr lang="nl-BE" sz="2400" dirty="0"/>
              <a:t> </a:t>
            </a:r>
            <a:r>
              <a:rPr lang="nl-BE" sz="2400" dirty="0" err="1"/>
              <a:t>peu</a:t>
            </a:r>
            <a:r>
              <a:rPr lang="nl-BE" sz="2400" dirty="0"/>
              <a:t> de </a:t>
            </a:r>
            <a:r>
              <a:rPr lang="nl-BE" sz="2400" dirty="0" err="1"/>
              <a:t>chaleur</a:t>
            </a:r>
            <a:r>
              <a:rPr lang="nl-BE" sz="2400" dirty="0"/>
              <a:t>” </a:t>
            </a:r>
          </a:p>
          <a:p>
            <a:r>
              <a:rPr lang="nl-BE" sz="2400" dirty="0">
                <a:solidFill>
                  <a:srgbClr val="FF0000"/>
                </a:solidFill>
              </a:rPr>
              <a:t>	</a:t>
            </a:r>
          </a:p>
          <a:p>
            <a:r>
              <a:rPr lang="nl-BE" sz="2400" dirty="0">
                <a:solidFill>
                  <a:srgbClr val="FF0000"/>
                </a:solidFill>
                <a:sym typeface="Wingdings" panose="05000000000000000000" pitchFamily="2" charset="2"/>
              </a:rPr>
              <a:t>	</a:t>
            </a:r>
            <a:r>
              <a:rPr lang="nl-BE" sz="3200" dirty="0">
                <a:solidFill>
                  <a:srgbClr val="FF0000"/>
                </a:solidFill>
                <a:sym typeface="Wingdings" panose="05000000000000000000" pitchFamily="2" charset="2"/>
              </a:rPr>
              <a:t> </a:t>
            </a:r>
            <a:r>
              <a:rPr lang="nl-BE" sz="3200" dirty="0">
                <a:solidFill>
                  <a:srgbClr val="FF0000"/>
                </a:solidFill>
              </a:rPr>
              <a:t>En </a:t>
            </a:r>
            <a:r>
              <a:rPr lang="nl-BE" sz="3200" dirty="0" err="1">
                <a:solidFill>
                  <a:srgbClr val="FF0000"/>
                </a:solidFill>
              </a:rPr>
              <a:t>effet</a:t>
            </a:r>
            <a:r>
              <a:rPr lang="nl-BE" sz="3200" dirty="0">
                <a:solidFill>
                  <a:srgbClr val="FF0000"/>
                </a:solidFill>
              </a:rPr>
              <a:t>, </a:t>
            </a:r>
            <a:r>
              <a:rPr lang="nl-BE" sz="3200" dirty="0" err="1">
                <a:solidFill>
                  <a:srgbClr val="FF0000"/>
                </a:solidFill>
              </a:rPr>
              <a:t>mais</a:t>
            </a:r>
            <a:r>
              <a:rPr lang="nl-BE" sz="3200" dirty="0">
                <a:solidFill>
                  <a:srgbClr val="FF0000"/>
                </a:solidFill>
              </a:rPr>
              <a:t>…</a:t>
            </a:r>
          </a:p>
        </p:txBody>
      </p:sp>
      <p:pic>
        <p:nvPicPr>
          <p:cNvPr id="11" name="Afbeelding 3" descr="LOGO ODID.jpg"/>
          <p:cNvPicPr>
            <a:picLocks noChangeAspect="1"/>
          </p:cNvPicPr>
          <p:nvPr/>
        </p:nvPicPr>
        <p:blipFill>
          <a:blip r:embed="rId5" cstate="print"/>
          <a:stretch>
            <a:fillRect/>
          </a:stretch>
        </p:blipFill>
        <p:spPr>
          <a:xfrm>
            <a:off x="8501090" y="6215082"/>
            <a:ext cx="555409" cy="540042"/>
          </a:xfrm>
          <a:prstGeom prst="rect">
            <a:avLst/>
          </a:prstGeom>
        </p:spPr>
      </p:pic>
      <p:sp>
        <p:nvSpPr>
          <p:cNvPr id="12" name="Subtitle 2"/>
          <p:cNvSpPr txBox="1">
            <a:spLocks/>
          </p:cNvSpPr>
          <p:nvPr/>
        </p:nvSpPr>
        <p:spPr>
          <a:xfrm>
            <a:off x="0" y="0"/>
            <a:ext cx="9144000" cy="1214422"/>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Spécificités</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et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points</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d’attention</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a:p>
            <a:pPr marL="342900" marR="0" lvl="0" indent="-342900" algn="ctr" defTabSz="914400" rtl="0" eaLnBrk="1" fontAlgn="auto" latinLnBrk="0" hangingPunct="1">
              <a:lnSpc>
                <a:spcPct val="100000"/>
              </a:lnSpc>
              <a:spcBef>
                <a:spcPct val="20000"/>
              </a:spcBef>
              <a:spcAft>
                <a:spcPts val="0"/>
              </a:spcAft>
              <a:buClrTx/>
              <a:buSzTx/>
              <a:tabLst/>
              <a:defRPr/>
            </a:pP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Chaleur</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2801153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p:cNvPicPr>
            <a:picLocks noChangeAspect="1" noChangeArrowheads="1"/>
          </p:cNvPicPr>
          <p:nvPr/>
        </p:nvPicPr>
        <p:blipFill>
          <a:blip r:embed="rId3" cstate="print"/>
          <a:srcRect/>
          <a:stretch>
            <a:fillRect/>
          </a:stretch>
        </p:blipFill>
        <p:spPr bwMode="auto">
          <a:xfrm>
            <a:off x="1428750" y="1157613"/>
            <a:ext cx="6492875" cy="4576762"/>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1428728" y="1142984"/>
            <a:ext cx="6492875" cy="4576762"/>
          </a:xfrm>
          <a:prstGeom prst="rect">
            <a:avLst/>
          </a:prstGeom>
          <a:noFill/>
          <a:ln w="9525">
            <a:noFill/>
            <a:miter lim="800000"/>
            <a:headEnd/>
            <a:tailEnd/>
          </a:ln>
        </p:spPr>
      </p:pic>
      <p:pic>
        <p:nvPicPr>
          <p:cNvPr id="7" name="Picture 8"/>
          <p:cNvPicPr>
            <a:picLocks noChangeAspect="1" noChangeArrowheads="1"/>
          </p:cNvPicPr>
          <p:nvPr/>
        </p:nvPicPr>
        <p:blipFill>
          <a:blip r:embed="rId5" cstate="print"/>
          <a:srcRect/>
          <a:stretch>
            <a:fillRect/>
          </a:stretch>
        </p:blipFill>
        <p:spPr bwMode="auto">
          <a:xfrm>
            <a:off x="1428728" y="1142984"/>
            <a:ext cx="6492875" cy="4576762"/>
          </a:xfrm>
          <a:prstGeom prst="rect">
            <a:avLst/>
          </a:prstGeom>
          <a:noFill/>
          <a:ln w="9525">
            <a:noFill/>
            <a:miter lim="800000"/>
            <a:headEnd/>
            <a:tailEnd/>
          </a:ln>
        </p:spPr>
      </p:pic>
      <p:pic>
        <p:nvPicPr>
          <p:cNvPr id="8" name="Picture 7"/>
          <p:cNvPicPr>
            <a:picLocks noChangeAspect="1" noChangeArrowheads="1"/>
          </p:cNvPicPr>
          <p:nvPr/>
        </p:nvPicPr>
        <p:blipFill>
          <a:blip r:embed="rId6" cstate="print"/>
          <a:srcRect/>
          <a:stretch>
            <a:fillRect/>
          </a:stretch>
        </p:blipFill>
        <p:spPr bwMode="auto">
          <a:xfrm>
            <a:off x="1428728" y="1142984"/>
            <a:ext cx="6492875" cy="4576762"/>
          </a:xfrm>
          <a:prstGeom prst="rect">
            <a:avLst/>
          </a:prstGeom>
          <a:noFill/>
          <a:ln w="9525">
            <a:noFill/>
            <a:miter lim="800000"/>
            <a:headEnd/>
            <a:tailEnd/>
          </a:ln>
        </p:spPr>
      </p:pic>
      <p:sp>
        <p:nvSpPr>
          <p:cNvPr id="9" name="Titel 1"/>
          <p:cNvSpPr txBox="1">
            <a:spLocks/>
          </p:cNvSpPr>
          <p:nvPr/>
        </p:nvSpPr>
        <p:spPr>
          <a:xfrm>
            <a:off x="214282" y="3071810"/>
            <a:ext cx="8229600" cy="529695"/>
          </a:xfrm>
          <a:prstGeom prst="rect">
            <a:avLst/>
          </a:prstGeom>
        </p:spPr>
        <p:txBody>
          <a:bodyPr>
            <a:noAutofit/>
          </a:bodyPr>
          <a:lstStyle/>
          <a:p>
            <a:pPr marL="342900" indent="-342900" algn="ctr" eaLnBrk="0" fontAlgn="base" hangingPunct="0">
              <a:spcBef>
                <a:spcPct val="50000"/>
              </a:spcBef>
              <a:spcAft>
                <a:spcPct val="0"/>
              </a:spcAft>
              <a:defRPr/>
            </a:pPr>
            <a:endParaRPr lang="fr-BE" sz="3200" dirty="0">
              <a:solidFill>
                <a:srgbClr val="00279F"/>
              </a:solidFill>
              <a:latin typeface="Arial" pitchFamily="34" charset="0"/>
              <a:cs typeface="Arial" charset="0"/>
            </a:endParaRPr>
          </a:p>
        </p:txBody>
      </p:sp>
      <p:pic>
        <p:nvPicPr>
          <p:cNvPr id="11" name="Afbeelding 3" descr="LOGO ODID.jpg"/>
          <p:cNvPicPr>
            <a:picLocks noChangeAspect="1"/>
          </p:cNvPicPr>
          <p:nvPr/>
        </p:nvPicPr>
        <p:blipFill>
          <a:blip r:embed="rId7" cstate="print"/>
          <a:stretch>
            <a:fillRect/>
          </a:stretch>
        </p:blipFill>
        <p:spPr>
          <a:xfrm>
            <a:off x="8501090" y="6215082"/>
            <a:ext cx="555409" cy="540042"/>
          </a:xfrm>
          <a:prstGeom prst="rect">
            <a:avLst/>
          </a:prstGeom>
        </p:spPr>
      </p:pic>
      <p:sp>
        <p:nvSpPr>
          <p:cNvPr id="13" name="ZoneTexte 12"/>
          <p:cNvSpPr txBox="1"/>
          <p:nvPr/>
        </p:nvSpPr>
        <p:spPr>
          <a:xfrm>
            <a:off x="2428860" y="5643578"/>
            <a:ext cx="4341445" cy="400110"/>
          </a:xfrm>
          <a:prstGeom prst="rect">
            <a:avLst/>
          </a:prstGeom>
          <a:noFill/>
        </p:spPr>
        <p:txBody>
          <a:bodyPr wrap="none" rtlCol="0">
            <a:spAutoFit/>
          </a:bodyPr>
          <a:lstStyle/>
          <a:p>
            <a:r>
              <a:rPr lang="fr-BE" sz="2000" dirty="0">
                <a:solidFill>
                  <a:srgbClr val="FF0000"/>
                </a:solidFill>
                <a:latin typeface="Arial" pitchFamily="34" charset="0"/>
                <a:cs typeface="Arial" pitchFamily="34" charset="0"/>
              </a:rPr>
              <a:t>Plus la LED chauffe, moins elle vivra</a:t>
            </a:r>
            <a:endParaRPr lang="fr-FR" sz="2000" dirty="0">
              <a:solidFill>
                <a:srgbClr val="FF0000"/>
              </a:solidFill>
              <a:latin typeface="Arial" pitchFamily="34" charset="0"/>
              <a:cs typeface="Arial" pitchFamily="34" charset="0"/>
            </a:endParaRPr>
          </a:p>
        </p:txBody>
      </p:sp>
      <p:sp>
        <p:nvSpPr>
          <p:cNvPr id="10" name="Subtitle 2"/>
          <p:cNvSpPr txBox="1">
            <a:spLocks/>
          </p:cNvSpPr>
          <p:nvPr/>
        </p:nvSpPr>
        <p:spPr>
          <a:xfrm>
            <a:off x="0" y="0"/>
            <a:ext cx="9144000" cy="1214422"/>
          </a:xfrm>
          <a:prstGeom prst="rect">
            <a:avLst/>
          </a:prstGeom>
        </p:spPr>
        <p:txBody>
          <a:bodyPr vert="horz" lIns="91440" tIns="45720" rIns="91440" bIns="45720" rtlCol="0">
            <a:normAutofit/>
          </a:bodyPr>
          <a:lstStyle/>
          <a:p>
            <a:pPr marL="342900" indent="-342900" algn="ctr">
              <a:spcBef>
                <a:spcPct val="20000"/>
              </a:spcBef>
            </a:pP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Spécificités</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et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points</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d’attention</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a:p>
            <a:pPr marL="342900" indent="-342900" algn="ctr">
              <a:spcBef>
                <a:spcPct val="20000"/>
              </a:spcBef>
            </a:pPr>
            <a:r>
              <a:rPr lang="fr-BE" sz="3200" dirty="0">
                <a:solidFill>
                  <a:srgbClr val="00279F"/>
                </a:solidFill>
                <a:latin typeface="Arial" pitchFamily="34" charset="0"/>
                <a:cs typeface="Arial" charset="0"/>
              </a:rPr>
              <a:t>Chaleur et efficacité de la </a:t>
            </a:r>
            <a:r>
              <a:rPr lang="fr-BE" sz="3200" dirty="0" err="1">
                <a:solidFill>
                  <a:srgbClr val="00279F"/>
                </a:solidFill>
                <a:latin typeface="Arial" pitchFamily="34" charset="0"/>
                <a:cs typeface="Arial" charset="0"/>
              </a:rPr>
              <a:t>led</a:t>
            </a:r>
            <a:endParaRPr lang="fr-BE" sz="3200" dirty="0">
              <a:solidFill>
                <a:srgbClr val="00279F"/>
              </a:solidFill>
              <a:latin typeface="Arial" pitchFamily="34" charset="0"/>
              <a:cs typeface="Arial" charset="0"/>
            </a:endParaRPr>
          </a:p>
          <a:p>
            <a:pPr marL="342900" marR="0" lvl="0" indent="-342900" algn="ctr" defTabSz="914400" rtl="0" eaLnBrk="1" fontAlgn="auto" latinLnBrk="0" hangingPunct="1">
              <a:lnSpc>
                <a:spcPct val="100000"/>
              </a:lnSpc>
              <a:spcBef>
                <a:spcPct val="20000"/>
              </a:spcBef>
              <a:spcAft>
                <a:spcPts val="0"/>
              </a:spcAft>
              <a:buClrTx/>
              <a:buSzTx/>
              <a:tabLst/>
              <a:defRPr/>
            </a:pP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42548103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164793"/>
            <a:ext cx="7667347" cy="4550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07504" y="1357298"/>
            <a:ext cx="9036496" cy="830997"/>
          </a:xfrm>
          <a:prstGeom prst="rect">
            <a:avLst/>
          </a:prstGeom>
          <a:noFill/>
        </p:spPr>
        <p:txBody>
          <a:bodyPr wrap="square" rtlCol="0">
            <a:spAutoFit/>
          </a:bodyPr>
          <a:lstStyle/>
          <a:p>
            <a:pPr fontAlgn="auto">
              <a:spcAft>
                <a:spcPts val="0"/>
              </a:spcAft>
              <a:buFont typeface="Arial" pitchFamily="34" charset="0"/>
              <a:buNone/>
            </a:pPr>
            <a:r>
              <a:rPr lang="nl-BE" sz="2400" dirty="0" err="1">
                <a:solidFill>
                  <a:srgbClr val="000000"/>
                </a:solidFill>
                <a:latin typeface="Arial" panose="020B0604020202020204" pitchFamily="34" charset="0"/>
                <a:cs typeface="Arial" panose="020B0604020202020204" pitchFamily="34" charset="0"/>
              </a:rPr>
              <a:t>Protocole</a:t>
            </a:r>
            <a:r>
              <a:rPr lang="nl-BE" sz="2400" dirty="0">
                <a:solidFill>
                  <a:srgbClr val="000000"/>
                </a:solidFill>
                <a:latin typeface="Arial" panose="020B0604020202020204" pitchFamily="34" charset="0"/>
                <a:cs typeface="Arial" panose="020B0604020202020204" pitchFamily="34" charset="0"/>
              </a:rPr>
              <a:t> de </a:t>
            </a:r>
            <a:r>
              <a:rPr lang="nl-BE" sz="2400" dirty="0" err="1">
                <a:solidFill>
                  <a:srgbClr val="000000"/>
                </a:solidFill>
                <a:latin typeface="Arial" panose="020B0604020202020204" pitchFamily="34" charset="0"/>
                <a:cs typeface="Arial" panose="020B0604020202020204" pitchFamily="34" charset="0"/>
              </a:rPr>
              <a:t>mesure</a:t>
            </a:r>
            <a:r>
              <a:rPr lang="nl-BE" sz="2400" dirty="0">
                <a:solidFill>
                  <a:srgbClr val="000000"/>
                </a:solidFill>
                <a:latin typeface="Arial" panose="020B0604020202020204" pitchFamily="34" charset="0"/>
                <a:cs typeface="Arial" panose="020B0604020202020204" pitchFamily="34" charset="0"/>
              </a:rPr>
              <a:t> LM-80 </a:t>
            </a:r>
            <a:r>
              <a:rPr lang="nl-BE" sz="2400" dirty="0" err="1">
                <a:solidFill>
                  <a:srgbClr val="000000"/>
                </a:solidFill>
                <a:latin typeface="Arial" panose="020B0604020202020204" pitchFamily="34" charset="0"/>
                <a:cs typeface="Arial" panose="020B0604020202020204" pitchFamily="34" charset="0"/>
              </a:rPr>
              <a:t>avec</a:t>
            </a:r>
            <a:r>
              <a:rPr lang="nl-BE" sz="2400" dirty="0">
                <a:solidFill>
                  <a:srgbClr val="000000"/>
                </a:solidFill>
                <a:latin typeface="Arial" panose="020B0604020202020204" pitchFamily="34" charset="0"/>
                <a:cs typeface="Arial" panose="020B0604020202020204" pitchFamily="34" charset="0"/>
              </a:rPr>
              <a:t> </a:t>
            </a:r>
            <a:r>
              <a:rPr lang="nl-BE" sz="2400" dirty="0" err="1">
                <a:solidFill>
                  <a:srgbClr val="000000"/>
                </a:solidFill>
                <a:latin typeface="Arial" panose="020B0604020202020204" pitchFamily="34" charset="0"/>
                <a:cs typeface="Arial" panose="020B0604020202020204" pitchFamily="34" charset="0"/>
              </a:rPr>
              <a:t>extrapolation</a:t>
            </a:r>
            <a:r>
              <a:rPr lang="nl-BE" sz="2400" dirty="0">
                <a:solidFill>
                  <a:srgbClr val="000000"/>
                </a:solidFill>
                <a:latin typeface="Arial" panose="020B0604020202020204" pitchFamily="34" charset="0"/>
                <a:cs typeface="Arial" panose="020B0604020202020204" pitchFamily="34" charset="0"/>
              </a:rPr>
              <a:t> conforme TM-21 </a:t>
            </a:r>
          </a:p>
          <a:p>
            <a:endParaRPr lang="fr-BE" sz="2400" dirty="0"/>
          </a:p>
        </p:txBody>
      </p:sp>
      <p:pic>
        <p:nvPicPr>
          <p:cNvPr id="5"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
        <p:nvSpPr>
          <p:cNvPr id="8" name="Subtitle 2"/>
          <p:cNvSpPr txBox="1">
            <a:spLocks/>
          </p:cNvSpPr>
          <p:nvPr/>
        </p:nvSpPr>
        <p:spPr>
          <a:xfrm>
            <a:off x="0" y="142852"/>
            <a:ext cx="9144000" cy="1214446"/>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LED -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Spécificités</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et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points</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d’attention</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a:p>
            <a:pPr marL="342900" marR="0" lvl="0" indent="-342900" algn="ctr" defTabSz="914400" rtl="0" eaLnBrk="1" fontAlgn="auto" latinLnBrk="0" hangingPunct="1">
              <a:lnSpc>
                <a:spcPct val="100000"/>
              </a:lnSpc>
              <a:spcBef>
                <a:spcPct val="20000"/>
              </a:spcBef>
              <a:spcAft>
                <a:spcPts val="0"/>
              </a:spcAft>
              <a:buClrTx/>
              <a:buSzTx/>
              <a:tabLst/>
              <a:defRPr/>
            </a:pP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Durée</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de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vie</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15805797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p:cNvSpPr txBox="1">
            <a:spLocks/>
          </p:cNvSpPr>
          <p:nvPr/>
        </p:nvSpPr>
        <p:spPr>
          <a:xfrm>
            <a:off x="251520" y="1418130"/>
            <a:ext cx="8640960" cy="4104455"/>
          </a:xfrm>
          <a:prstGeom prst="rect">
            <a:avLst/>
          </a:prstGeom>
        </p:spPr>
        <p:txBody>
          <a:bodyPr/>
          <a:lstStyle/>
          <a:p>
            <a:pPr>
              <a:lnSpc>
                <a:spcPct val="80000"/>
              </a:lnSpc>
              <a:spcBef>
                <a:spcPct val="20000"/>
              </a:spcBef>
            </a:pPr>
            <a:r>
              <a:rPr lang="fr-FR" sz="2000" dirty="0">
                <a:latin typeface="Arial" pitchFamily="34" charset="0"/>
                <a:cs typeface="Arial" pitchFamily="34" charset="0"/>
              </a:rPr>
              <a:t>Définitions normalisées: </a:t>
            </a:r>
            <a:br>
              <a:rPr lang="fr-FR" sz="2000" dirty="0">
                <a:latin typeface="Arial" pitchFamily="34" charset="0"/>
                <a:cs typeface="Arial" pitchFamily="34" charset="0"/>
              </a:rPr>
            </a:br>
            <a:r>
              <a:rPr lang="fr-FR" sz="2000" dirty="0">
                <a:latin typeface="Arial" pitchFamily="34" charset="0"/>
                <a:cs typeface="Arial" pitchFamily="34" charset="0"/>
              </a:rPr>
              <a:t>Les valeurs L-B-F  donnent les caractéristiques de durée de vie des luminaires-LED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nl-NL"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6600" b="0" i="0" u="none" strike="noStrike" kern="1200" cap="none" spc="0" normalizeH="0" baseline="0" noProof="0" dirty="0">
                <a:ln>
                  <a:noFill/>
                </a:ln>
                <a:solidFill>
                  <a:schemeClr val="tx1"/>
                </a:solidFill>
                <a:effectLst/>
                <a:uLnTx/>
                <a:uFillTx/>
                <a:latin typeface="+mn-lt"/>
                <a:ea typeface="+mn-ea"/>
                <a:cs typeface="+mn-cs"/>
              </a:rPr>
              <a:t>60.000 L70 B30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nl-NL"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Ovale toelichting 13"/>
          <p:cNvSpPr/>
          <p:nvPr/>
        </p:nvSpPr>
        <p:spPr>
          <a:xfrm>
            <a:off x="1091450" y="2853915"/>
            <a:ext cx="3240360" cy="1296144"/>
          </a:xfrm>
          <a:prstGeom prst="wedgeEllipseCallout">
            <a:avLst>
              <a:gd name="adj1" fmla="val -45699"/>
              <a:gd name="adj2" fmla="val 715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2">
                  <a:lumMod val="60000"/>
                  <a:lumOff val="40000"/>
                </a:schemeClr>
              </a:solidFill>
            </a:endParaRPr>
          </a:p>
        </p:txBody>
      </p:sp>
      <p:sp>
        <p:nvSpPr>
          <p:cNvPr id="7" name="Tekstvak 14"/>
          <p:cNvSpPr txBox="1"/>
          <p:nvPr/>
        </p:nvSpPr>
        <p:spPr>
          <a:xfrm>
            <a:off x="395536" y="4351648"/>
            <a:ext cx="2077888" cy="707886"/>
          </a:xfrm>
          <a:prstGeom prst="rect">
            <a:avLst/>
          </a:prstGeom>
          <a:noFill/>
        </p:spPr>
        <p:txBody>
          <a:bodyPr wrap="square" rtlCol="0">
            <a:spAutoFit/>
          </a:bodyPr>
          <a:lstStyle/>
          <a:p>
            <a:r>
              <a:rPr lang="fr-BE" sz="2000" b="1" dirty="0">
                <a:solidFill>
                  <a:schemeClr val="tx2">
                    <a:lumMod val="60000"/>
                    <a:lumOff val="40000"/>
                  </a:schemeClr>
                </a:solidFill>
                <a:latin typeface="Arial" pitchFamily="34" charset="0"/>
                <a:cs typeface="Arial" pitchFamily="34" charset="0"/>
              </a:rPr>
              <a:t>Durée de vie en heures</a:t>
            </a:r>
          </a:p>
        </p:txBody>
      </p:sp>
      <p:sp>
        <p:nvSpPr>
          <p:cNvPr id="8" name="Ovale toelichting 15"/>
          <p:cNvSpPr/>
          <p:nvPr/>
        </p:nvSpPr>
        <p:spPr>
          <a:xfrm>
            <a:off x="4295806" y="2744924"/>
            <a:ext cx="1512168" cy="1368152"/>
          </a:xfrm>
          <a:prstGeom prst="wedgeEllipseCallout">
            <a:avLst>
              <a:gd name="adj1" fmla="val -98665"/>
              <a:gd name="adj2" fmla="val 73749"/>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ekstvak 16"/>
          <p:cNvSpPr txBox="1"/>
          <p:nvPr/>
        </p:nvSpPr>
        <p:spPr>
          <a:xfrm>
            <a:off x="2483768" y="4351648"/>
            <a:ext cx="3158008" cy="1323439"/>
          </a:xfrm>
          <a:prstGeom prst="rect">
            <a:avLst/>
          </a:prstGeom>
          <a:noFill/>
        </p:spPr>
        <p:txBody>
          <a:bodyPr wrap="square" rtlCol="0">
            <a:spAutoFit/>
          </a:bodyPr>
          <a:lstStyle/>
          <a:p>
            <a:r>
              <a:rPr lang="fr-BE" sz="2000" b="1" dirty="0">
                <a:solidFill>
                  <a:schemeClr val="accent2"/>
                </a:solidFill>
              </a:rPr>
              <a:t>Quantité de lumière restante à la fin de la durée de vie annoncée (%)</a:t>
            </a:r>
          </a:p>
          <a:p>
            <a:r>
              <a:rPr lang="fr-BE" sz="2000" b="1" dirty="0"/>
              <a:t>Valable pour 100-B</a:t>
            </a:r>
          </a:p>
        </p:txBody>
      </p:sp>
      <p:sp>
        <p:nvSpPr>
          <p:cNvPr id="12" name="Ovale toelichting 15"/>
          <p:cNvSpPr/>
          <p:nvPr/>
        </p:nvSpPr>
        <p:spPr>
          <a:xfrm>
            <a:off x="5796136" y="2786281"/>
            <a:ext cx="1512168" cy="1368152"/>
          </a:xfrm>
          <a:prstGeom prst="wedgeEllipseCallout">
            <a:avLst>
              <a:gd name="adj1" fmla="val -8859"/>
              <a:gd name="adj2" fmla="val 168377"/>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Tekstvak 18"/>
          <p:cNvSpPr txBox="1"/>
          <p:nvPr/>
        </p:nvSpPr>
        <p:spPr>
          <a:xfrm>
            <a:off x="4605544" y="5876676"/>
            <a:ext cx="3121496" cy="707886"/>
          </a:xfrm>
          <a:prstGeom prst="rect">
            <a:avLst/>
          </a:prstGeom>
          <a:noFill/>
        </p:spPr>
        <p:txBody>
          <a:bodyPr wrap="square" rtlCol="0">
            <a:spAutoFit/>
          </a:bodyPr>
          <a:lstStyle/>
          <a:p>
            <a:r>
              <a:rPr lang="fr-FR" sz="2000" b="1" dirty="0">
                <a:solidFill>
                  <a:srgbClr val="7030A0"/>
                </a:solidFill>
              </a:rPr>
              <a:t>Estimation du nombre de LED non conforme à L (%)</a:t>
            </a:r>
            <a:endParaRPr lang="nl-NL" sz="2000" b="1" dirty="0">
              <a:solidFill>
                <a:srgbClr val="7030A0"/>
              </a:solidFill>
            </a:endParaRPr>
          </a:p>
        </p:txBody>
      </p:sp>
      <p:pic>
        <p:nvPicPr>
          <p:cNvPr id="15"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
        <p:nvSpPr>
          <p:cNvPr id="13" name="Subtitle 2"/>
          <p:cNvSpPr txBox="1">
            <a:spLocks/>
          </p:cNvSpPr>
          <p:nvPr/>
        </p:nvSpPr>
        <p:spPr>
          <a:xfrm>
            <a:off x="0" y="142852"/>
            <a:ext cx="9144000" cy="1214446"/>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LED -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Spécificités</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et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points</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d’attention</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a:p>
            <a:pPr marL="342900" marR="0" lvl="0" indent="-342900" algn="ctr" defTabSz="914400" rtl="0" eaLnBrk="1" fontAlgn="auto" latinLnBrk="0" hangingPunct="1">
              <a:lnSpc>
                <a:spcPct val="100000"/>
              </a:lnSpc>
              <a:spcBef>
                <a:spcPct val="20000"/>
              </a:spcBef>
              <a:spcAft>
                <a:spcPts val="0"/>
              </a:spcAft>
              <a:buClrTx/>
              <a:buSzTx/>
              <a:tabLst/>
              <a:defRPr/>
            </a:pP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Durée</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de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vie</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79499" y="2060848"/>
            <a:ext cx="4572000" cy="3539430"/>
          </a:xfrm>
          <a:prstGeom prst="rect">
            <a:avLst/>
          </a:prstGeom>
        </p:spPr>
        <p:txBody>
          <a:bodyPr>
            <a:spAutoFit/>
          </a:bodyPr>
          <a:lstStyle/>
          <a:p>
            <a:pPr algn="ctr" defTabSz="914400" fontAlgn="auto">
              <a:spcBef>
                <a:spcPts val="0"/>
              </a:spcBef>
              <a:spcAft>
                <a:spcPts val="0"/>
              </a:spcAft>
            </a:pPr>
            <a:r>
              <a:rPr lang="nl-BE" sz="2800" dirty="0" err="1">
                <a:solidFill>
                  <a:srgbClr val="000000"/>
                </a:solidFill>
              </a:rPr>
              <a:t>p.ex</a:t>
            </a:r>
            <a:r>
              <a:rPr lang="nl-BE" sz="2800" dirty="0">
                <a:solidFill>
                  <a:srgbClr val="000000"/>
                </a:solidFill>
              </a:rPr>
              <a:t>. </a:t>
            </a:r>
          </a:p>
          <a:p>
            <a:pPr algn="ctr" defTabSz="914400" fontAlgn="auto">
              <a:spcBef>
                <a:spcPts val="0"/>
              </a:spcBef>
              <a:spcAft>
                <a:spcPts val="0"/>
              </a:spcAft>
            </a:pPr>
            <a:r>
              <a:rPr lang="nl-BE" sz="2800" dirty="0">
                <a:solidFill>
                  <a:srgbClr val="000000"/>
                </a:solidFill>
              </a:rPr>
              <a:t>L 80 B20 à 30.000h</a:t>
            </a:r>
          </a:p>
          <a:p>
            <a:pPr algn="ctr" defTabSz="914400" fontAlgn="auto">
              <a:spcBef>
                <a:spcPts val="0"/>
              </a:spcBef>
              <a:spcAft>
                <a:spcPts val="0"/>
              </a:spcAft>
            </a:pPr>
            <a:r>
              <a:rPr lang="nl-BE" sz="2800" dirty="0">
                <a:solidFill>
                  <a:srgbClr val="000000"/>
                </a:solidFill>
              </a:rPr>
              <a:t>L70 à 50.000h</a:t>
            </a:r>
          </a:p>
          <a:p>
            <a:pPr algn="ctr" defTabSz="914400" fontAlgn="auto">
              <a:spcBef>
                <a:spcPts val="0"/>
              </a:spcBef>
              <a:spcAft>
                <a:spcPts val="0"/>
              </a:spcAft>
            </a:pPr>
            <a:r>
              <a:rPr lang="nl-BE" sz="2800" dirty="0">
                <a:solidFill>
                  <a:srgbClr val="000000"/>
                </a:solidFill>
              </a:rPr>
              <a:t>L90 B10 à 50.000h</a:t>
            </a:r>
          </a:p>
          <a:p>
            <a:pPr algn="ctr" defTabSz="914400" fontAlgn="auto">
              <a:spcBef>
                <a:spcPts val="0"/>
              </a:spcBef>
              <a:spcAft>
                <a:spcPts val="0"/>
              </a:spcAft>
            </a:pPr>
            <a:endParaRPr lang="nl-BE" sz="2800" dirty="0">
              <a:solidFill>
                <a:srgbClr val="000000"/>
              </a:solidFill>
            </a:endParaRPr>
          </a:p>
          <a:p>
            <a:pPr algn="ctr" defTabSz="914400" fontAlgn="auto">
              <a:spcBef>
                <a:spcPts val="0"/>
              </a:spcBef>
              <a:spcAft>
                <a:spcPts val="0"/>
              </a:spcAft>
            </a:pPr>
            <a:r>
              <a:rPr lang="nl-BE" sz="2800" dirty="0">
                <a:solidFill>
                  <a:srgbClr val="000000"/>
                </a:solidFill>
              </a:rPr>
              <a:t>Important pour </a:t>
            </a:r>
            <a:r>
              <a:rPr lang="nl-BE" sz="2800" dirty="0" err="1">
                <a:solidFill>
                  <a:srgbClr val="000000"/>
                </a:solidFill>
              </a:rPr>
              <a:t>le</a:t>
            </a:r>
            <a:r>
              <a:rPr lang="nl-BE" sz="2800" dirty="0">
                <a:solidFill>
                  <a:srgbClr val="000000"/>
                </a:solidFill>
              </a:rPr>
              <a:t> </a:t>
            </a:r>
            <a:r>
              <a:rPr lang="nl-BE" sz="2800" dirty="0" err="1">
                <a:solidFill>
                  <a:srgbClr val="000000"/>
                </a:solidFill>
              </a:rPr>
              <a:t>dimensionnement</a:t>
            </a:r>
            <a:endParaRPr lang="nl-BE" sz="2800" dirty="0">
              <a:solidFill>
                <a:srgbClr val="000000"/>
              </a:solidFill>
            </a:endParaRPr>
          </a:p>
          <a:p>
            <a:pPr algn="ctr" defTabSz="914400" fontAlgn="auto">
              <a:spcBef>
                <a:spcPts val="0"/>
              </a:spcBef>
              <a:spcAft>
                <a:spcPts val="0"/>
              </a:spcAft>
            </a:pPr>
            <a:r>
              <a:rPr lang="nl-BE" sz="2800" dirty="0">
                <a:solidFill>
                  <a:srgbClr val="000000"/>
                </a:solidFill>
              </a:rPr>
              <a:t>(Facteur de maintenance)</a:t>
            </a:r>
          </a:p>
        </p:txBody>
      </p:sp>
      <p:pic>
        <p:nvPicPr>
          <p:cNvPr id="4" name="Afbeelding 3" descr="LOGO ODID.jpg"/>
          <p:cNvPicPr>
            <a:picLocks noChangeAspect="1"/>
          </p:cNvPicPr>
          <p:nvPr/>
        </p:nvPicPr>
        <p:blipFill>
          <a:blip r:embed="rId3" cstate="print"/>
          <a:stretch>
            <a:fillRect/>
          </a:stretch>
        </p:blipFill>
        <p:spPr>
          <a:xfrm>
            <a:off x="8501090" y="6215082"/>
            <a:ext cx="555409" cy="540042"/>
          </a:xfrm>
          <a:prstGeom prst="rect">
            <a:avLst/>
          </a:prstGeom>
        </p:spPr>
      </p:pic>
      <p:sp>
        <p:nvSpPr>
          <p:cNvPr id="5" name="Subtitle 2"/>
          <p:cNvSpPr txBox="1">
            <a:spLocks/>
          </p:cNvSpPr>
          <p:nvPr/>
        </p:nvSpPr>
        <p:spPr>
          <a:xfrm>
            <a:off x="0" y="142852"/>
            <a:ext cx="9144000" cy="1214446"/>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LED -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Spécificités</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et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points</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d’attention</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a:p>
            <a:pPr marL="342900" marR="0" lvl="0" indent="-342900" algn="ctr" defTabSz="914400" rtl="0" eaLnBrk="1" fontAlgn="auto" latinLnBrk="0" hangingPunct="1">
              <a:lnSpc>
                <a:spcPct val="100000"/>
              </a:lnSpc>
              <a:spcBef>
                <a:spcPct val="20000"/>
              </a:spcBef>
              <a:spcAft>
                <a:spcPts val="0"/>
              </a:spcAft>
              <a:buClrTx/>
              <a:buSzTx/>
              <a:tabLst/>
              <a:defRPr/>
            </a:pP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Durée</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de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vie</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1699267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nl-BE" sz="3600" dirty="0" err="1">
                <a:solidFill>
                  <a:srgbClr val="00279F"/>
                </a:solidFill>
                <a:latin typeface="Arial" pitchFamily="34" charset="0"/>
                <a:ea typeface="+mn-ea"/>
                <a:cs typeface="Arial" charset="0"/>
              </a:rPr>
              <a:t>Table</a:t>
            </a:r>
            <a:r>
              <a:rPr lang="nl-BE" sz="3600" dirty="0">
                <a:solidFill>
                  <a:srgbClr val="00279F"/>
                </a:solidFill>
                <a:latin typeface="Arial" pitchFamily="34" charset="0"/>
                <a:ea typeface="+mn-ea"/>
                <a:cs typeface="Arial" charset="0"/>
              </a:rPr>
              <a:t> des </a:t>
            </a:r>
            <a:r>
              <a:rPr lang="nl-BE" sz="3600" dirty="0" err="1">
                <a:solidFill>
                  <a:srgbClr val="00279F"/>
                </a:solidFill>
                <a:latin typeface="Arial" pitchFamily="34" charset="0"/>
                <a:ea typeface="+mn-ea"/>
                <a:cs typeface="Arial" charset="0"/>
              </a:rPr>
              <a:t>matières</a:t>
            </a:r>
            <a:br>
              <a:rPr lang="nl-BE" sz="3600" dirty="0">
                <a:solidFill>
                  <a:srgbClr val="00279F"/>
                </a:solidFill>
                <a:latin typeface="Arial" pitchFamily="34" charset="0"/>
                <a:ea typeface="+mn-ea"/>
                <a:cs typeface="Arial" charset="0"/>
              </a:rPr>
            </a:br>
            <a:endParaRPr lang="nl-BE" dirty="0">
              <a:solidFill>
                <a:schemeClr val="accent1">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49194" y="1340768"/>
            <a:ext cx="8229600" cy="4104456"/>
          </a:xfrm>
        </p:spPr>
        <p:txBody>
          <a:bodyPr>
            <a:normAutofit/>
          </a:bodyPr>
          <a:lstStyle/>
          <a:p>
            <a:pPr marL="457200" indent="-457200">
              <a:buAutoNum type="arabicParenR"/>
            </a:pPr>
            <a:r>
              <a:rPr lang="nl-BE" dirty="0">
                <a:solidFill>
                  <a:srgbClr val="FF0000"/>
                </a:solidFill>
                <a:latin typeface="Arial" panose="020B0604020202020204" pitchFamily="34" charset="0"/>
                <a:cs typeface="Arial" panose="020B0604020202020204" pitchFamily="34" charset="0"/>
              </a:rPr>
              <a:t>La </a:t>
            </a:r>
            <a:r>
              <a:rPr lang="nl-BE" dirty="0" err="1">
                <a:solidFill>
                  <a:srgbClr val="FF0000"/>
                </a:solidFill>
                <a:latin typeface="Arial" panose="020B0604020202020204" pitchFamily="34" charset="0"/>
                <a:cs typeface="Arial" panose="020B0604020202020204" pitchFamily="34" charset="0"/>
              </a:rPr>
              <a:t>vision</a:t>
            </a:r>
            <a:endParaRPr lang="nl-BE" dirty="0">
              <a:solidFill>
                <a:srgbClr val="FF0000"/>
              </a:solidFill>
              <a:latin typeface="Arial" panose="020B0604020202020204" pitchFamily="34" charset="0"/>
              <a:cs typeface="Arial" panose="020B0604020202020204" pitchFamily="34" charset="0"/>
            </a:endParaRPr>
          </a:p>
          <a:p>
            <a:pPr marL="457200" indent="-457200">
              <a:buAutoNum type="arabicParenR"/>
            </a:pPr>
            <a:r>
              <a:rPr lang="nl-BE" dirty="0" err="1">
                <a:solidFill>
                  <a:srgbClr val="FF0000"/>
                </a:solidFill>
                <a:latin typeface="Arial" panose="020B0604020202020204" pitchFamily="34" charset="0"/>
                <a:cs typeface="Arial" panose="020B0604020202020204" pitchFamily="34" charset="0"/>
              </a:rPr>
              <a:t>Quelques</a:t>
            </a:r>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notions</a:t>
            </a:r>
            <a:r>
              <a:rPr lang="nl-BE" dirty="0">
                <a:solidFill>
                  <a:srgbClr val="FF0000"/>
                </a:solidFill>
                <a:latin typeface="Arial" panose="020B0604020202020204" pitchFamily="34" charset="0"/>
                <a:cs typeface="Arial" panose="020B0604020202020204" pitchFamily="34" charset="0"/>
              </a:rPr>
              <a:t> de </a:t>
            </a:r>
            <a:r>
              <a:rPr lang="nl-BE" dirty="0" err="1">
                <a:solidFill>
                  <a:srgbClr val="FF0000"/>
                </a:solidFill>
                <a:latin typeface="Arial" panose="020B0604020202020204" pitchFamily="34" charset="0"/>
                <a:cs typeface="Arial" panose="020B0604020202020204" pitchFamily="34" charset="0"/>
              </a:rPr>
              <a:t>photométrie</a:t>
            </a:r>
            <a:endParaRPr lang="nl-BE" dirty="0">
              <a:solidFill>
                <a:srgbClr val="FF0000"/>
              </a:solidFill>
              <a:latin typeface="Arial" panose="020B0604020202020204" pitchFamily="34" charset="0"/>
              <a:cs typeface="Arial" panose="020B0604020202020204" pitchFamily="34" charset="0"/>
            </a:endParaRPr>
          </a:p>
          <a:p>
            <a:pPr marL="457200" indent="-457200">
              <a:buAutoNum type="arabicParenR"/>
            </a:pPr>
            <a:r>
              <a:rPr lang="nl-BE" dirty="0" err="1">
                <a:solidFill>
                  <a:srgbClr val="FF0000"/>
                </a:solidFill>
                <a:latin typeface="Arial" panose="020B0604020202020204" pitchFamily="34" charset="0"/>
                <a:cs typeface="Arial" panose="020B0604020202020204" pitchFamily="34" charset="0"/>
              </a:rPr>
              <a:t>Quelques</a:t>
            </a:r>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notions</a:t>
            </a:r>
            <a:r>
              <a:rPr lang="nl-BE" dirty="0">
                <a:solidFill>
                  <a:srgbClr val="FF0000"/>
                </a:solidFill>
                <a:latin typeface="Arial" panose="020B0604020202020204" pitchFamily="34" charset="0"/>
                <a:cs typeface="Arial" panose="020B0604020202020204" pitchFamily="34" charset="0"/>
              </a:rPr>
              <a:t> de </a:t>
            </a:r>
            <a:r>
              <a:rPr lang="nl-BE" dirty="0" err="1">
                <a:solidFill>
                  <a:srgbClr val="FF0000"/>
                </a:solidFill>
                <a:latin typeface="Arial" panose="020B0604020202020204" pitchFamily="34" charset="0"/>
                <a:cs typeface="Arial" panose="020B0604020202020204" pitchFamily="34" charset="0"/>
              </a:rPr>
              <a:t>colorimétrie</a:t>
            </a:r>
            <a:endParaRPr lang="nl-BE" dirty="0">
              <a:solidFill>
                <a:srgbClr val="FF0000"/>
              </a:solidFill>
              <a:latin typeface="Arial" panose="020B0604020202020204" pitchFamily="34" charset="0"/>
              <a:cs typeface="Arial" panose="020B0604020202020204" pitchFamily="34" charset="0"/>
            </a:endParaRPr>
          </a:p>
          <a:p>
            <a:pPr marL="457200" indent="-457200">
              <a:buAutoNum type="arabicParenR"/>
            </a:pPr>
            <a:r>
              <a:rPr lang="nl-BE" dirty="0">
                <a:solidFill>
                  <a:srgbClr val="FF0000"/>
                </a:solidFill>
                <a:latin typeface="Arial" panose="020B0604020202020204" pitchFamily="34" charset="0"/>
                <a:cs typeface="Arial" panose="020B0604020202020204" pitchFamily="34" charset="0"/>
              </a:rPr>
              <a:t>Performance </a:t>
            </a:r>
            <a:r>
              <a:rPr lang="nl-BE" dirty="0" err="1">
                <a:solidFill>
                  <a:srgbClr val="FF0000"/>
                </a:solidFill>
                <a:latin typeface="Arial" panose="020B0604020202020204" pitchFamily="34" charset="0"/>
                <a:cs typeface="Arial" panose="020B0604020202020204" pitchFamily="34" charset="0"/>
              </a:rPr>
              <a:t>énergétique</a:t>
            </a:r>
            <a:r>
              <a:rPr lang="nl-BE" dirty="0">
                <a:solidFill>
                  <a:srgbClr val="FF0000"/>
                </a:solidFill>
                <a:latin typeface="Arial" panose="020B0604020202020204" pitchFamily="34" charset="0"/>
                <a:cs typeface="Arial" panose="020B0604020202020204" pitchFamily="34" charset="0"/>
              </a:rPr>
              <a:t> de </a:t>
            </a:r>
            <a:r>
              <a:rPr lang="nl-BE" dirty="0" err="1">
                <a:solidFill>
                  <a:srgbClr val="FF0000"/>
                </a:solidFill>
                <a:latin typeface="Arial" panose="020B0604020202020204" pitchFamily="34" charset="0"/>
                <a:cs typeface="Arial" panose="020B0604020202020204" pitchFamily="34" charset="0"/>
              </a:rPr>
              <a:t>l’éclairage</a:t>
            </a:r>
            <a:endParaRPr lang="nl-BE" dirty="0">
              <a:solidFill>
                <a:srgbClr val="FF0000"/>
              </a:solidFill>
              <a:latin typeface="Arial" panose="020B0604020202020204" pitchFamily="34" charset="0"/>
              <a:cs typeface="Arial" panose="020B0604020202020204" pitchFamily="34" charset="0"/>
            </a:endParaRPr>
          </a:p>
          <a:p>
            <a:pPr marL="457200" indent="-457200">
              <a:buAutoNum type="arabicParenR"/>
            </a:pPr>
            <a:r>
              <a:rPr lang="nl-BE" dirty="0">
                <a:solidFill>
                  <a:srgbClr val="FF0000"/>
                </a:solidFill>
                <a:latin typeface="Arial" panose="020B0604020202020204" pitchFamily="34" charset="0"/>
                <a:cs typeface="Arial" panose="020B0604020202020204" pitchFamily="34" charset="0"/>
              </a:rPr>
              <a:t>Les </a:t>
            </a:r>
            <a:r>
              <a:rPr lang="nl-BE" dirty="0" err="1">
                <a:solidFill>
                  <a:srgbClr val="FF0000"/>
                </a:solidFill>
                <a:latin typeface="Arial" panose="020B0604020202020204" pitchFamily="34" charset="0"/>
                <a:cs typeface="Arial" panose="020B0604020202020204" pitchFamily="34" charset="0"/>
              </a:rPr>
              <a:t>normes</a:t>
            </a:r>
            <a:endParaRPr lang="nl-BE" dirty="0">
              <a:solidFill>
                <a:srgbClr val="FF0000"/>
              </a:solidFill>
              <a:latin typeface="Arial" panose="020B0604020202020204" pitchFamily="34" charset="0"/>
              <a:cs typeface="Arial" panose="020B0604020202020204" pitchFamily="34" charset="0"/>
            </a:endParaRPr>
          </a:p>
          <a:p>
            <a:pPr marL="457200" indent="-457200">
              <a:buAutoNum type="arabicParenR"/>
            </a:pPr>
            <a:r>
              <a:rPr lang="nl-BE" dirty="0">
                <a:solidFill>
                  <a:srgbClr val="FF0000"/>
                </a:solidFill>
                <a:latin typeface="Arial" panose="020B0604020202020204" pitchFamily="34" charset="0"/>
                <a:cs typeface="Arial" panose="020B0604020202020204" pitchFamily="34" charset="0"/>
              </a:rPr>
              <a:t>Human Centric </a:t>
            </a:r>
            <a:r>
              <a:rPr lang="nl-BE" dirty="0" err="1">
                <a:solidFill>
                  <a:srgbClr val="FF0000"/>
                </a:solidFill>
                <a:latin typeface="Arial" panose="020B0604020202020204" pitchFamily="34" charset="0"/>
                <a:cs typeface="Arial" panose="020B0604020202020204" pitchFamily="34" charset="0"/>
              </a:rPr>
              <a:t>Lighting</a:t>
            </a:r>
            <a:endParaRPr lang="nl-BE" dirty="0">
              <a:solidFill>
                <a:srgbClr val="FF0000"/>
              </a:solidFill>
              <a:latin typeface="Arial" panose="020B0604020202020204" pitchFamily="34" charset="0"/>
              <a:cs typeface="Arial" panose="020B0604020202020204" pitchFamily="34" charset="0"/>
            </a:endParaRPr>
          </a:p>
          <a:p>
            <a:pPr marL="457200" indent="-457200">
              <a:buAutoNum type="arabicParenR"/>
            </a:pPr>
            <a:r>
              <a:rPr lang="nl-BE" dirty="0" err="1">
                <a:solidFill>
                  <a:srgbClr val="FF0000"/>
                </a:solidFill>
                <a:latin typeface="Arial" panose="020B0604020202020204" pitchFamily="34" charset="0"/>
                <a:cs typeface="Arial" panose="020B0604020202020204" pitchFamily="34" charset="0"/>
              </a:rPr>
              <a:t>Relighting</a:t>
            </a:r>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ou</a:t>
            </a:r>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relamping</a:t>
            </a:r>
            <a:r>
              <a:rPr lang="nl-BE" dirty="0">
                <a:solidFill>
                  <a:srgbClr val="FF0000"/>
                </a:solidFill>
                <a:latin typeface="Arial" panose="020B0604020202020204" pitchFamily="34" charset="0"/>
                <a:cs typeface="Arial" panose="020B0604020202020204" pitchFamily="34" charset="0"/>
              </a:rPr>
              <a:t>?</a:t>
            </a:r>
          </a:p>
          <a:p>
            <a:endParaRPr lang="nl-BE" dirty="0">
              <a:solidFill>
                <a:srgbClr val="FF0000"/>
              </a:solidFill>
            </a:endParaRPr>
          </a:p>
        </p:txBody>
      </p:sp>
      <p:pic>
        <p:nvPicPr>
          <p:cNvPr id="5"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658866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107505" y="4441954"/>
            <a:ext cx="9036495" cy="2416046"/>
          </a:xfrm>
          <a:prstGeom prst="rect">
            <a:avLst/>
          </a:prstGeom>
        </p:spPr>
        <p:txBody>
          <a:bodyPr wrap="square">
            <a:spAutoFit/>
          </a:bodyPr>
          <a:lstStyle/>
          <a:p>
            <a:pPr defTabSz="914400" fontAlgn="auto">
              <a:spcBef>
                <a:spcPts val="0"/>
              </a:spcBef>
              <a:spcAft>
                <a:spcPts val="0"/>
              </a:spcAft>
            </a:pPr>
            <a:endParaRPr lang="nl-BE" sz="1100" dirty="0">
              <a:solidFill>
                <a:srgbClr val="000000"/>
              </a:solidFill>
              <a:latin typeface="Arial" panose="020B0604020202020204" pitchFamily="34" charset="0"/>
              <a:cs typeface="+mn-cs"/>
            </a:endParaRPr>
          </a:p>
          <a:p>
            <a:pPr defTabSz="914400" fontAlgn="auto">
              <a:spcBef>
                <a:spcPts val="0"/>
              </a:spcBef>
              <a:spcAft>
                <a:spcPts val="0"/>
              </a:spcAft>
            </a:pPr>
            <a:r>
              <a:rPr lang="fr-BE" sz="2000" dirty="0">
                <a:solidFill>
                  <a:srgbClr val="000000"/>
                </a:solidFill>
                <a:latin typeface="Arial" panose="020B0604020202020204" pitchFamily="34" charset="0"/>
                <a:cs typeface="+mn-cs"/>
              </a:rPr>
              <a:t>Le facteur de maintenance (MF) est important dans le dimensionnement.</a:t>
            </a:r>
          </a:p>
          <a:p>
            <a:pPr defTabSz="914400" fontAlgn="auto">
              <a:spcBef>
                <a:spcPts val="0"/>
              </a:spcBef>
              <a:spcAft>
                <a:spcPts val="0"/>
              </a:spcAft>
            </a:pPr>
            <a:endParaRPr lang="fr-FR" sz="2000" b="1" dirty="0">
              <a:solidFill>
                <a:srgbClr val="000000"/>
              </a:solidFill>
              <a:latin typeface="Arial" panose="020B0604020202020204" pitchFamily="34" charset="0"/>
              <a:cs typeface="Arial" panose="020B0604020202020204" pitchFamily="34" charset="0"/>
            </a:endParaRPr>
          </a:p>
          <a:p>
            <a:pPr defTabSz="914400" fontAlgn="auto">
              <a:spcBef>
                <a:spcPts val="0"/>
              </a:spcBef>
              <a:spcAft>
                <a:spcPts val="0"/>
              </a:spcAft>
            </a:pPr>
            <a:r>
              <a:rPr lang="fr-FR" sz="2000" b="1" dirty="0">
                <a:solidFill>
                  <a:srgbClr val="000000"/>
                </a:solidFill>
                <a:latin typeface="Arial" panose="020B0604020202020204" pitchFamily="34" charset="0"/>
                <a:cs typeface="Arial" panose="020B0604020202020204" pitchFamily="34" charset="0"/>
              </a:rPr>
              <a:t>MF = Facteur de réduction permettant de prendre en compte la diminution de l’éclairement réalisé du à plusieurs phénomènes liés au vieillissement de l’installation et des locaux (en autre LLMF).</a:t>
            </a:r>
          </a:p>
          <a:p>
            <a:pPr defTabSz="914400" fontAlgn="auto">
              <a:spcBef>
                <a:spcPts val="0"/>
              </a:spcBef>
              <a:spcAft>
                <a:spcPts val="0"/>
              </a:spcAft>
            </a:pPr>
            <a:endParaRPr lang="fr-FR" sz="2000" b="1" dirty="0">
              <a:solidFill>
                <a:srgbClr val="000000"/>
              </a:solidFill>
              <a:latin typeface="Arial" panose="020B0604020202020204" pitchFamily="34" charset="0"/>
              <a:cs typeface="Arial" panose="020B0604020202020204" pitchFamily="34" charset="0"/>
            </a:endParaRPr>
          </a:p>
          <a:p>
            <a:pPr defTabSz="914400" fontAlgn="auto">
              <a:spcBef>
                <a:spcPts val="0"/>
              </a:spcBef>
              <a:spcAft>
                <a:spcPts val="0"/>
              </a:spcAft>
            </a:pPr>
            <a:r>
              <a:rPr lang="fr-FR" sz="2000" b="1" dirty="0">
                <a:solidFill>
                  <a:srgbClr val="000000"/>
                </a:solidFill>
                <a:latin typeface="Arial" panose="020B0604020202020204" pitchFamily="34" charset="0"/>
                <a:cs typeface="Arial" panose="020B0604020202020204" pitchFamily="34" charset="0"/>
              </a:rPr>
              <a:t>Donc : surdimensionnement de l’installation neuve!</a:t>
            </a:r>
          </a:p>
        </p:txBody>
      </p:sp>
      <p:pic>
        <p:nvPicPr>
          <p:cNvPr id="8" name="Afbeelding 7"/>
          <p:cNvPicPr>
            <a:picLocks noChangeAspect="1"/>
          </p:cNvPicPr>
          <p:nvPr/>
        </p:nvPicPr>
        <p:blipFill>
          <a:blip r:embed="rId3" cstate="print"/>
          <a:stretch>
            <a:fillRect/>
          </a:stretch>
        </p:blipFill>
        <p:spPr>
          <a:xfrm>
            <a:off x="1456846" y="1466629"/>
            <a:ext cx="5472608" cy="3176817"/>
          </a:xfrm>
          <a:prstGeom prst="rect">
            <a:avLst/>
          </a:prstGeom>
        </p:spPr>
      </p:pic>
      <p:pic>
        <p:nvPicPr>
          <p:cNvPr id="5"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
        <p:nvSpPr>
          <p:cNvPr id="9" name="Subtitle 2"/>
          <p:cNvSpPr txBox="1">
            <a:spLocks/>
          </p:cNvSpPr>
          <p:nvPr/>
        </p:nvSpPr>
        <p:spPr>
          <a:xfrm>
            <a:off x="0" y="142852"/>
            <a:ext cx="9144000" cy="1214446"/>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LED -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Spécificités</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et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points</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d’attention</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a:p>
            <a:pPr marL="342900" lvl="0" indent="-342900" algn="ctr">
              <a:spcBef>
                <a:spcPct val="20000"/>
              </a:spcBef>
            </a:pPr>
            <a:r>
              <a:rPr lang="nl-BE" sz="3200" dirty="0">
                <a:solidFill>
                  <a:srgbClr val="00279F"/>
                </a:solidFill>
                <a:latin typeface="Arial" pitchFamily="34" charset="0"/>
                <a:cs typeface="Arial" charset="0"/>
              </a:rPr>
              <a:t>Facteur de </a:t>
            </a:r>
            <a:r>
              <a:rPr lang="nl-BE" sz="3200" dirty="0" err="1">
                <a:solidFill>
                  <a:srgbClr val="00279F"/>
                </a:solidFill>
                <a:latin typeface="Arial" pitchFamily="34" charset="0"/>
                <a:cs typeface="Arial" charset="0"/>
              </a:rPr>
              <a:t>maintenance</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25658480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fbeeldingsresultaat voor led lamp"/>
          <p:cNvPicPr>
            <a:picLocks noChangeAspect="1" noChangeArrowheads="1"/>
          </p:cNvPicPr>
          <p:nvPr/>
        </p:nvPicPr>
        <p:blipFill rotWithShape="1">
          <a:blip r:embed="rId2">
            <a:extLst>
              <a:ext uri="{28A0092B-C50C-407E-A947-70E740481C1C}">
                <a14:useLocalDpi xmlns:a14="http://schemas.microsoft.com/office/drawing/2010/main" val="0"/>
              </a:ext>
            </a:extLst>
          </a:blip>
          <a:srcRect b="48553"/>
          <a:stretch/>
        </p:blipFill>
        <p:spPr bwMode="auto">
          <a:xfrm rot="19056683">
            <a:off x="297689" y="2724209"/>
            <a:ext cx="3924300" cy="20189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fbeeldingsresultaat voor led lamp"/>
          <p:cNvPicPr>
            <a:picLocks noChangeAspect="1" noChangeArrowheads="1"/>
          </p:cNvPicPr>
          <p:nvPr/>
        </p:nvPicPr>
        <p:blipFill rotWithShape="1">
          <a:blip r:embed="rId2">
            <a:extLst>
              <a:ext uri="{28A0092B-C50C-407E-A947-70E740481C1C}">
                <a14:useLocalDpi xmlns:a14="http://schemas.microsoft.com/office/drawing/2010/main" val="0"/>
              </a:ext>
            </a:extLst>
          </a:blip>
          <a:srcRect t="51447"/>
          <a:stretch/>
        </p:blipFill>
        <p:spPr bwMode="auto">
          <a:xfrm rot="19056683">
            <a:off x="1604986" y="4214721"/>
            <a:ext cx="3924300" cy="19053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43108" y="1857364"/>
            <a:ext cx="6864380" cy="83099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nl-BE" sz="2400" dirty="0" err="1">
                <a:latin typeface="Arial" pitchFamily="34" charset="0"/>
                <a:cs typeface="Arial" pitchFamily="34" charset="0"/>
              </a:rPr>
              <a:t>Fluctuation</a:t>
            </a:r>
            <a:r>
              <a:rPr lang="nl-BE" sz="2400" dirty="0">
                <a:latin typeface="Arial" pitchFamily="34" charset="0"/>
                <a:cs typeface="Arial" pitchFamily="34" charset="0"/>
              </a:rPr>
              <a:t> </a:t>
            </a:r>
            <a:r>
              <a:rPr lang="nl-BE" sz="2400" dirty="0" err="1">
                <a:latin typeface="Arial" pitchFamily="34" charset="0"/>
                <a:cs typeface="Arial" pitchFamily="34" charset="0"/>
              </a:rPr>
              <a:t>rapide</a:t>
            </a:r>
            <a:r>
              <a:rPr lang="nl-BE" sz="2400" dirty="0">
                <a:latin typeface="Arial" pitchFamily="34" charset="0"/>
                <a:cs typeface="Arial" pitchFamily="34" charset="0"/>
              </a:rPr>
              <a:t> et </a:t>
            </a:r>
            <a:r>
              <a:rPr lang="nl-BE" sz="2400" dirty="0" err="1">
                <a:latin typeface="Arial" pitchFamily="34" charset="0"/>
                <a:cs typeface="Arial" pitchFamily="34" charset="0"/>
              </a:rPr>
              <a:t>périodique</a:t>
            </a:r>
            <a:r>
              <a:rPr lang="nl-BE" sz="2400" dirty="0">
                <a:latin typeface="Arial" pitchFamily="34" charset="0"/>
                <a:cs typeface="Arial" pitchFamily="34" charset="0"/>
              </a:rPr>
              <a:t> de la </a:t>
            </a:r>
            <a:r>
              <a:rPr lang="nl-BE" sz="2400" dirty="0" err="1">
                <a:latin typeface="Arial" pitchFamily="34" charset="0"/>
                <a:cs typeface="Arial" pitchFamily="34" charset="0"/>
              </a:rPr>
              <a:t>quantité</a:t>
            </a:r>
            <a:r>
              <a:rPr lang="nl-BE" sz="2400" dirty="0">
                <a:latin typeface="Arial" pitchFamily="34" charset="0"/>
                <a:cs typeface="Arial" pitchFamily="34" charset="0"/>
              </a:rPr>
              <a:t> de</a:t>
            </a:r>
          </a:p>
          <a:p>
            <a:r>
              <a:rPr lang="nl-BE" sz="2400" dirty="0" err="1">
                <a:latin typeface="Arial" pitchFamily="34" charset="0"/>
                <a:cs typeface="Arial" pitchFamily="34" charset="0"/>
              </a:rPr>
              <a:t>lumière</a:t>
            </a:r>
            <a:r>
              <a:rPr lang="nl-BE" sz="2400" dirty="0">
                <a:latin typeface="Arial" pitchFamily="34" charset="0"/>
                <a:cs typeface="Arial" pitchFamily="34" charset="0"/>
              </a:rPr>
              <a:t> </a:t>
            </a:r>
            <a:r>
              <a:rPr lang="nl-BE" sz="2400" dirty="0" err="1">
                <a:latin typeface="Arial" pitchFamily="34" charset="0"/>
                <a:cs typeface="Arial" pitchFamily="34" charset="0"/>
              </a:rPr>
              <a:t>donnée</a:t>
            </a:r>
            <a:r>
              <a:rPr lang="nl-BE" sz="2400" dirty="0">
                <a:latin typeface="Arial" pitchFamily="34" charset="0"/>
                <a:cs typeface="Arial" pitchFamily="34" charset="0"/>
              </a:rPr>
              <a:t> </a:t>
            </a:r>
            <a:r>
              <a:rPr lang="nl-BE" sz="2400" dirty="0" err="1">
                <a:latin typeface="Arial" pitchFamily="34" charset="0"/>
                <a:cs typeface="Arial" pitchFamily="34" charset="0"/>
              </a:rPr>
              <a:t>par</a:t>
            </a:r>
            <a:r>
              <a:rPr lang="nl-BE" sz="2400" dirty="0">
                <a:latin typeface="Arial" pitchFamily="34" charset="0"/>
                <a:cs typeface="Arial" pitchFamily="34" charset="0"/>
              </a:rPr>
              <a:t> la </a:t>
            </a:r>
            <a:r>
              <a:rPr lang="nl-BE" sz="2400" dirty="0" err="1">
                <a:latin typeface="Arial" pitchFamily="34" charset="0"/>
                <a:cs typeface="Arial" pitchFamily="34" charset="0"/>
              </a:rPr>
              <a:t>lampe</a:t>
            </a:r>
            <a:endParaRPr lang="nl-BE" sz="2400" dirty="0">
              <a:latin typeface="Arial" pitchFamily="34" charset="0"/>
              <a:cs typeface="Arial" pitchFamily="34" charset="0"/>
            </a:endParaRPr>
          </a:p>
        </p:txBody>
      </p:sp>
      <p:pic>
        <p:nvPicPr>
          <p:cNvPr id="7" name="Afbeelding 3" descr="LOGO ODID.jpg"/>
          <p:cNvPicPr>
            <a:picLocks noChangeAspect="1"/>
          </p:cNvPicPr>
          <p:nvPr/>
        </p:nvPicPr>
        <p:blipFill>
          <a:blip r:embed="rId3" cstate="print"/>
          <a:stretch>
            <a:fillRect/>
          </a:stretch>
        </p:blipFill>
        <p:spPr>
          <a:xfrm>
            <a:off x="8501090" y="6215082"/>
            <a:ext cx="555409" cy="540042"/>
          </a:xfrm>
          <a:prstGeom prst="rect">
            <a:avLst/>
          </a:prstGeom>
        </p:spPr>
      </p:pic>
      <p:sp>
        <p:nvSpPr>
          <p:cNvPr id="8" name="Subtitle 2"/>
          <p:cNvSpPr txBox="1">
            <a:spLocks/>
          </p:cNvSpPr>
          <p:nvPr/>
        </p:nvSpPr>
        <p:spPr>
          <a:xfrm>
            <a:off x="0" y="142852"/>
            <a:ext cx="9144000" cy="1214446"/>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LED -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Spécificités</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et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points</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d’attention</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a:p>
            <a:pPr marL="342900" lvl="0" indent="-342900" algn="ctr">
              <a:spcBef>
                <a:spcPct val="20000"/>
              </a:spcBef>
            </a:pPr>
            <a:r>
              <a:rPr lang="nl-BE" sz="3200" dirty="0" err="1">
                <a:solidFill>
                  <a:srgbClr val="00279F"/>
                </a:solidFill>
                <a:latin typeface="Arial" pitchFamily="34" charset="0"/>
                <a:cs typeface="Arial" charset="0"/>
              </a:rPr>
              <a:t>Effet</a:t>
            </a:r>
            <a:r>
              <a:rPr lang="nl-BE" sz="3200" dirty="0">
                <a:solidFill>
                  <a:srgbClr val="00279F"/>
                </a:solidFill>
                <a:latin typeface="Arial" pitchFamily="34" charset="0"/>
                <a:cs typeface="Arial" charset="0"/>
              </a:rPr>
              <a:t> </a:t>
            </a:r>
            <a:r>
              <a:rPr lang="nl-BE" sz="3200" dirty="0" err="1">
                <a:solidFill>
                  <a:srgbClr val="00279F"/>
                </a:solidFill>
                <a:latin typeface="Arial" pitchFamily="34" charset="0"/>
                <a:cs typeface="Arial" charset="0"/>
              </a:rPr>
              <a:t>stroboscopique</a:t>
            </a:r>
            <a:r>
              <a:rPr lang="nl-BE" sz="3200" dirty="0">
                <a:solidFill>
                  <a:srgbClr val="00279F"/>
                </a:solidFill>
                <a:latin typeface="Arial" pitchFamily="34" charset="0"/>
                <a:cs typeface="Arial" charset="0"/>
              </a:rPr>
              <a:t> et </a:t>
            </a:r>
            <a:r>
              <a:rPr lang="nl-BE" sz="3200" dirty="0" err="1">
                <a:solidFill>
                  <a:srgbClr val="00279F"/>
                </a:solidFill>
                <a:latin typeface="Arial" pitchFamily="34" charset="0"/>
                <a:cs typeface="Arial" charset="0"/>
              </a:rPr>
              <a:t>flicker</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5689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endCondLst>
                                    <p:cond evt="onNext" delay="0">
                                      <p:tgtEl>
                                        <p:sldTgt/>
                                      </p:tgtEl>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atic0.goedgevoel.be/static/photo/2014/17/15/14/20140227154302/media_xl_652685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77265" y="2121699"/>
            <a:ext cx="2617189" cy="14743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http://www.malthastudiecoaching.nl/Data/Blog/39/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0806" y="2636912"/>
            <a:ext cx="2597052" cy="1594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http://vermageren.eu/wp-content/uploads/2014/12/vermoeidheid.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35896" y="4365803"/>
            <a:ext cx="2133228" cy="1731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6084168" y="3645024"/>
            <a:ext cx="1518364" cy="369332"/>
          </a:xfrm>
          <a:prstGeom prst="rect">
            <a:avLst/>
          </a:prstGeom>
          <a:noFill/>
        </p:spPr>
        <p:txBody>
          <a:bodyPr wrap="none" rtlCol="0">
            <a:spAutoFit/>
          </a:bodyPr>
          <a:lstStyle/>
          <a:p>
            <a:r>
              <a:rPr lang="nl-BE" dirty="0" err="1"/>
              <a:t>Maux</a:t>
            </a:r>
            <a:r>
              <a:rPr lang="nl-BE" dirty="0"/>
              <a:t> de </a:t>
            </a:r>
            <a:r>
              <a:rPr lang="nl-BE" dirty="0" err="1"/>
              <a:t>tête</a:t>
            </a:r>
            <a:endParaRPr lang="nl-BE" dirty="0"/>
          </a:p>
        </p:txBody>
      </p:sp>
      <p:sp>
        <p:nvSpPr>
          <p:cNvPr id="8" name="TextBox 7"/>
          <p:cNvSpPr txBox="1"/>
          <p:nvPr/>
        </p:nvSpPr>
        <p:spPr>
          <a:xfrm>
            <a:off x="761272" y="4254867"/>
            <a:ext cx="2941831" cy="369332"/>
          </a:xfrm>
          <a:prstGeom prst="rect">
            <a:avLst/>
          </a:prstGeom>
          <a:noFill/>
        </p:spPr>
        <p:txBody>
          <a:bodyPr wrap="none" rtlCol="0">
            <a:spAutoFit/>
          </a:bodyPr>
          <a:lstStyle/>
          <a:p>
            <a:r>
              <a:rPr lang="nl-BE" dirty="0" err="1"/>
              <a:t>Problème</a:t>
            </a:r>
            <a:r>
              <a:rPr lang="nl-BE" dirty="0"/>
              <a:t> de </a:t>
            </a:r>
            <a:r>
              <a:rPr lang="nl-BE" dirty="0" err="1"/>
              <a:t>concentration</a:t>
            </a:r>
            <a:endParaRPr lang="nl-BE" dirty="0"/>
          </a:p>
        </p:txBody>
      </p:sp>
      <p:sp>
        <p:nvSpPr>
          <p:cNvPr id="9" name="TextBox 8"/>
          <p:cNvSpPr txBox="1"/>
          <p:nvPr/>
        </p:nvSpPr>
        <p:spPr>
          <a:xfrm>
            <a:off x="4337973" y="6097543"/>
            <a:ext cx="954107" cy="369332"/>
          </a:xfrm>
          <a:prstGeom prst="rect">
            <a:avLst/>
          </a:prstGeom>
          <a:noFill/>
        </p:spPr>
        <p:txBody>
          <a:bodyPr wrap="none" rtlCol="0">
            <a:spAutoFit/>
          </a:bodyPr>
          <a:lstStyle/>
          <a:p>
            <a:r>
              <a:rPr lang="nl-BE" dirty="0" err="1"/>
              <a:t>Fatigue</a:t>
            </a:r>
            <a:endParaRPr lang="nl-BE" dirty="0"/>
          </a:p>
        </p:txBody>
      </p:sp>
      <p:pic>
        <p:nvPicPr>
          <p:cNvPr id="10" name="Afbeelding 3" descr="LOGO ODID.jpg"/>
          <p:cNvPicPr>
            <a:picLocks noChangeAspect="1"/>
          </p:cNvPicPr>
          <p:nvPr/>
        </p:nvPicPr>
        <p:blipFill>
          <a:blip r:embed="rId5" cstate="print"/>
          <a:stretch>
            <a:fillRect/>
          </a:stretch>
        </p:blipFill>
        <p:spPr>
          <a:xfrm>
            <a:off x="8501090" y="6215082"/>
            <a:ext cx="555409" cy="540042"/>
          </a:xfrm>
          <a:prstGeom prst="rect">
            <a:avLst/>
          </a:prstGeom>
        </p:spPr>
      </p:pic>
      <p:sp>
        <p:nvSpPr>
          <p:cNvPr id="12" name="Subtitle 2"/>
          <p:cNvSpPr txBox="1">
            <a:spLocks/>
          </p:cNvSpPr>
          <p:nvPr/>
        </p:nvSpPr>
        <p:spPr>
          <a:xfrm>
            <a:off x="0" y="142852"/>
            <a:ext cx="9144000" cy="1214446"/>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LED -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Spécificités</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et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points</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d’attention</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a:p>
            <a:pPr marL="342900" lvl="0" indent="-342900" algn="ctr">
              <a:spcBef>
                <a:spcPct val="20000"/>
              </a:spcBef>
            </a:pPr>
            <a:r>
              <a:rPr lang="nl-BE" sz="3200" dirty="0" err="1">
                <a:solidFill>
                  <a:srgbClr val="00279F"/>
                </a:solidFill>
                <a:latin typeface="Arial" pitchFamily="34" charset="0"/>
                <a:cs typeface="Arial" charset="0"/>
              </a:rPr>
              <a:t>Flicker</a:t>
            </a:r>
            <a:r>
              <a:rPr lang="nl-BE" sz="3200" dirty="0">
                <a:solidFill>
                  <a:srgbClr val="00279F"/>
                </a:solidFill>
                <a:latin typeface="Arial" pitchFamily="34" charset="0"/>
                <a:cs typeface="Arial" charset="0"/>
              </a:rPr>
              <a:t> - </a:t>
            </a:r>
            <a:r>
              <a:rPr lang="nl-BE" sz="3200" dirty="0" err="1">
                <a:solidFill>
                  <a:srgbClr val="00279F"/>
                </a:solidFill>
                <a:latin typeface="Arial" pitchFamily="34" charset="0"/>
                <a:cs typeface="Arial" charset="0"/>
              </a:rPr>
              <a:t>Conséquences</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22919970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BE" sz="3200" dirty="0" err="1">
                <a:solidFill>
                  <a:srgbClr val="00279F"/>
                </a:solidFill>
                <a:latin typeface="Arial" pitchFamily="34" charset="0"/>
                <a:ea typeface="+mn-ea"/>
                <a:cs typeface="Arial" charset="0"/>
              </a:rPr>
              <a:t>LEDs</a:t>
            </a:r>
            <a:r>
              <a:rPr lang="nl-BE" sz="3200" dirty="0">
                <a:solidFill>
                  <a:srgbClr val="00279F"/>
                </a:solidFill>
                <a:latin typeface="Arial" pitchFamily="34" charset="0"/>
                <a:ea typeface="+mn-ea"/>
                <a:cs typeface="Arial" charset="0"/>
              </a:rPr>
              <a:t> et </a:t>
            </a:r>
            <a:r>
              <a:rPr lang="nl-BE" sz="3200" dirty="0" err="1">
                <a:solidFill>
                  <a:srgbClr val="00279F"/>
                </a:solidFill>
                <a:latin typeface="Arial" pitchFamily="34" charset="0"/>
                <a:ea typeface="+mn-ea"/>
                <a:cs typeface="Arial" charset="0"/>
              </a:rPr>
              <a:t>flicker</a:t>
            </a:r>
            <a:endParaRPr lang="nl-BE" sz="3200" dirty="0">
              <a:solidFill>
                <a:srgbClr val="00279F"/>
              </a:solidFill>
              <a:latin typeface="Arial" pitchFamily="34" charset="0"/>
              <a:ea typeface="+mn-ea"/>
              <a:cs typeface="Arial" charset="0"/>
            </a:endParaRPr>
          </a:p>
        </p:txBody>
      </p:sp>
      <p:sp>
        <p:nvSpPr>
          <p:cNvPr id="3" name="Content Placeholder 2"/>
          <p:cNvSpPr>
            <a:spLocks noGrp="1"/>
          </p:cNvSpPr>
          <p:nvPr>
            <p:ph idx="1"/>
          </p:nvPr>
        </p:nvSpPr>
        <p:spPr/>
        <p:txBody>
          <a:bodyPr>
            <a:normAutofit lnSpcReduction="10000"/>
          </a:bodyPr>
          <a:lstStyle/>
          <a:p>
            <a:endParaRPr lang="nl-BE" sz="2400" dirty="0">
              <a:latin typeface="Arial" pitchFamily="34" charset="0"/>
              <a:cs typeface="Arial" pitchFamily="34" charset="0"/>
            </a:endParaRPr>
          </a:p>
          <a:p>
            <a:r>
              <a:rPr lang="nl-BE" sz="2400" dirty="0">
                <a:latin typeface="Arial" pitchFamily="34" charset="0"/>
                <a:cs typeface="Arial" pitchFamily="34" charset="0"/>
              </a:rPr>
              <a:t>Les </a:t>
            </a:r>
            <a:r>
              <a:rPr lang="nl-BE" sz="2400" dirty="0" err="1">
                <a:latin typeface="Arial" pitchFamily="34" charset="0"/>
                <a:cs typeface="Arial" pitchFamily="34" charset="0"/>
              </a:rPr>
              <a:t>LEDs</a:t>
            </a:r>
            <a:r>
              <a:rPr lang="nl-BE" sz="2400" dirty="0">
                <a:latin typeface="Arial" pitchFamily="34" charset="0"/>
                <a:cs typeface="Arial" pitchFamily="34" charset="0"/>
              </a:rPr>
              <a:t> </a:t>
            </a:r>
            <a:r>
              <a:rPr lang="nl-BE" sz="2400" dirty="0" err="1">
                <a:latin typeface="Arial" pitchFamily="34" charset="0"/>
                <a:cs typeface="Arial" pitchFamily="34" charset="0"/>
              </a:rPr>
              <a:t>réagissent</a:t>
            </a:r>
            <a:r>
              <a:rPr lang="nl-BE" sz="2400" dirty="0">
                <a:latin typeface="Arial" pitchFamily="34" charset="0"/>
                <a:cs typeface="Arial" pitchFamily="34" charset="0"/>
              </a:rPr>
              <a:t> </a:t>
            </a:r>
            <a:r>
              <a:rPr lang="nl-BE" sz="2400" dirty="0" err="1">
                <a:latin typeface="Arial" pitchFamily="34" charset="0"/>
                <a:cs typeface="Arial" pitchFamily="34" charset="0"/>
              </a:rPr>
              <a:t>particulièrement</a:t>
            </a:r>
            <a:r>
              <a:rPr lang="nl-BE" sz="2400" dirty="0">
                <a:latin typeface="Arial" pitchFamily="34" charset="0"/>
                <a:cs typeface="Arial" pitchFamily="34" charset="0"/>
              </a:rPr>
              <a:t> </a:t>
            </a:r>
            <a:r>
              <a:rPr lang="nl-BE" sz="2400" dirty="0" err="1">
                <a:latin typeface="Arial" pitchFamily="34" charset="0"/>
                <a:cs typeface="Arial" pitchFamily="34" charset="0"/>
              </a:rPr>
              <a:t>vite</a:t>
            </a:r>
            <a:r>
              <a:rPr lang="nl-BE" sz="2400" dirty="0">
                <a:latin typeface="Arial" pitchFamily="34" charset="0"/>
                <a:cs typeface="Arial" pitchFamily="34" charset="0"/>
              </a:rPr>
              <a:t> </a:t>
            </a:r>
            <a:r>
              <a:rPr lang="nl-BE" sz="2400" dirty="0" err="1">
                <a:latin typeface="Arial" pitchFamily="34" charset="0"/>
                <a:cs typeface="Arial" pitchFamily="34" charset="0"/>
              </a:rPr>
              <a:t>aux</a:t>
            </a:r>
            <a:r>
              <a:rPr lang="nl-BE" sz="2400" dirty="0">
                <a:latin typeface="Arial" pitchFamily="34" charset="0"/>
                <a:cs typeface="Arial" pitchFamily="34" charset="0"/>
              </a:rPr>
              <a:t> </a:t>
            </a:r>
            <a:r>
              <a:rPr lang="nl-BE" sz="2400" dirty="0" err="1">
                <a:latin typeface="Arial" pitchFamily="34" charset="0"/>
                <a:cs typeface="Arial" pitchFamily="34" charset="0"/>
              </a:rPr>
              <a:t>variations</a:t>
            </a:r>
            <a:r>
              <a:rPr lang="nl-BE" sz="2400" dirty="0">
                <a:latin typeface="Arial" pitchFamily="34" charset="0"/>
                <a:cs typeface="Arial" pitchFamily="34" charset="0"/>
              </a:rPr>
              <a:t> de courant.</a:t>
            </a:r>
            <a:br>
              <a:rPr lang="nl-BE" sz="2400" dirty="0">
                <a:latin typeface="Arial" pitchFamily="34" charset="0"/>
                <a:cs typeface="Arial" pitchFamily="34" charset="0"/>
              </a:rPr>
            </a:br>
            <a:endParaRPr lang="nl-BE" sz="2400" dirty="0">
              <a:latin typeface="Arial" pitchFamily="34" charset="0"/>
              <a:cs typeface="Arial" pitchFamily="34" charset="0"/>
            </a:endParaRPr>
          </a:p>
          <a:p>
            <a:r>
              <a:rPr lang="nl-BE" sz="2400" dirty="0">
                <a:latin typeface="Arial" pitchFamily="34" charset="0"/>
                <a:cs typeface="Arial" pitchFamily="34" charset="0"/>
                <a:sym typeface="Wingdings" panose="05000000000000000000" pitchFamily="2" charset="2"/>
              </a:rPr>
              <a:t>Les </a:t>
            </a:r>
            <a:r>
              <a:rPr lang="nl-BE" sz="2400" dirty="0" err="1">
                <a:latin typeface="Arial" pitchFamily="34" charset="0"/>
                <a:cs typeface="Arial" pitchFamily="34" charset="0"/>
                <a:sym typeface="Wingdings" panose="05000000000000000000" pitchFamily="2" charset="2"/>
              </a:rPr>
              <a:t>LEDs</a:t>
            </a:r>
            <a:r>
              <a:rPr lang="nl-BE" sz="2400" dirty="0">
                <a:latin typeface="Arial" pitchFamily="34" charset="0"/>
                <a:cs typeface="Arial" pitchFamily="34" charset="0"/>
                <a:sym typeface="Wingdings" panose="05000000000000000000" pitchFamily="2" charset="2"/>
              </a:rPr>
              <a:t> </a:t>
            </a:r>
            <a:r>
              <a:rPr lang="nl-BE" sz="2400" dirty="0" err="1">
                <a:latin typeface="Arial" pitchFamily="34" charset="0"/>
                <a:cs typeface="Arial" pitchFamily="34" charset="0"/>
                <a:sym typeface="Wingdings" panose="05000000000000000000" pitchFamily="2" charset="2"/>
              </a:rPr>
              <a:t>s’éteignent</a:t>
            </a:r>
            <a:r>
              <a:rPr lang="nl-BE" sz="2400" dirty="0">
                <a:latin typeface="Arial" pitchFamily="34" charset="0"/>
                <a:cs typeface="Arial" pitchFamily="34" charset="0"/>
                <a:sym typeface="Wingdings" panose="05000000000000000000" pitchFamily="2" charset="2"/>
              </a:rPr>
              <a:t> </a:t>
            </a:r>
            <a:r>
              <a:rPr lang="nl-BE" sz="2400" dirty="0" err="1">
                <a:latin typeface="Arial" pitchFamily="34" charset="0"/>
                <a:cs typeface="Arial" pitchFamily="34" charset="0"/>
                <a:sym typeface="Wingdings" panose="05000000000000000000" pitchFamily="2" charset="2"/>
              </a:rPr>
              <a:t>tout</a:t>
            </a:r>
            <a:r>
              <a:rPr lang="nl-BE" sz="2400" dirty="0">
                <a:latin typeface="Arial" pitchFamily="34" charset="0"/>
                <a:cs typeface="Arial" pitchFamily="34" charset="0"/>
                <a:sym typeface="Wingdings" panose="05000000000000000000" pitchFamily="2" charset="2"/>
              </a:rPr>
              <a:t> de suite </a:t>
            </a:r>
            <a:r>
              <a:rPr lang="nl-BE" sz="2400" dirty="0" err="1">
                <a:latin typeface="Arial" pitchFamily="34" charset="0"/>
                <a:cs typeface="Arial" pitchFamily="34" charset="0"/>
                <a:sym typeface="Wingdings" panose="05000000000000000000" pitchFamily="2" charset="2"/>
              </a:rPr>
              <a:t>après</a:t>
            </a:r>
            <a:r>
              <a:rPr lang="nl-BE" sz="2400" dirty="0">
                <a:latin typeface="Arial" pitchFamily="34" charset="0"/>
                <a:cs typeface="Arial" pitchFamily="34" charset="0"/>
                <a:sym typeface="Wingdings" panose="05000000000000000000" pitchFamily="2" charset="2"/>
              </a:rPr>
              <a:t> </a:t>
            </a:r>
            <a:r>
              <a:rPr lang="nl-BE" sz="2400" dirty="0" err="1">
                <a:latin typeface="Arial" pitchFamily="34" charset="0"/>
                <a:cs typeface="Arial" pitchFamily="34" charset="0"/>
                <a:sym typeface="Wingdings" panose="05000000000000000000" pitchFamily="2" charset="2"/>
              </a:rPr>
              <a:t>extinction</a:t>
            </a:r>
            <a:r>
              <a:rPr lang="nl-BE" sz="2400" dirty="0">
                <a:latin typeface="Arial" pitchFamily="34" charset="0"/>
                <a:cs typeface="Arial" pitchFamily="34" charset="0"/>
                <a:sym typeface="Wingdings" panose="05000000000000000000" pitchFamily="2" charset="2"/>
              </a:rPr>
              <a:t>.</a:t>
            </a:r>
          </a:p>
          <a:p>
            <a:pPr marL="342900" indent="-342900">
              <a:buFont typeface="Wingdings"/>
              <a:buChar char="à"/>
            </a:pPr>
            <a:endParaRPr lang="nl-BE" sz="2400" dirty="0">
              <a:latin typeface="Arial" pitchFamily="34" charset="0"/>
              <a:cs typeface="Arial" pitchFamily="34" charset="0"/>
            </a:endParaRPr>
          </a:p>
          <a:p>
            <a:pPr marL="1085850" lvl="1" indent="-342900">
              <a:buFont typeface="Wingdings"/>
              <a:buChar char="à"/>
            </a:pPr>
            <a:r>
              <a:rPr lang="nl-BE" sz="2400" dirty="0">
                <a:solidFill>
                  <a:srgbClr val="FF0000"/>
                </a:solidFill>
                <a:latin typeface="Arial" pitchFamily="34" charset="0"/>
                <a:cs typeface="Arial" pitchFamily="34" charset="0"/>
                <a:sym typeface="Wingdings" panose="05000000000000000000" pitchFamily="2" charset="2"/>
              </a:rPr>
              <a:t>Plus de </a:t>
            </a:r>
            <a:r>
              <a:rPr lang="nl-BE" sz="2400" dirty="0" err="1">
                <a:solidFill>
                  <a:srgbClr val="FF0000"/>
                </a:solidFill>
                <a:latin typeface="Arial" pitchFamily="34" charset="0"/>
                <a:cs typeface="Arial" pitchFamily="34" charset="0"/>
                <a:sym typeface="Wingdings" panose="05000000000000000000" pitchFamily="2" charset="2"/>
              </a:rPr>
              <a:t>risque</a:t>
            </a:r>
            <a:r>
              <a:rPr lang="nl-BE" sz="2400" dirty="0">
                <a:solidFill>
                  <a:srgbClr val="FF0000"/>
                </a:solidFill>
                <a:latin typeface="Arial" pitchFamily="34" charset="0"/>
                <a:cs typeface="Arial" pitchFamily="34" charset="0"/>
                <a:sym typeface="Wingdings" panose="05000000000000000000" pitchFamily="2" charset="2"/>
              </a:rPr>
              <a:t> de </a:t>
            </a:r>
            <a:r>
              <a:rPr lang="nl-BE" sz="2400" dirty="0" err="1">
                <a:solidFill>
                  <a:srgbClr val="FF0000"/>
                </a:solidFill>
                <a:latin typeface="Arial" pitchFamily="34" charset="0"/>
                <a:cs typeface="Arial" pitchFamily="34" charset="0"/>
                <a:sym typeface="Wingdings" panose="05000000000000000000" pitchFamily="2" charset="2"/>
              </a:rPr>
              <a:t>flicker</a:t>
            </a:r>
            <a:r>
              <a:rPr lang="nl-BE" sz="2400" dirty="0">
                <a:solidFill>
                  <a:srgbClr val="FF0000"/>
                </a:solidFill>
                <a:latin typeface="Arial" pitchFamily="34" charset="0"/>
                <a:cs typeface="Arial" pitchFamily="34" charset="0"/>
                <a:sym typeface="Wingdings" panose="05000000000000000000" pitchFamily="2" charset="2"/>
              </a:rPr>
              <a:t> </a:t>
            </a:r>
            <a:r>
              <a:rPr lang="nl-BE" sz="2400" dirty="0" err="1">
                <a:solidFill>
                  <a:srgbClr val="FF0000"/>
                </a:solidFill>
                <a:latin typeface="Arial" pitchFamily="34" charset="0"/>
                <a:cs typeface="Arial" pitchFamily="34" charset="0"/>
                <a:sym typeface="Wingdings" panose="05000000000000000000" pitchFamily="2" charset="2"/>
              </a:rPr>
              <a:t>qu’avec</a:t>
            </a:r>
            <a:r>
              <a:rPr lang="nl-BE" sz="2400" dirty="0">
                <a:solidFill>
                  <a:srgbClr val="FF0000"/>
                </a:solidFill>
                <a:latin typeface="Arial" pitchFamily="34" charset="0"/>
                <a:cs typeface="Arial" pitchFamily="34" charset="0"/>
                <a:sym typeface="Wingdings" panose="05000000000000000000" pitchFamily="2" charset="2"/>
              </a:rPr>
              <a:t> les </a:t>
            </a:r>
            <a:r>
              <a:rPr lang="nl-BE" sz="2400" dirty="0" err="1">
                <a:solidFill>
                  <a:srgbClr val="FF0000"/>
                </a:solidFill>
                <a:latin typeface="Arial" pitchFamily="34" charset="0"/>
                <a:cs typeface="Arial" pitchFamily="34" charset="0"/>
                <a:sym typeface="Wingdings" panose="05000000000000000000" pitchFamily="2" charset="2"/>
              </a:rPr>
              <a:t>autres</a:t>
            </a:r>
            <a:r>
              <a:rPr lang="nl-BE" sz="2400" dirty="0">
                <a:solidFill>
                  <a:srgbClr val="FF0000"/>
                </a:solidFill>
                <a:latin typeface="Arial" pitchFamily="34" charset="0"/>
                <a:cs typeface="Arial" pitchFamily="34" charset="0"/>
                <a:sym typeface="Wingdings" panose="05000000000000000000" pitchFamily="2" charset="2"/>
              </a:rPr>
              <a:t> </a:t>
            </a:r>
            <a:r>
              <a:rPr lang="nl-BE" sz="2400" dirty="0" err="1">
                <a:solidFill>
                  <a:srgbClr val="FF0000"/>
                </a:solidFill>
                <a:latin typeface="Arial" pitchFamily="34" charset="0"/>
                <a:cs typeface="Arial" pitchFamily="34" charset="0"/>
                <a:sym typeface="Wingdings" panose="05000000000000000000" pitchFamily="2" charset="2"/>
              </a:rPr>
              <a:t>sources</a:t>
            </a:r>
            <a:r>
              <a:rPr lang="nl-BE" sz="2400" dirty="0">
                <a:solidFill>
                  <a:srgbClr val="FF0000"/>
                </a:solidFill>
                <a:latin typeface="Arial" pitchFamily="34" charset="0"/>
                <a:cs typeface="Arial" pitchFamily="34" charset="0"/>
                <a:sym typeface="Wingdings" panose="05000000000000000000" pitchFamily="2" charset="2"/>
              </a:rPr>
              <a:t> </a:t>
            </a:r>
            <a:r>
              <a:rPr lang="nl-BE" sz="2400" dirty="0" err="1">
                <a:solidFill>
                  <a:srgbClr val="FF0000"/>
                </a:solidFill>
                <a:latin typeface="Arial" pitchFamily="34" charset="0"/>
                <a:cs typeface="Arial" pitchFamily="34" charset="0"/>
                <a:sym typeface="Wingdings" panose="05000000000000000000" pitchFamily="2" charset="2"/>
              </a:rPr>
              <a:t>lumineuses</a:t>
            </a:r>
            <a:endParaRPr lang="nl-BE" sz="2400" dirty="0">
              <a:solidFill>
                <a:srgbClr val="FF0000"/>
              </a:solidFill>
              <a:latin typeface="Arial" pitchFamily="34" charset="0"/>
              <a:cs typeface="Arial" pitchFamily="34" charset="0"/>
              <a:sym typeface="Wingdings" panose="05000000000000000000" pitchFamily="2" charset="2"/>
            </a:endParaRPr>
          </a:p>
          <a:p>
            <a:pPr marL="342900" indent="-342900">
              <a:buFont typeface="Wingdings"/>
              <a:buChar char="à"/>
            </a:pPr>
            <a:endParaRPr lang="nl-BE" sz="2400" dirty="0">
              <a:latin typeface="Arial" pitchFamily="34" charset="0"/>
              <a:cs typeface="Arial" pitchFamily="34" charset="0"/>
              <a:sym typeface="Wingdings" panose="05000000000000000000" pitchFamily="2" charset="2"/>
            </a:endParaRPr>
          </a:p>
          <a:p>
            <a:pPr marL="342900" indent="-342900">
              <a:buFont typeface="Wingdings"/>
              <a:buChar char="à"/>
            </a:pPr>
            <a:endParaRPr lang="nl-BE" sz="2400" dirty="0">
              <a:latin typeface="Arial" pitchFamily="34" charset="0"/>
              <a:cs typeface="Arial" pitchFamily="34" charset="0"/>
              <a:sym typeface="Wingdings" panose="05000000000000000000" pitchFamily="2" charset="2"/>
            </a:endParaRPr>
          </a:p>
          <a:p>
            <a:r>
              <a:rPr lang="nl-BE" sz="2400" dirty="0">
                <a:effectLst>
                  <a:outerShdw blurRad="38100" dist="38100" dir="2700000" algn="tl">
                    <a:srgbClr val="000000">
                      <a:alpha val="43137"/>
                    </a:srgbClr>
                  </a:outerShdw>
                </a:effectLst>
                <a:latin typeface="Arial" pitchFamily="34" charset="0"/>
                <a:cs typeface="Arial" pitchFamily="34" charset="0"/>
              </a:rPr>
              <a:t>La </a:t>
            </a:r>
            <a:r>
              <a:rPr lang="nl-BE" sz="2400" dirty="0" err="1">
                <a:effectLst>
                  <a:outerShdw blurRad="38100" dist="38100" dir="2700000" algn="tl">
                    <a:srgbClr val="000000">
                      <a:alpha val="43137"/>
                    </a:srgbClr>
                  </a:outerShdw>
                </a:effectLst>
                <a:latin typeface="Arial" pitchFamily="34" charset="0"/>
                <a:cs typeface="Arial" pitchFamily="34" charset="0"/>
              </a:rPr>
              <a:t>qualité</a:t>
            </a:r>
            <a:r>
              <a:rPr lang="nl-BE" sz="2400" dirty="0">
                <a:effectLst>
                  <a:outerShdw blurRad="38100" dist="38100" dir="2700000" algn="tl">
                    <a:srgbClr val="000000">
                      <a:alpha val="43137"/>
                    </a:srgbClr>
                  </a:outerShdw>
                </a:effectLst>
                <a:latin typeface="Arial" pitchFamily="34" charset="0"/>
                <a:cs typeface="Arial" pitchFamily="34" charset="0"/>
              </a:rPr>
              <a:t> du </a:t>
            </a:r>
            <a:r>
              <a:rPr lang="nl-BE" sz="2400" dirty="0" err="1">
                <a:effectLst>
                  <a:outerShdw blurRad="38100" dist="38100" dir="2700000" algn="tl">
                    <a:srgbClr val="000000">
                      <a:alpha val="43137"/>
                    </a:srgbClr>
                  </a:outerShdw>
                </a:effectLst>
                <a:latin typeface="Arial" pitchFamily="34" charset="0"/>
                <a:cs typeface="Arial" pitchFamily="34" charset="0"/>
              </a:rPr>
              <a:t>driver</a:t>
            </a:r>
            <a:r>
              <a:rPr lang="nl-BE" sz="2400" dirty="0">
                <a:effectLst>
                  <a:outerShdw blurRad="38100" dist="38100" dir="2700000" algn="tl">
                    <a:srgbClr val="000000">
                      <a:alpha val="43137"/>
                    </a:srgbClr>
                  </a:outerShdw>
                </a:effectLst>
                <a:latin typeface="Arial" pitchFamily="34" charset="0"/>
                <a:cs typeface="Arial" pitchFamily="34" charset="0"/>
              </a:rPr>
              <a:t> est primordiale !!!</a:t>
            </a:r>
          </a:p>
          <a:p>
            <a:pPr marL="342900" indent="-342900">
              <a:buFont typeface="Wingdings"/>
              <a:buChar char="à"/>
            </a:pPr>
            <a:endParaRPr lang="nl-BE" sz="2400" dirty="0">
              <a:latin typeface="Arial" pitchFamily="34" charset="0"/>
              <a:cs typeface="Arial" pitchFamily="34" charset="0"/>
            </a:endParaRPr>
          </a:p>
          <a:p>
            <a:endParaRPr lang="nl-BE" sz="2400" dirty="0">
              <a:latin typeface="Arial" pitchFamily="34" charset="0"/>
              <a:cs typeface="Arial" pitchFamily="34" charset="0"/>
            </a:endParaRPr>
          </a:p>
        </p:txBody>
      </p:sp>
      <p:pic>
        <p:nvPicPr>
          <p:cNvPr id="4"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42364337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
            <a:ext cx="9144000" cy="1285884"/>
          </a:xfrm>
        </p:spPr>
        <p:txBody>
          <a:bodyPr>
            <a:noAutofit/>
          </a:bodyPr>
          <a:lstStyle/>
          <a:p>
            <a:r>
              <a:rPr lang="nl-BE" sz="3200" dirty="0" err="1">
                <a:solidFill>
                  <a:srgbClr val="00279F"/>
                </a:solidFill>
                <a:latin typeface="Arial" pitchFamily="34" charset="0"/>
                <a:ea typeface="+mn-ea"/>
                <a:cs typeface="Arial" charset="0"/>
              </a:rPr>
              <a:t>Interprétation</a:t>
            </a:r>
            <a:br>
              <a:rPr lang="nl-BE" sz="3200" dirty="0">
                <a:solidFill>
                  <a:srgbClr val="00279F"/>
                </a:solidFill>
                <a:latin typeface="Arial" pitchFamily="34" charset="0"/>
                <a:ea typeface="+mn-ea"/>
                <a:cs typeface="Arial" charset="0"/>
              </a:rPr>
            </a:br>
            <a:r>
              <a:rPr lang="nl-BE" sz="3200" dirty="0">
                <a:solidFill>
                  <a:srgbClr val="00279F"/>
                </a:solidFill>
                <a:latin typeface="Arial" pitchFamily="34" charset="0"/>
                <a:ea typeface="+mn-ea"/>
                <a:cs typeface="Arial" charset="0"/>
              </a:rPr>
              <a:t>SVM (</a:t>
            </a:r>
            <a:r>
              <a:rPr lang="nl-BE" sz="3200" dirty="0" err="1">
                <a:solidFill>
                  <a:srgbClr val="00279F"/>
                </a:solidFill>
                <a:latin typeface="Arial" pitchFamily="34" charset="0"/>
                <a:ea typeface="+mn-ea"/>
                <a:cs typeface="Arial" charset="0"/>
              </a:rPr>
              <a:t>Stroboscopic</a:t>
            </a:r>
            <a:r>
              <a:rPr lang="nl-BE" sz="3200" dirty="0">
                <a:solidFill>
                  <a:srgbClr val="00279F"/>
                </a:solidFill>
                <a:latin typeface="Arial" pitchFamily="34" charset="0"/>
                <a:ea typeface="+mn-ea"/>
                <a:cs typeface="Arial" charset="0"/>
              </a:rPr>
              <a:t> </a:t>
            </a:r>
            <a:r>
              <a:rPr lang="nl-BE" sz="3200" dirty="0" err="1">
                <a:solidFill>
                  <a:srgbClr val="00279F"/>
                </a:solidFill>
                <a:latin typeface="Arial" pitchFamily="34" charset="0"/>
                <a:ea typeface="+mn-ea"/>
                <a:cs typeface="Arial" charset="0"/>
              </a:rPr>
              <a:t>Visibility</a:t>
            </a:r>
            <a:r>
              <a:rPr lang="nl-BE" sz="3200" dirty="0">
                <a:solidFill>
                  <a:srgbClr val="00279F"/>
                </a:solidFill>
                <a:latin typeface="Arial" pitchFamily="34" charset="0"/>
                <a:ea typeface="+mn-ea"/>
                <a:cs typeface="Arial" charset="0"/>
              </a:rPr>
              <a:t> </a:t>
            </a:r>
            <a:r>
              <a:rPr lang="nl-BE" sz="3200" dirty="0" err="1">
                <a:solidFill>
                  <a:srgbClr val="00279F"/>
                </a:solidFill>
                <a:latin typeface="Arial" pitchFamily="34" charset="0"/>
                <a:ea typeface="+mn-ea"/>
                <a:cs typeface="Arial" charset="0"/>
              </a:rPr>
              <a:t>Measure</a:t>
            </a:r>
            <a:r>
              <a:rPr lang="nl-BE" sz="3200" dirty="0">
                <a:solidFill>
                  <a:srgbClr val="00279F"/>
                </a:solidFill>
                <a:latin typeface="Arial" pitchFamily="34" charset="0"/>
                <a:ea typeface="+mn-ea"/>
                <a:cs typeface="Arial" charset="0"/>
              </a:rPr>
              <a:t>)</a:t>
            </a:r>
          </a:p>
        </p:txBody>
      </p:sp>
      <p:sp>
        <p:nvSpPr>
          <p:cNvPr id="3" name="Content Placeholder 2"/>
          <p:cNvSpPr>
            <a:spLocks noGrp="1"/>
          </p:cNvSpPr>
          <p:nvPr>
            <p:ph idx="1"/>
          </p:nvPr>
        </p:nvSpPr>
        <p:spPr>
          <a:xfrm>
            <a:off x="457200" y="1571612"/>
            <a:ext cx="8229600" cy="4348163"/>
          </a:xfrm>
        </p:spPr>
        <p:txBody>
          <a:bodyPr/>
          <a:lstStyle/>
          <a:p>
            <a:r>
              <a:rPr lang="nl-BE" dirty="0" err="1"/>
              <a:t>Norme</a:t>
            </a:r>
            <a:r>
              <a:rPr lang="nl-BE" dirty="0"/>
              <a:t> en cours </a:t>
            </a:r>
            <a:r>
              <a:rPr lang="nl-BE" dirty="0" err="1"/>
              <a:t>d’approbation</a:t>
            </a:r>
            <a:endParaRPr lang="nl-BE" dirty="0"/>
          </a:p>
          <a:p>
            <a:endParaRPr lang="nl-BE" dirty="0"/>
          </a:p>
          <a:p>
            <a:r>
              <a:rPr lang="nl-BE" dirty="0"/>
              <a:t>Analyse </a:t>
            </a:r>
            <a:r>
              <a:rPr lang="nl-BE" dirty="0" err="1"/>
              <a:t>très</a:t>
            </a:r>
            <a:r>
              <a:rPr lang="nl-BE" dirty="0"/>
              <a:t> </a:t>
            </a:r>
            <a:r>
              <a:rPr lang="nl-BE" dirty="0" err="1"/>
              <a:t>simple</a:t>
            </a:r>
            <a:r>
              <a:rPr lang="nl-BE" dirty="0"/>
              <a:t> …</a:t>
            </a:r>
          </a:p>
        </p:txBody>
      </p:sp>
      <p:sp>
        <p:nvSpPr>
          <p:cNvPr id="4" name="Rectangle 3"/>
          <p:cNvSpPr/>
          <p:nvPr/>
        </p:nvSpPr>
        <p:spPr>
          <a:xfrm>
            <a:off x="4115377" y="4048211"/>
            <a:ext cx="3169438" cy="13444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effectLst>
                <a:outerShdw blurRad="50800" dist="38100" dir="2700000" algn="tl" rotWithShape="0">
                  <a:prstClr val="black">
                    <a:alpha val="40000"/>
                  </a:prstClr>
                </a:outerShdw>
              </a:effectLst>
            </a:endParaRPr>
          </a:p>
        </p:txBody>
      </p:sp>
      <p:sp>
        <p:nvSpPr>
          <p:cNvPr id="5" name="TextBox 4"/>
          <p:cNvSpPr txBox="1"/>
          <p:nvPr/>
        </p:nvSpPr>
        <p:spPr>
          <a:xfrm>
            <a:off x="4288703" y="4228610"/>
            <a:ext cx="2712602" cy="1015663"/>
          </a:xfrm>
          <a:prstGeom prst="rect">
            <a:avLst/>
          </a:prstGeom>
          <a:noFill/>
        </p:spPr>
        <p:txBody>
          <a:bodyPr wrap="none" rtlCol="0">
            <a:spAutoFit/>
          </a:bodyPr>
          <a:lstStyle/>
          <a:p>
            <a:r>
              <a:rPr lang="nl-BE" sz="2000" dirty="0">
                <a:effectLst>
                  <a:outerShdw blurRad="38100" dist="38100" dir="2700000" algn="tl">
                    <a:srgbClr val="000000">
                      <a:alpha val="43137"/>
                    </a:srgbClr>
                  </a:outerShdw>
                </a:effectLst>
              </a:rPr>
              <a:t>SVM &lt; 1 </a:t>
            </a:r>
            <a:r>
              <a:rPr lang="nl-BE" sz="2000" dirty="0">
                <a:effectLst>
                  <a:outerShdw blurRad="38100" dist="38100" dir="2700000" algn="tl">
                    <a:srgbClr val="000000">
                      <a:alpha val="43137"/>
                    </a:srgbClr>
                  </a:outerShdw>
                </a:effectLst>
                <a:sym typeface="Wingdings" panose="05000000000000000000" pitchFamily="2" charset="2"/>
              </a:rPr>
              <a:t> Non </a:t>
            </a:r>
            <a:r>
              <a:rPr lang="nl-BE" sz="2000" dirty="0" err="1">
                <a:effectLst>
                  <a:outerShdw blurRad="38100" dist="38100" dir="2700000" algn="tl">
                    <a:srgbClr val="000000">
                      <a:alpha val="43137"/>
                    </a:srgbClr>
                  </a:outerShdw>
                </a:effectLst>
                <a:sym typeface="Wingdings" panose="05000000000000000000" pitchFamily="2" charset="2"/>
              </a:rPr>
              <a:t>visible</a:t>
            </a:r>
            <a:endParaRPr lang="nl-BE" sz="2000" dirty="0">
              <a:effectLst>
                <a:outerShdw blurRad="38100" dist="38100" dir="2700000" algn="tl">
                  <a:srgbClr val="000000">
                    <a:alpha val="43137"/>
                  </a:srgbClr>
                </a:outerShdw>
              </a:effectLst>
              <a:sym typeface="Wingdings" panose="05000000000000000000" pitchFamily="2" charset="2"/>
            </a:endParaRPr>
          </a:p>
          <a:p>
            <a:r>
              <a:rPr lang="nl-BE" sz="2000" dirty="0">
                <a:effectLst>
                  <a:outerShdw blurRad="38100" dist="38100" dir="2700000" algn="tl">
                    <a:srgbClr val="000000">
                      <a:alpha val="43137"/>
                    </a:srgbClr>
                  </a:outerShdw>
                </a:effectLst>
                <a:sym typeface="Wingdings" panose="05000000000000000000" pitchFamily="2" charset="2"/>
              </a:rPr>
              <a:t>SVM = 1  </a:t>
            </a:r>
            <a:r>
              <a:rPr lang="nl-BE" sz="2000" dirty="0" err="1">
                <a:effectLst>
                  <a:outerShdw blurRad="38100" dist="38100" dir="2700000" algn="tl">
                    <a:srgbClr val="000000">
                      <a:alpha val="43137"/>
                    </a:srgbClr>
                  </a:outerShdw>
                </a:effectLst>
                <a:sym typeface="Wingdings" panose="05000000000000000000" pitchFamily="2" charset="2"/>
              </a:rPr>
              <a:t>Juste</a:t>
            </a:r>
            <a:r>
              <a:rPr lang="nl-BE" sz="2000" dirty="0">
                <a:effectLst>
                  <a:outerShdw blurRad="38100" dist="38100" dir="2700000" algn="tl">
                    <a:srgbClr val="000000">
                      <a:alpha val="43137"/>
                    </a:srgbClr>
                  </a:outerShdw>
                </a:effectLst>
                <a:sym typeface="Wingdings" panose="05000000000000000000" pitchFamily="2" charset="2"/>
              </a:rPr>
              <a:t> </a:t>
            </a:r>
            <a:r>
              <a:rPr lang="nl-BE" sz="2000" dirty="0" err="1">
                <a:effectLst>
                  <a:outerShdw blurRad="38100" dist="38100" dir="2700000" algn="tl">
                    <a:srgbClr val="000000">
                      <a:alpha val="43137"/>
                    </a:srgbClr>
                  </a:outerShdw>
                </a:effectLst>
                <a:sym typeface="Wingdings" panose="05000000000000000000" pitchFamily="2" charset="2"/>
              </a:rPr>
              <a:t>visible</a:t>
            </a:r>
            <a:endParaRPr lang="nl-BE" sz="2000" dirty="0">
              <a:effectLst>
                <a:outerShdw blurRad="38100" dist="38100" dir="2700000" algn="tl">
                  <a:srgbClr val="000000">
                    <a:alpha val="43137"/>
                  </a:srgbClr>
                </a:outerShdw>
              </a:effectLst>
              <a:sym typeface="Wingdings" panose="05000000000000000000" pitchFamily="2" charset="2"/>
            </a:endParaRPr>
          </a:p>
          <a:p>
            <a:r>
              <a:rPr lang="nl-BE" sz="2000" dirty="0">
                <a:effectLst>
                  <a:outerShdw blurRad="38100" dist="38100" dir="2700000" algn="tl">
                    <a:srgbClr val="000000">
                      <a:alpha val="43137"/>
                    </a:srgbClr>
                  </a:outerShdw>
                </a:effectLst>
                <a:sym typeface="Wingdings" panose="05000000000000000000" pitchFamily="2" charset="2"/>
              </a:rPr>
              <a:t>SVM &gt; 1  </a:t>
            </a:r>
            <a:r>
              <a:rPr lang="nl-BE" sz="2000" dirty="0" err="1">
                <a:effectLst>
                  <a:outerShdw blurRad="38100" dist="38100" dir="2700000" algn="tl">
                    <a:srgbClr val="000000">
                      <a:alpha val="43137"/>
                    </a:srgbClr>
                  </a:outerShdw>
                </a:effectLst>
                <a:sym typeface="Wingdings" panose="05000000000000000000" pitchFamily="2" charset="2"/>
              </a:rPr>
              <a:t>Visible</a:t>
            </a:r>
            <a:endParaRPr lang="nl-BE" sz="2000" dirty="0">
              <a:effectLst>
                <a:outerShdw blurRad="38100" dist="38100" dir="2700000" algn="tl">
                  <a:srgbClr val="000000">
                    <a:alpha val="43137"/>
                  </a:srgbClr>
                </a:outerShdw>
              </a:effectLst>
            </a:endParaRPr>
          </a:p>
        </p:txBody>
      </p:sp>
      <p:pic>
        <p:nvPicPr>
          <p:cNvPr id="2054" name="Picture 6" descr="http://webbuilder5.asiannet.com/ftp/2724/MF250N_UPRtek_01.jpg"/>
          <p:cNvPicPr>
            <a:picLocks noChangeAspect="1" noChangeArrowheads="1"/>
          </p:cNvPicPr>
          <p:nvPr/>
        </p:nvPicPr>
        <p:blipFill>
          <a:blip r:embed="rId2" cstate="screen">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640346" y="3387553"/>
            <a:ext cx="1621508" cy="2644203"/>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3191627" y="4421623"/>
            <a:ext cx="792088" cy="5760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pic>
        <p:nvPicPr>
          <p:cNvPr id="9" name="Afbeelding 3" descr="LOGO ODID.jpg"/>
          <p:cNvPicPr>
            <a:picLocks noChangeAspect="1"/>
          </p:cNvPicPr>
          <p:nvPr/>
        </p:nvPicPr>
        <p:blipFill>
          <a:blip r:embed="rId3"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10120283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612893"/>
            <a:ext cx="8134672" cy="3387743"/>
          </a:xfrm>
        </p:spPr>
        <p:txBody>
          <a:bodyPr>
            <a:noAutofit/>
          </a:bodyPr>
          <a:lstStyle/>
          <a:p>
            <a:r>
              <a:rPr lang="nl-BE" sz="2400" dirty="0" err="1">
                <a:latin typeface="Arial" pitchFamily="34" charset="0"/>
                <a:cs typeface="Arial" pitchFamily="34" charset="0"/>
              </a:rPr>
              <a:t>Sécurité</a:t>
            </a:r>
            <a:r>
              <a:rPr lang="nl-BE" sz="2400" dirty="0">
                <a:latin typeface="Arial" pitchFamily="34" charset="0"/>
                <a:cs typeface="Arial" pitchFamily="34" charset="0"/>
              </a:rPr>
              <a:t> </a:t>
            </a:r>
            <a:r>
              <a:rPr lang="nl-BE" sz="2400" dirty="0" err="1">
                <a:latin typeface="Arial" pitchFamily="34" charset="0"/>
                <a:cs typeface="Arial" pitchFamily="34" charset="0"/>
              </a:rPr>
              <a:t>photobiologique</a:t>
            </a:r>
            <a:br>
              <a:rPr lang="nl-BE" sz="2400" dirty="0">
                <a:latin typeface="Arial" pitchFamily="34" charset="0"/>
                <a:cs typeface="Arial" pitchFamily="34" charset="0"/>
              </a:rPr>
            </a:br>
            <a:r>
              <a:rPr lang="nl-BE" sz="2400" dirty="0" err="1">
                <a:latin typeface="Arial" pitchFamily="34" charset="0"/>
                <a:cs typeface="Arial" pitchFamily="34" charset="0"/>
              </a:rPr>
              <a:t>Recommandation</a:t>
            </a:r>
            <a:r>
              <a:rPr lang="nl-BE" sz="2400" dirty="0">
                <a:latin typeface="Arial" pitchFamily="34" charset="0"/>
                <a:cs typeface="Arial" pitchFamily="34" charset="0"/>
              </a:rPr>
              <a:t> en </a:t>
            </a:r>
            <a:r>
              <a:rPr lang="nl-BE" sz="2400" dirty="0" err="1">
                <a:latin typeface="Arial" pitchFamily="34" charset="0"/>
                <a:cs typeface="Arial" pitchFamily="34" charset="0"/>
              </a:rPr>
              <a:t>fonction</a:t>
            </a:r>
            <a:r>
              <a:rPr lang="nl-BE" sz="2400" dirty="0">
                <a:latin typeface="Arial" pitchFamily="34" charset="0"/>
                <a:cs typeface="Arial" pitchFamily="34" charset="0"/>
              </a:rPr>
              <a:t> du </a:t>
            </a:r>
            <a:r>
              <a:rPr lang="nl-BE" sz="2400" dirty="0" err="1">
                <a:latin typeface="Arial" pitchFamily="34" charset="0"/>
                <a:cs typeface="Arial" pitchFamily="34" charset="0"/>
              </a:rPr>
              <a:t>temps</a:t>
            </a:r>
            <a:r>
              <a:rPr lang="nl-BE" sz="2400" dirty="0">
                <a:latin typeface="Arial" pitchFamily="34" charset="0"/>
                <a:cs typeface="Arial" pitchFamily="34" charset="0"/>
              </a:rPr>
              <a:t> </a:t>
            </a:r>
            <a:r>
              <a:rPr lang="nl-BE" sz="2400" dirty="0" err="1">
                <a:latin typeface="Arial" pitchFamily="34" charset="0"/>
                <a:cs typeface="Arial" pitchFamily="34" charset="0"/>
              </a:rPr>
              <a:t>d’exposition</a:t>
            </a:r>
            <a:r>
              <a:rPr lang="nl-BE" sz="2400" dirty="0">
                <a:latin typeface="Arial" pitchFamily="34" charset="0"/>
                <a:cs typeface="Arial" pitchFamily="34" charset="0"/>
              </a:rPr>
              <a:t>, de </a:t>
            </a:r>
            <a:r>
              <a:rPr lang="nl-BE" sz="2400" dirty="0" err="1">
                <a:latin typeface="Arial" pitchFamily="34" charset="0"/>
                <a:cs typeface="Arial" pitchFamily="34" charset="0"/>
              </a:rPr>
              <a:t>l’intensité</a:t>
            </a:r>
            <a:r>
              <a:rPr lang="nl-BE" sz="2400" dirty="0">
                <a:latin typeface="Arial" pitchFamily="34" charset="0"/>
                <a:cs typeface="Arial" pitchFamily="34" charset="0"/>
              </a:rPr>
              <a:t> et de la </a:t>
            </a:r>
            <a:r>
              <a:rPr lang="nl-BE" sz="2400" dirty="0" err="1">
                <a:latin typeface="Arial" pitchFamily="34" charset="0"/>
                <a:cs typeface="Arial" pitchFamily="34" charset="0"/>
              </a:rPr>
              <a:t>distance</a:t>
            </a:r>
            <a:br>
              <a:rPr lang="nl-BE" sz="1800" dirty="0">
                <a:latin typeface="Arial" pitchFamily="34" charset="0"/>
                <a:cs typeface="Arial" pitchFamily="34" charset="0"/>
              </a:rPr>
            </a:br>
            <a:r>
              <a:rPr lang="nl-BE" sz="1800" dirty="0">
                <a:latin typeface="Arial" pitchFamily="34" charset="0"/>
                <a:cs typeface="Arial" pitchFamily="34" charset="0"/>
              </a:rPr>
              <a:t> </a:t>
            </a:r>
          </a:p>
        </p:txBody>
      </p:sp>
      <p:sp>
        <p:nvSpPr>
          <p:cNvPr id="3" name="Subtitle 2"/>
          <p:cNvSpPr>
            <a:spLocks noGrp="1"/>
          </p:cNvSpPr>
          <p:nvPr>
            <p:ph type="subTitle" idx="1"/>
          </p:nvPr>
        </p:nvSpPr>
        <p:spPr>
          <a:xfrm>
            <a:off x="0" y="142852"/>
            <a:ext cx="9144000" cy="1214446"/>
          </a:xfrm>
        </p:spPr>
        <p:txBody>
          <a:bodyPr>
            <a:normAutofit/>
          </a:bodyPr>
          <a:lstStyle/>
          <a:p>
            <a:r>
              <a:rPr lang="nl-BE" dirty="0">
                <a:solidFill>
                  <a:srgbClr val="00279F"/>
                </a:solidFill>
                <a:latin typeface="Arial" pitchFamily="34" charset="0"/>
                <a:cs typeface="Arial" charset="0"/>
              </a:rPr>
              <a:t>LED - </a:t>
            </a:r>
            <a:r>
              <a:rPr lang="nl-BE" dirty="0" err="1">
                <a:solidFill>
                  <a:srgbClr val="00279F"/>
                </a:solidFill>
                <a:latin typeface="Arial" pitchFamily="34" charset="0"/>
                <a:cs typeface="Arial" charset="0"/>
              </a:rPr>
              <a:t>Spécificités</a:t>
            </a:r>
            <a:r>
              <a:rPr lang="nl-BE" dirty="0">
                <a:solidFill>
                  <a:srgbClr val="00279F"/>
                </a:solidFill>
                <a:latin typeface="Arial" pitchFamily="34" charset="0"/>
                <a:cs typeface="Arial" charset="0"/>
              </a:rPr>
              <a:t> et </a:t>
            </a:r>
            <a:r>
              <a:rPr lang="nl-BE" dirty="0" err="1">
                <a:solidFill>
                  <a:srgbClr val="00279F"/>
                </a:solidFill>
                <a:latin typeface="Arial" pitchFamily="34" charset="0"/>
                <a:cs typeface="Arial" charset="0"/>
              </a:rPr>
              <a:t>points</a:t>
            </a:r>
            <a:r>
              <a:rPr lang="nl-BE" dirty="0">
                <a:solidFill>
                  <a:srgbClr val="00279F"/>
                </a:solidFill>
                <a:latin typeface="Arial" pitchFamily="34" charset="0"/>
                <a:cs typeface="Arial" charset="0"/>
              </a:rPr>
              <a:t> </a:t>
            </a:r>
            <a:r>
              <a:rPr lang="nl-BE" dirty="0" err="1">
                <a:solidFill>
                  <a:srgbClr val="00279F"/>
                </a:solidFill>
                <a:latin typeface="Arial" pitchFamily="34" charset="0"/>
                <a:cs typeface="Arial" charset="0"/>
              </a:rPr>
              <a:t>d’attention</a:t>
            </a:r>
            <a:endParaRPr lang="nl-BE" dirty="0">
              <a:solidFill>
                <a:srgbClr val="00279F"/>
              </a:solidFill>
              <a:latin typeface="Arial" pitchFamily="34" charset="0"/>
              <a:cs typeface="Arial" charset="0"/>
            </a:endParaRPr>
          </a:p>
          <a:p>
            <a:r>
              <a:rPr lang="nl-BE" dirty="0" err="1">
                <a:solidFill>
                  <a:srgbClr val="00279F"/>
                </a:solidFill>
                <a:latin typeface="Arial" pitchFamily="34" charset="0"/>
                <a:cs typeface="Arial" charset="0"/>
              </a:rPr>
              <a:t>Mais</a:t>
            </a:r>
            <a:r>
              <a:rPr lang="nl-BE" dirty="0">
                <a:solidFill>
                  <a:srgbClr val="00279F"/>
                </a:solidFill>
                <a:latin typeface="Arial" pitchFamily="34" charset="0"/>
                <a:cs typeface="Arial" charset="0"/>
              </a:rPr>
              <a:t> </a:t>
            </a:r>
            <a:r>
              <a:rPr lang="nl-BE" dirty="0" err="1">
                <a:solidFill>
                  <a:srgbClr val="00279F"/>
                </a:solidFill>
                <a:latin typeface="Arial" pitchFamily="34" charset="0"/>
                <a:cs typeface="Arial" charset="0"/>
              </a:rPr>
              <a:t>encore</a:t>
            </a:r>
            <a:r>
              <a:rPr lang="nl-BE" dirty="0">
                <a:solidFill>
                  <a:srgbClr val="00279F"/>
                </a:solidFill>
                <a:latin typeface="Arial" pitchFamily="34" charset="0"/>
                <a:cs typeface="Arial" charset="0"/>
              </a:rPr>
              <a:t> …</a:t>
            </a:r>
          </a:p>
        </p:txBody>
      </p:sp>
      <p:pic>
        <p:nvPicPr>
          <p:cNvPr id="4"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pic>
        <p:nvPicPr>
          <p:cNvPr id="6" name="Picture 5"/>
          <p:cNvPicPr>
            <a:picLocks noChangeAspect="1" noChangeArrowheads="1"/>
          </p:cNvPicPr>
          <p:nvPr/>
        </p:nvPicPr>
        <p:blipFill>
          <a:blip r:embed="rId3" cstate="print"/>
          <a:srcRect/>
          <a:stretch>
            <a:fillRect/>
          </a:stretch>
        </p:blipFill>
        <p:spPr bwMode="auto">
          <a:xfrm>
            <a:off x="2189444" y="4005064"/>
            <a:ext cx="4765112" cy="1728192"/>
          </a:xfrm>
          <a:prstGeom prst="rect">
            <a:avLst/>
          </a:prstGeom>
          <a:noFill/>
          <a:ln w="9525">
            <a:noFill/>
            <a:miter lim="800000"/>
            <a:headEnd/>
            <a:tailEnd/>
          </a:ln>
        </p:spPr>
      </p:pic>
      <p:sp>
        <p:nvSpPr>
          <p:cNvPr id="7" name="Rectangle 6"/>
          <p:cNvSpPr/>
          <p:nvPr/>
        </p:nvSpPr>
        <p:spPr>
          <a:xfrm>
            <a:off x="2267744" y="4689743"/>
            <a:ext cx="460851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1600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2852"/>
            <a:ext cx="9144000" cy="1214446"/>
          </a:xfrm>
        </p:spPr>
        <p:txBody>
          <a:bodyPr>
            <a:normAutofit/>
          </a:bodyPr>
          <a:lstStyle/>
          <a:p>
            <a:r>
              <a:rPr lang="nl-BE" dirty="0">
                <a:solidFill>
                  <a:srgbClr val="00279F"/>
                </a:solidFill>
                <a:latin typeface="Arial" pitchFamily="34" charset="0"/>
                <a:cs typeface="Arial" charset="0"/>
              </a:rPr>
              <a:t>LED - </a:t>
            </a:r>
            <a:r>
              <a:rPr lang="nl-BE" dirty="0" err="1">
                <a:solidFill>
                  <a:srgbClr val="00279F"/>
                </a:solidFill>
                <a:latin typeface="Arial" pitchFamily="34" charset="0"/>
                <a:cs typeface="Arial" charset="0"/>
              </a:rPr>
              <a:t>Spécificités</a:t>
            </a:r>
            <a:r>
              <a:rPr lang="nl-BE" dirty="0">
                <a:solidFill>
                  <a:srgbClr val="00279F"/>
                </a:solidFill>
                <a:latin typeface="Arial" pitchFamily="34" charset="0"/>
                <a:cs typeface="Arial" charset="0"/>
              </a:rPr>
              <a:t> et </a:t>
            </a:r>
            <a:r>
              <a:rPr lang="nl-BE" dirty="0" err="1">
                <a:solidFill>
                  <a:srgbClr val="00279F"/>
                </a:solidFill>
                <a:latin typeface="Arial" pitchFamily="34" charset="0"/>
                <a:cs typeface="Arial" charset="0"/>
              </a:rPr>
              <a:t>points</a:t>
            </a:r>
            <a:r>
              <a:rPr lang="nl-BE" dirty="0">
                <a:solidFill>
                  <a:srgbClr val="00279F"/>
                </a:solidFill>
                <a:latin typeface="Arial" pitchFamily="34" charset="0"/>
                <a:cs typeface="Arial" charset="0"/>
              </a:rPr>
              <a:t> </a:t>
            </a:r>
            <a:r>
              <a:rPr lang="nl-BE" dirty="0" err="1">
                <a:solidFill>
                  <a:srgbClr val="00279F"/>
                </a:solidFill>
                <a:latin typeface="Arial" pitchFamily="34" charset="0"/>
                <a:cs typeface="Arial" charset="0"/>
              </a:rPr>
              <a:t>d’attention</a:t>
            </a:r>
            <a:endParaRPr lang="nl-BE" dirty="0">
              <a:solidFill>
                <a:srgbClr val="00279F"/>
              </a:solidFill>
              <a:latin typeface="Arial" pitchFamily="34" charset="0"/>
              <a:cs typeface="Arial" charset="0"/>
            </a:endParaRPr>
          </a:p>
          <a:p>
            <a:r>
              <a:rPr lang="nl-BE" dirty="0" err="1">
                <a:solidFill>
                  <a:srgbClr val="00279F"/>
                </a:solidFill>
                <a:latin typeface="Arial" pitchFamily="34" charset="0"/>
                <a:cs typeface="Arial" charset="0"/>
              </a:rPr>
              <a:t>Mais</a:t>
            </a:r>
            <a:r>
              <a:rPr lang="nl-BE" dirty="0">
                <a:solidFill>
                  <a:srgbClr val="00279F"/>
                </a:solidFill>
                <a:latin typeface="Arial" pitchFamily="34" charset="0"/>
                <a:cs typeface="Arial" charset="0"/>
              </a:rPr>
              <a:t> </a:t>
            </a:r>
            <a:r>
              <a:rPr lang="nl-BE" dirty="0" err="1">
                <a:solidFill>
                  <a:srgbClr val="00279F"/>
                </a:solidFill>
                <a:latin typeface="Arial" pitchFamily="34" charset="0"/>
                <a:cs typeface="Arial" charset="0"/>
              </a:rPr>
              <a:t>encore</a:t>
            </a:r>
            <a:r>
              <a:rPr lang="nl-BE" dirty="0">
                <a:solidFill>
                  <a:srgbClr val="00279F"/>
                </a:solidFill>
                <a:latin typeface="Arial" pitchFamily="34" charset="0"/>
                <a:cs typeface="Arial" charset="0"/>
              </a:rPr>
              <a:t> …</a:t>
            </a:r>
          </a:p>
        </p:txBody>
      </p:sp>
      <p:sp>
        <p:nvSpPr>
          <p:cNvPr id="10" name="Content Placeholder 2">
            <a:extLst>
              <a:ext uri="{FF2B5EF4-FFF2-40B4-BE49-F238E27FC236}">
                <a16:creationId xmlns:a16="http://schemas.microsoft.com/office/drawing/2014/main" id="{76BB9C6E-860A-4353-9C22-129371D5DB57}"/>
              </a:ext>
            </a:extLst>
          </p:cNvPr>
          <p:cNvSpPr txBox="1">
            <a:spLocks/>
          </p:cNvSpPr>
          <p:nvPr/>
        </p:nvSpPr>
        <p:spPr>
          <a:xfrm>
            <a:off x="432470" y="1456604"/>
            <a:ext cx="8304931" cy="4924724"/>
          </a:xfrm>
          <a:prstGeom prst="rect">
            <a:avLst/>
          </a:prstGeom>
        </p:spPr>
        <p:txBody>
          <a:bodyPr>
            <a:normAutofit fontScale="92500" lnSpcReduction="20000"/>
          </a:bodyPr>
          <a:lstStyle>
            <a:lvl1pPr marL="285750" indent="-285750" algn="l" defTabSz="457200" rtl="0" eaLnBrk="1" latinLnBrk="0" hangingPunct="1">
              <a:spcBef>
                <a:spcPct val="20000"/>
              </a:spcBef>
              <a:buClr>
                <a:srgbClr val="0077C8"/>
              </a:buClr>
              <a:buFont typeface="Arial" panose="020B0604020202020204" pitchFamily="34" charset="0"/>
              <a:buChar char="•"/>
              <a:defRPr sz="1800" b="1" kern="1200">
                <a:solidFill>
                  <a:schemeClr val="tx1"/>
                </a:solidFill>
                <a:latin typeface="+mn-lt"/>
                <a:ea typeface="+mn-ea"/>
                <a:cs typeface="+mn-cs"/>
              </a:defRPr>
            </a:lvl1pPr>
            <a:lvl2pPr marL="536575" indent="-266700" algn="l" defTabSz="457200" rtl="0" eaLnBrk="1" latinLnBrk="0" hangingPunct="1">
              <a:spcBef>
                <a:spcPct val="20000"/>
              </a:spcBef>
              <a:buClr>
                <a:srgbClr val="0077C8"/>
              </a:buClr>
              <a:buFont typeface="Arial" panose="020B0604020202020204" pitchFamily="34" charset="0"/>
              <a:buChar char="•"/>
              <a:tabLst/>
              <a:defRPr sz="1800" kern="1200">
                <a:solidFill>
                  <a:schemeClr val="tx1"/>
                </a:solidFill>
                <a:latin typeface="+mn-lt"/>
                <a:ea typeface="+mn-ea"/>
                <a:cs typeface="+mn-cs"/>
              </a:defRPr>
            </a:lvl2pPr>
            <a:lvl3pPr marL="801688" indent="-265113" algn="l" defTabSz="457200" rtl="0" eaLnBrk="1" latinLnBrk="0" hangingPunct="1">
              <a:spcBef>
                <a:spcPct val="20000"/>
              </a:spcBef>
              <a:buClr>
                <a:srgbClr val="0077C8"/>
              </a:buClr>
              <a:buFont typeface="Arial" panose="020B0604020202020204" pitchFamily="34" charset="0"/>
              <a:buChar char="•"/>
              <a:tabLst/>
              <a:defRPr sz="1800" kern="1200">
                <a:solidFill>
                  <a:schemeClr val="tx1"/>
                </a:solidFill>
                <a:latin typeface="+mn-lt"/>
                <a:ea typeface="+mn-ea"/>
                <a:cs typeface="+mn-cs"/>
              </a:defRPr>
            </a:lvl3pPr>
            <a:lvl4pPr marL="1066800" indent="-258763" algn="l" defTabSz="457200" rtl="0" eaLnBrk="1" latinLnBrk="0" hangingPunct="1">
              <a:spcBef>
                <a:spcPct val="20000"/>
              </a:spcBef>
              <a:buClr>
                <a:srgbClr val="0077C8"/>
              </a:buClr>
              <a:buFont typeface="Arial" panose="020B0604020202020204" pitchFamily="34" charset="0"/>
              <a:buChar char="•"/>
              <a:tabLst/>
              <a:defRPr sz="1800" kern="1200">
                <a:solidFill>
                  <a:schemeClr val="tx1"/>
                </a:solidFill>
                <a:latin typeface="+mn-lt"/>
                <a:ea typeface="+mn-ea"/>
                <a:cs typeface="+mn-cs"/>
              </a:defRPr>
            </a:lvl4pPr>
            <a:lvl5pPr marL="1338263" indent="-265113" algn="l" defTabSz="457200" rtl="0" eaLnBrk="1" latinLnBrk="0" hangingPunct="1">
              <a:spcBef>
                <a:spcPct val="20000"/>
              </a:spcBef>
              <a:buClr>
                <a:srgbClr val="0077C8"/>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r>
              <a:rPr kumimoji="0" lang="nl-B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Certification</a:t>
            </a:r>
            <a:r>
              <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des </a:t>
            </a:r>
            <a:r>
              <a:rPr kumimoji="0" lang="nl-B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produits</a:t>
            </a:r>
            <a:r>
              <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LED					Facteur de puissance</a:t>
            </a:r>
          </a:p>
          <a:p>
            <a:pPr marL="0" marR="0" lvl="0" indent="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nl-BE" sz="1800" b="0" i="0" u="none" strike="noStrike" kern="1200" cap="none" spc="0" normalizeH="0" baseline="0" noProof="0" dirty="0">
                <a:ln>
                  <a:noFill/>
                </a:ln>
                <a:solidFill>
                  <a:srgbClr val="000000"/>
                </a:solidFill>
                <a:effectLst/>
                <a:uLnTx/>
                <a:uFillTx/>
                <a:latin typeface="Arial"/>
                <a:ea typeface="+mn-ea"/>
                <a:cs typeface="+mn-cs"/>
              </a:rPr>
              <a:t>								</a:t>
            </a:r>
            <a:r>
              <a:rPr kumimoji="0" lang="nl-BE" sz="1800" b="0" i="0" u="sng" strike="noStrike" kern="1200" cap="none" spc="0" normalizeH="0" baseline="0" noProof="0" dirty="0" err="1">
                <a:ln>
                  <a:noFill/>
                </a:ln>
                <a:solidFill>
                  <a:srgbClr val="000000"/>
                </a:solidFill>
                <a:effectLst/>
                <a:uLnTx/>
                <a:uFillTx/>
                <a:latin typeface="Arial"/>
                <a:ea typeface="+mn-ea"/>
                <a:cs typeface="+mn-cs"/>
              </a:rPr>
              <a:t>Exigences</a:t>
            </a:r>
            <a:r>
              <a:rPr kumimoji="0" lang="nl-BE" sz="1800" b="0" i="0" u="sng" strike="noStrike" kern="1200" cap="none" spc="0" normalizeH="0" baseline="0" noProof="0" dirty="0">
                <a:ln>
                  <a:noFill/>
                </a:ln>
                <a:solidFill>
                  <a:srgbClr val="000000"/>
                </a:solidFill>
                <a:effectLst/>
                <a:uLnTx/>
                <a:uFillTx/>
                <a:latin typeface="Arial"/>
                <a:ea typeface="+mn-ea"/>
                <a:cs typeface="+mn-cs"/>
              </a:rPr>
              <a:t> </a:t>
            </a:r>
            <a:r>
              <a:rPr kumimoji="0" lang="nl-BE" sz="1800" b="0" i="0" u="sng" strike="noStrike" kern="1200" cap="none" spc="0" normalizeH="0" baseline="0" noProof="0" dirty="0" err="1">
                <a:ln>
                  <a:noFill/>
                </a:ln>
                <a:solidFill>
                  <a:srgbClr val="000000"/>
                </a:solidFill>
                <a:effectLst/>
                <a:uLnTx/>
                <a:uFillTx/>
                <a:latin typeface="Arial"/>
                <a:ea typeface="+mn-ea"/>
                <a:cs typeface="+mn-cs"/>
              </a:rPr>
              <a:t>Ecodesign</a:t>
            </a:r>
            <a:endParaRPr kumimoji="0" lang="nl-BE" sz="1800" b="0" i="0" u="sng"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nl-BE" sz="1800" b="0" i="0" u="none" strike="noStrike" kern="1200" cap="none" spc="0" normalizeH="0" baseline="0" noProof="0" dirty="0">
                <a:ln>
                  <a:noFill/>
                </a:ln>
                <a:solidFill>
                  <a:srgbClr val="000000"/>
                </a:solidFill>
                <a:effectLst/>
                <a:uLnTx/>
                <a:uFillTx/>
                <a:latin typeface="Arial"/>
                <a:ea typeface="+mn-ea"/>
                <a:cs typeface="+mn-cs"/>
              </a:rPr>
              <a:t>											&lt; 2 W 	</a:t>
            </a:r>
            <a:r>
              <a:rPr kumimoji="0" lang="nl-BE" sz="18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a:t>
            </a:r>
            <a:r>
              <a:rPr kumimoji="0" lang="nl-BE" sz="1800" b="0" i="0" u="none" strike="noStrike" kern="1200" cap="none" spc="0" normalizeH="0" baseline="0" noProof="0" dirty="0" err="1">
                <a:ln>
                  <a:noFill/>
                </a:ln>
                <a:solidFill>
                  <a:srgbClr val="000000"/>
                </a:solidFill>
                <a:effectLst/>
                <a:uLnTx/>
                <a:uFillTx/>
                <a:latin typeface="Arial"/>
                <a:ea typeface="+mn-ea"/>
                <a:cs typeface="+mn-cs"/>
                <a:sym typeface="Wingdings" panose="05000000000000000000" pitchFamily="2" charset="2"/>
              </a:rPr>
              <a:t>aucune</a:t>
            </a:r>
            <a:endParaRPr kumimoji="0" lang="nl-BE" sz="18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endParaRPr>
          </a:p>
          <a:p>
            <a:pPr marL="0" marR="0" lvl="0"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nl-BE" sz="18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2 - 5 W 	 PF &gt; 0,4</a:t>
            </a:r>
          </a:p>
          <a:p>
            <a:pPr marL="0" marR="0" lvl="0"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nl-BE" sz="18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5 - 25 W	 PF &gt; 0,5</a:t>
            </a:r>
          </a:p>
          <a:p>
            <a:pPr marL="0" marR="0" lvl="0"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nl-BE" sz="18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&gt; 25 W 	 PF &gt; 0,9</a:t>
            </a:r>
            <a:endParaRPr kumimoji="0" lang="nl-BE" sz="18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ctr"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Picture 8" descr="http://www.eepca.eu/userfiles/ENEC_logo_vector_No%20numbers.png">
            <a:extLst>
              <a:ext uri="{FF2B5EF4-FFF2-40B4-BE49-F238E27FC236}">
                <a16:creationId xmlns:a16="http://schemas.microsoft.com/office/drawing/2014/main" id="{0341135C-17B1-413C-883F-5EB01408FB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9552" y="2310836"/>
            <a:ext cx="2279749" cy="22363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ttps://encrypted-tbn0.gstatic.com/images?q=tbn:ANd9GcT6iBek6rvwSHYcRvDwBHSOR4pQJezT2bRyeTe1Nv-IweLNmEat">
            <a:hlinkClick r:id="rId3"/>
            <a:extLst>
              <a:ext uri="{FF2B5EF4-FFF2-40B4-BE49-F238E27FC236}">
                <a16:creationId xmlns:a16="http://schemas.microsoft.com/office/drawing/2014/main" id="{9F30D83E-7A40-484C-8DD0-F861230228C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4128" y="1969722"/>
            <a:ext cx="1800225" cy="1800225"/>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2">
            <a:extLst>
              <a:ext uri="{FF2B5EF4-FFF2-40B4-BE49-F238E27FC236}">
                <a16:creationId xmlns:a16="http://schemas.microsoft.com/office/drawing/2014/main" id="{A9BCF638-CDB0-4E7A-94EC-2FEBE896A210}"/>
              </a:ext>
            </a:extLst>
          </p:cNvPr>
          <p:cNvSpPr txBox="1"/>
          <p:nvPr/>
        </p:nvSpPr>
        <p:spPr>
          <a:xfrm>
            <a:off x="5738827" y="3492946"/>
            <a:ext cx="1588897"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Arial"/>
                <a:ea typeface="+mn-ea"/>
                <a:cs typeface="+mn-cs"/>
              </a:rPr>
              <a:t>PF = 0,2-0,95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000000"/>
                </a:solidFill>
                <a:effectLst/>
                <a:uLnTx/>
                <a:uFillTx/>
                <a:latin typeface="Arial"/>
                <a:ea typeface="+mn-ea"/>
                <a:cs typeface="+mn-cs"/>
              </a:rPr>
              <a:t>(</a:t>
            </a:r>
            <a:r>
              <a:rPr kumimoji="0" lang="nl-BE" sz="1200" b="0" i="0" u="none" strike="noStrike" kern="1200" cap="none" spc="0" normalizeH="0" baseline="0" noProof="0" dirty="0" err="1">
                <a:ln>
                  <a:noFill/>
                </a:ln>
                <a:solidFill>
                  <a:srgbClr val="000000"/>
                </a:solidFill>
                <a:effectLst/>
                <a:uLnTx/>
                <a:uFillTx/>
                <a:latin typeface="Arial"/>
                <a:ea typeface="+mn-ea"/>
                <a:cs typeface="+mn-cs"/>
              </a:rPr>
              <a:t>dépend</a:t>
            </a:r>
            <a:r>
              <a:rPr kumimoji="0" lang="nl-BE" sz="1200" b="0" i="0" u="none" strike="noStrike" kern="1200" cap="none" spc="0" normalizeH="0" baseline="0" noProof="0" dirty="0">
                <a:ln>
                  <a:noFill/>
                </a:ln>
                <a:solidFill>
                  <a:srgbClr val="000000"/>
                </a:solidFill>
                <a:effectLst/>
                <a:uLnTx/>
                <a:uFillTx/>
                <a:latin typeface="Arial"/>
                <a:ea typeface="+mn-ea"/>
                <a:cs typeface="+mn-cs"/>
              </a:rPr>
              <a:t> du design)</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 name="Afbeelding 3" descr="LOGO ODID.jpg">
            <a:extLst>
              <a:ext uri="{FF2B5EF4-FFF2-40B4-BE49-F238E27FC236}">
                <a16:creationId xmlns:a16="http://schemas.microsoft.com/office/drawing/2014/main" id="{CD637B06-ED80-4293-AFDE-1D3D353C4CFC}"/>
              </a:ext>
            </a:extLst>
          </p:cNvPr>
          <p:cNvPicPr>
            <a:picLocks noChangeAspect="1"/>
          </p:cNvPicPr>
          <p:nvPr/>
        </p:nvPicPr>
        <p:blipFill>
          <a:blip r:embed="rId5"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8020606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800200"/>
          </a:xfrm>
        </p:spPr>
        <p:txBody>
          <a:bodyPr/>
          <a:lstStyle/>
          <a:p>
            <a:r>
              <a:rPr lang="nl-BE" dirty="0"/>
              <a:t>Performance </a:t>
            </a:r>
            <a:r>
              <a:rPr lang="nl-BE" dirty="0" err="1"/>
              <a:t>énergétique</a:t>
            </a:r>
            <a:r>
              <a:rPr lang="nl-BE" dirty="0"/>
              <a:t> de </a:t>
            </a:r>
            <a:r>
              <a:rPr lang="nl-BE" dirty="0" err="1"/>
              <a:t>l’éclairage</a:t>
            </a:r>
            <a:br>
              <a:rPr lang="nl-BE" dirty="0"/>
            </a:br>
            <a:r>
              <a:rPr lang="nl-BE" dirty="0"/>
              <a:t>Fondement 2</a:t>
            </a:r>
          </a:p>
        </p:txBody>
      </p:sp>
      <p:pic>
        <p:nvPicPr>
          <p:cNvPr id="6" name="Afbeelding 3" descr="LOGO ODID.jpg">
            <a:extLst>
              <a:ext uri="{FF2B5EF4-FFF2-40B4-BE49-F238E27FC236}">
                <a16:creationId xmlns:a16="http://schemas.microsoft.com/office/drawing/2014/main" id="{8028E8EB-9223-4488-86BA-4DE6787F0F4E}"/>
              </a:ext>
            </a:extLst>
          </p:cNvPr>
          <p:cNvPicPr>
            <a:picLocks noChangeAspect="1"/>
          </p:cNvPicPr>
          <p:nvPr/>
        </p:nvPicPr>
        <p:blipFill>
          <a:blip r:embed="rId2" cstate="print"/>
          <a:stretch>
            <a:fillRect/>
          </a:stretch>
        </p:blipFill>
        <p:spPr>
          <a:xfrm>
            <a:off x="8501090" y="6215082"/>
            <a:ext cx="555409" cy="540042"/>
          </a:xfrm>
          <a:prstGeom prst="rect">
            <a:avLst/>
          </a:prstGeom>
        </p:spPr>
      </p:pic>
      <p:sp>
        <p:nvSpPr>
          <p:cNvPr id="7" name="Subtitle 2">
            <a:extLst>
              <a:ext uri="{FF2B5EF4-FFF2-40B4-BE49-F238E27FC236}">
                <a16:creationId xmlns:a16="http://schemas.microsoft.com/office/drawing/2014/main" id="{C93EB04A-EE92-4870-B9C8-0A136310F6E0}"/>
              </a:ext>
            </a:extLst>
          </p:cNvPr>
          <p:cNvSpPr>
            <a:spLocks noGrp="1"/>
          </p:cNvSpPr>
          <p:nvPr>
            <p:ph type="subTitle" idx="1"/>
          </p:nvPr>
        </p:nvSpPr>
        <p:spPr>
          <a:xfrm>
            <a:off x="1371600" y="3886200"/>
            <a:ext cx="6400800" cy="1752600"/>
          </a:xfrm>
        </p:spPr>
        <p:txBody>
          <a:bodyPr>
            <a:normAutofit fontScale="92500" lnSpcReduction="10000"/>
          </a:bodyPr>
          <a:lstStyle/>
          <a:p>
            <a:pPr lvl="0">
              <a:spcBef>
                <a:spcPts val="0"/>
              </a:spcBef>
              <a:defRPr/>
            </a:pPr>
            <a:r>
              <a:rPr lang="fr-BE" u="sng" dirty="0">
                <a:solidFill>
                  <a:srgbClr val="FF0000"/>
                </a:solidFill>
                <a:latin typeface="Arial" pitchFamily="34" charset="0"/>
                <a:cs typeface="Arial" pitchFamily="34" charset="0"/>
              </a:rPr>
              <a:t>Eteindre ou </a:t>
            </a:r>
            <a:r>
              <a:rPr lang="fr-BE" u="sng" dirty="0" err="1">
                <a:solidFill>
                  <a:srgbClr val="FF0000"/>
                </a:solidFill>
                <a:latin typeface="Arial" pitchFamily="34" charset="0"/>
                <a:cs typeface="Arial" pitchFamily="34" charset="0"/>
              </a:rPr>
              <a:t>dimmer</a:t>
            </a:r>
            <a:r>
              <a:rPr lang="fr-BE" dirty="0">
                <a:solidFill>
                  <a:srgbClr val="FF0000"/>
                </a:solidFill>
                <a:latin typeface="Arial" pitchFamily="34" charset="0"/>
                <a:cs typeface="Arial" pitchFamily="34" charset="0"/>
              </a:rPr>
              <a:t> l’éclairage quand on n’en a pas besoin </a:t>
            </a:r>
          </a:p>
          <a:p>
            <a:pPr marL="342900" lvl="0" indent="-342900">
              <a:spcBef>
                <a:spcPts val="0"/>
              </a:spcBef>
              <a:defRPr/>
            </a:pPr>
            <a:r>
              <a:rPr lang="fr-BE" dirty="0">
                <a:solidFill>
                  <a:prstClr val="black"/>
                </a:solidFill>
                <a:latin typeface="Arial" pitchFamily="34" charset="0"/>
                <a:cs typeface="Arial" pitchFamily="34" charset="0"/>
              </a:rPr>
              <a:t>	(de façon intelligente! Favoriser l’éclairage du jour)</a:t>
            </a:r>
          </a:p>
        </p:txBody>
      </p:sp>
    </p:spTree>
    <p:extLst>
      <p:ext uri="{BB962C8B-B14F-4D97-AF65-F5344CB8AC3E}">
        <p14:creationId xmlns:p14="http://schemas.microsoft.com/office/powerpoint/2010/main" val="110371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jdelijke aanduiding voor tekst 2"/>
          <p:cNvSpPr>
            <a:spLocks noGrp="1"/>
          </p:cNvSpPr>
          <p:nvPr>
            <p:ph type="body" sz="half" idx="1"/>
          </p:nvPr>
        </p:nvSpPr>
        <p:spPr>
          <a:xfrm>
            <a:off x="395536" y="1052737"/>
            <a:ext cx="8748464" cy="4967064"/>
          </a:xfrm>
        </p:spPr>
        <p:txBody>
          <a:bodyPr>
            <a:normAutofit/>
          </a:bodyPr>
          <a:lstStyle/>
          <a:p>
            <a:pPr eaLnBrk="1" hangingPunct="1">
              <a:buFont typeface="Arial" charset="0"/>
              <a:buNone/>
            </a:pPr>
            <a:endParaRPr lang="fr-BE" sz="1000" dirty="0">
              <a:latin typeface="Arial" pitchFamily="34" charset="0"/>
              <a:cs typeface="Arial" pitchFamily="34" charset="0"/>
            </a:endParaRPr>
          </a:p>
          <a:p>
            <a:pPr>
              <a:buNone/>
            </a:pPr>
            <a:r>
              <a:rPr lang="fr-BE" sz="2800" i="1" dirty="0">
                <a:latin typeface="Arial" pitchFamily="34" charset="0"/>
                <a:cs typeface="Arial" pitchFamily="34" charset="0"/>
              </a:rPr>
              <a:t>Eclairer combien, où et quand on en a besoin</a:t>
            </a:r>
          </a:p>
          <a:p>
            <a:pPr>
              <a:buNone/>
            </a:pPr>
            <a:r>
              <a:rPr lang="fr-BE" sz="2800" i="1" dirty="0">
                <a:latin typeface="Arial" pitchFamily="34" charset="0"/>
                <a:cs typeface="Arial" pitchFamily="34" charset="0"/>
              </a:rPr>
              <a:t>Gradation en fonction de la lumière du jour/présence</a:t>
            </a:r>
          </a:p>
          <a:p>
            <a:pPr eaLnBrk="1" hangingPunct="1">
              <a:buFont typeface="Arial" charset="0"/>
              <a:buNone/>
            </a:pPr>
            <a:r>
              <a:rPr lang="fr-BE" sz="2800" i="1" dirty="0">
                <a:latin typeface="Arial" pitchFamily="34" charset="0"/>
                <a:cs typeface="Arial" pitchFamily="34" charset="0"/>
              </a:rPr>
              <a:t>Détecteurs de présence ou d’absence (pas sur BM!)</a:t>
            </a:r>
          </a:p>
          <a:p>
            <a:pPr>
              <a:buNone/>
            </a:pPr>
            <a:r>
              <a:rPr lang="fr-BE" sz="2800" i="1" dirty="0">
                <a:latin typeface="Arial" pitchFamily="34" charset="0"/>
                <a:cs typeface="Arial" pitchFamily="34" charset="0"/>
              </a:rPr>
              <a:t>(par lampe, par groupe de lampes, centralisé…)</a:t>
            </a:r>
          </a:p>
          <a:p>
            <a:pPr>
              <a:buNone/>
            </a:pPr>
            <a:r>
              <a:rPr lang="fr-BE" sz="2800" i="1" dirty="0">
                <a:latin typeface="Arial" pitchFamily="34" charset="0"/>
                <a:cs typeface="Arial" pitchFamily="34" charset="0"/>
              </a:rPr>
              <a:t>Extérieur: Cellule crépusculaire (+ horloge?)</a:t>
            </a:r>
          </a:p>
          <a:p>
            <a:pPr eaLnBrk="1" hangingPunct="1">
              <a:buFont typeface="Arial" charset="0"/>
              <a:buNone/>
            </a:pPr>
            <a:endParaRPr lang="fr-BE" sz="2800" i="1" dirty="0">
              <a:latin typeface="Arial" pitchFamily="34" charset="0"/>
              <a:cs typeface="Arial" pitchFamily="34" charset="0"/>
            </a:endParaRPr>
          </a:p>
          <a:p>
            <a:pPr eaLnBrk="1" hangingPunct="1">
              <a:buFont typeface="Arial" charset="0"/>
              <a:buNone/>
            </a:pPr>
            <a:endParaRPr lang="fr-BE" sz="2800" dirty="0">
              <a:latin typeface="Arial" pitchFamily="34" charset="0"/>
              <a:cs typeface="Arial" pitchFamily="34" charset="0"/>
            </a:endParaRPr>
          </a:p>
          <a:p>
            <a:pPr eaLnBrk="1" hangingPunct="1">
              <a:buFont typeface="Arial" charset="0"/>
              <a:buNone/>
            </a:pPr>
            <a:r>
              <a:rPr lang="fr-BE" sz="2800" dirty="0">
                <a:latin typeface="Arial" pitchFamily="34" charset="0"/>
                <a:cs typeface="Arial" pitchFamily="34" charset="0"/>
              </a:rPr>
              <a:t>  </a:t>
            </a:r>
          </a:p>
        </p:txBody>
      </p:sp>
      <p:sp>
        <p:nvSpPr>
          <p:cNvPr id="5" name="Rectangle 2"/>
          <p:cNvSpPr txBox="1">
            <a:spLocks noChangeArrowheads="1"/>
          </p:cNvSpPr>
          <p:nvPr/>
        </p:nvSpPr>
        <p:spPr bwMode="gray">
          <a:xfrm>
            <a:off x="0" y="188640"/>
            <a:ext cx="9144000" cy="523875"/>
          </a:xfrm>
          <a:prstGeom prst="rect">
            <a:avLst/>
          </a:prstGeom>
          <a:noFill/>
          <a:ln w="9525">
            <a:noFill/>
            <a:miter lim="800000"/>
            <a:headEnd/>
            <a:tailEnd/>
          </a:ln>
          <a:effectLst/>
        </p:spPr>
        <p:txBody>
          <a:bodyPr lIns="0" tIns="0" rIns="0" bIns="0"/>
          <a:lstStyle/>
          <a:p>
            <a:pPr algn="ctr"/>
            <a:r>
              <a:rPr lang="fr-BE" sz="2900" b="1" dirty="0">
                <a:latin typeface="Arial" pitchFamily="34" charset="0"/>
                <a:cs typeface="Arial" pitchFamily="34" charset="0"/>
              </a:rPr>
              <a:t>Gestion automatisée </a:t>
            </a:r>
            <a:endParaRPr lang="fr-BE" sz="2900" b="1" i="1" dirty="0">
              <a:latin typeface="Arial" pitchFamily="34" charset="0"/>
              <a:cs typeface="Arial" pitchFamily="34" charset="0"/>
            </a:endParaRPr>
          </a:p>
        </p:txBody>
      </p:sp>
      <p:pic>
        <p:nvPicPr>
          <p:cNvPr id="25607" name="Picture 8" descr="http://193.99.41.84/trilux_catalog_NL/picture/x-default/Structure/NodePics/187x187/12_LICHTMANAGEMENTSYSTEME.jpg"/>
          <p:cNvPicPr>
            <a:picLocks noChangeAspect="1" noChangeArrowheads="1"/>
          </p:cNvPicPr>
          <p:nvPr/>
        </p:nvPicPr>
        <p:blipFill>
          <a:blip r:embed="rId2" cstate="email"/>
          <a:srcRect/>
          <a:stretch>
            <a:fillRect/>
          </a:stretch>
        </p:blipFill>
        <p:spPr bwMode="auto">
          <a:xfrm>
            <a:off x="5502766" y="3921015"/>
            <a:ext cx="936625" cy="936625"/>
          </a:xfrm>
          <a:prstGeom prst="rect">
            <a:avLst/>
          </a:prstGeom>
          <a:noFill/>
          <a:ln w="9525">
            <a:noFill/>
            <a:miter lim="800000"/>
            <a:headEnd/>
            <a:tailEnd/>
          </a:ln>
        </p:spPr>
      </p:pic>
      <p:pic>
        <p:nvPicPr>
          <p:cNvPr id="25609" name="Picture 1" descr="els2"/>
          <p:cNvPicPr>
            <a:picLocks noChangeAspect="1" noChangeArrowheads="1"/>
          </p:cNvPicPr>
          <p:nvPr/>
        </p:nvPicPr>
        <p:blipFill>
          <a:blip r:embed="rId3" cstate="email"/>
          <a:srcRect l="5231" t="76563" r="4257" b="3816"/>
          <a:stretch>
            <a:fillRect/>
          </a:stretch>
        </p:blipFill>
        <p:spPr bwMode="auto">
          <a:xfrm>
            <a:off x="642733" y="4380136"/>
            <a:ext cx="4310848" cy="1674589"/>
          </a:xfrm>
          <a:prstGeom prst="rect">
            <a:avLst/>
          </a:prstGeom>
          <a:noFill/>
          <a:ln w="38100" cmpd="dbl">
            <a:solidFill>
              <a:srgbClr val="0E2C64"/>
            </a:solidFill>
            <a:miter lim="800000"/>
            <a:headEnd/>
            <a:tailEnd/>
          </a:ln>
        </p:spPr>
      </p:pic>
      <p:pic>
        <p:nvPicPr>
          <p:cNvPr id="25610" name="Picture 2"/>
          <p:cNvPicPr>
            <a:picLocks noChangeAspect="1" noChangeArrowheads="1"/>
          </p:cNvPicPr>
          <p:nvPr/>
        </p:nvPicPr>
        <p:blipFill>
          <a:blip r:embed="rId4" cstate="email"/>
          <a:srcRect/>
          <a:stretch>
            <a:fillRect/>
          </a:stretch>
        </p:blipFill>
        <p:spPr bwMode="auto">
          <a:xfrm>
            <a:off x="5523181" y="5087883"/>
            <a:ext cx="1008062" cy="701675"/>
          </a:xfrm>
          <a:prstGeom prst="rect">
            <a:avLst/>
          </a:prstGeom>
          <a:noFill/>
          <a:ln w="19050" algn="ctr">
            <a:noFill/>
            <a:miter lim="800000"/>
            <a:headEnd/>
            <a:tailEnd/>
          </a:ln>
        </p:spPr>
      </p:pic>
      <p:pic>
        <p:nvPicPr>
          <p:cNvPr id="11" name="Afbeelding 10" descr="http://www.derbigum.nl/UserFiles/Image/energies/Derbilight-279.jpg"/>
          <p:cNvPicPr/>
          <p:nvPr/>
        </p:nvPicPr>
        <p:blipFill>
          <a:blip r:embed="rId5" cstate="email"/>
          <a:srcRect/>
          <a:stretch>
            <a:fillRect/>
          </a:stretch>
        </p:blipFill>
        <p:spPr bwMode="auto">
          <a:xfrm>
            <a:off x="7118970" y="4032458"/>
            <a:ext cx="1550278" cy="1406262"/>
          </a:xfrm>
          <a:prstGeom prst="rect">
            <a:avLst/>
          </a:prstGeom>
          <a:noFill/>
          <a:ln w="9525">
            <a:noFill/>
            <a:miter lim="800000"/>
            <a:headEnd/>
            <a:tailEnd/>
          </a:ln>
        </p:spPr>
      </p:pic>
      <p:pic>
        <p:nvPicPr>
          <p:cNvPr id="9" name="Afbeelding 3" descr="LOGO ODID.jpg"/>
          <p:cNvPicPr>
            <a:picLocks noChangeAspect="1"/>
          </p:cNvPicPr>
          <p:nvPr/>
        </p:nvPicPr>
        <p:blipFill>
          <a:blip r:embed="rId6" cstate="print"/>
          <a:stretch>
            <a:fillRect/>
          </a:stretch>
        </p:blipFill>
        <p:spPr>
          <a:xfrm>
            <a:off x="8501090" y="6215082"/>
            <a:ext cx="555409" cy="540042"/>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jdelijke aanduiding voor tekst 2"/>
          <p:cNvSpPr>
            <a:spLocks noGrp="1"/>
          </p:cNvSpPr>
          <p:nvPr>
            <p:ph type="body" sz="half" idx="1"/>
          </p:nvPr>
        </p:nvSpPr>
        <p:spPr>
          <a:xfrm>
            <a:off x="395536" y="1052736"/>
            <a:ext cx="8748464" cy="5305221"/>
          </a:xfrm>
        </p:spPr>
        <p:txBody>
          <a:bodyPr>
            <a:normAutofit/>
          </a:bodyPr>
          <a:lstStyle/>
          <a:p>
            <a:pPr algn="ctr" eaLnBrk="1" hangingPunct="1">
              <a:buFont typeface="Arial" charset="0"/>
              <a:buNone/>
            </a:pPr>
            <a:r>
              <a:rPr lang="fr-BE" sz="1800" dirty="0">
                <a:latin typeface="Arial" pitchFamily="34" charset="0"/>
                <a:cs typeface="Arial" pitchFamily="34" charset="0"/>
              </a:rPr>
              <a:t>K   I   S   S</a:t>
            </a:r>
          </a:p>
          <a:p>
            <a:pPr algn="ctr" eaLnBrk="1" hangingPunct="1">
              <a:buFont typeface="Arial" charset="0"/>
              <a:buNone/>
            </a:pPr>
            <a:endParaRPr lang="fr-BE" sz="1800" dirty="0">
              <a:latin typeface="Arial" pitchFamily="34" charset="0"/>
              <a:cs typeface="Arial" pitchFamily="34" charset="0"/>
            </a:endParaRPr>
          </a:p>
          <a:p>
            <a:pPr algn="ctr" eaLnBrk="1" hangingPunct="1">
              <a:buFont typeface="Arial" charset="0"/>
              <a:buNone/>
            </a:pPr>
            <a:r>
              <a:rPr lang="fr-BE" sz="1800" dirty="0" err="1">
                <a:latin typeface="Arial" pitchFamily="34" charset="0"/>
                <a:cs typeface="Arial" pitchFamily="34" charset="0"/>
              </a:rPr>
              <a:t>Keep</a:t>
            </a:r>
            <a:r>
              <a:rPr lang="fr-BE" sz="1800" dirty="0">
                <a:latin typeface="Arial" pitchFamily="34" charset="0"/>
                <a:cs typeface="Arial" pitchFamily="34" charset="0"/>
              </a:rPr>
              <a:t> It Simple and </a:t>
            </a:r>
            <a:r>
              <a:rPr lang="fr-BE" sz="1800" dirty="0" err="1">
                <a:latin typeface="Arial" pitchFamily="34" charset="0"/>
                <a:cs typeface="Arial" pitchFamily="34" charset="0"/>
              </a:rPr>
              <a:t>Stupid</a:t>
            </a:r>
            <a:endParaRPr lang="fr-BE" sz="1800" dirty="0">
              <a:latin typeface="Arial" pitchFamily="34" charset="0"/>
              <a:cs typeface="Arial" pitchFamily="34" charset="0"/>
            </a:endParaRPr>
          </a:p>
          <a:p>
            <a:pPr algn="ctr" eaLnBrk="1" hangingPunct="1">
              <a:buFont typeface="Arial" charset="0"/>
              <a:buNone/>
            </a:pPr>
            <a:endParaRPr lang="fr-BE" sz="1800" dirty="0">
              <a:latin typeface="Arial" pitchFamily="34" charset="0"/>
              <a:cs typeface="Arial" pitchFamily="34" charset="0"/>
            </a:endParaRPr>
          </a:p>
          <a:p>
            <a:pPr algn="ctr" eaLnBrk="1" hangingPunct="1">
              <a:buFont typeface="Arial" charset="0"/>
              <a:buNone/>
            </a:pPr>
            <a:r>
              <a:rPr lang="fr-BE" sz="1800" dirty="0">
                <a:latin typeface="Arial" pitchFamily="34" charset="0"/>
                <a:cs typeface="Arial" pitchFamily="34" charset="0"/>
              </a:rPr>
              <a:t>Sensibilisation des utilisateurs</a:t>
            </a:r>
          </a:p>
          <a:p>
            <a:pPr algn="ctr" eaLnBrk="1" hangingPunct="1">
              <a:buFont typeface="Arial" charset="0"/>
              <a:buNone/>
            </a:pPr>
            <a:endParaRPr lang="fr-BE" sz="1800" dirty="0">
              <a:latin typeface="Arial" pitchFamily="34" charset="0"/>
              <a:cs typeface="Arial" pitchFamily="34" charset="0"/>
            </a:endParaRPr>
          </a:p>
          <a:p>
            <a:pPr algn="ctr" eaLnBrk="1" hangingPunct="1">
              <a:buFont typeface="Arial" charset="0"/>
              <a:buNone/>
            </a:pPr>
            <a:r>
              <a:rPr lang="fr-BE" sz="1800" dirty="0">
                <a:latin typeface="Arial" pitchFamily="34" charset="0"/>
                <a:cs typeface="Arial" pitchFamily="34" charset="0"/>
              </a:rPr>
              <a:t>+</a:t>
            </a:r>
          </a:p>
          <a:p>
            <a:pPr algn="ctr" eaLnBrk="1" hangingPunct="1">
              <a:buFont typeface="Arial" charset="0"/>
              <a:buNone/>
            </a:pPr>
            <a:endParaRPr lang="fr-BE" sz="1800" dirty="0">
              <a:latin typeface="Arial" pitchFamily="34" charset="0"/>
              <a:cs typeface="Arial" pitchFamily="34" charset="0"/>
            </a:endParaRPr>
          </a:p>
          <a:p>
            <a:pPr algn="ctr" eaLnBrk="1" hangingPunct="1">
              <a:buFont typeface="Arial" charset="0"/>
              <a:buNone/>
            </a:pPr>
            <a:r>
              <a:rPr lang="fr-BE" sz="1800" dirty="0">
                <a:latin typeface="Arial" pitchFamily="34" charset="0"/>
                <a:cs typeface="Arial" pitchFamily="34" charset="0"/>
              </a:rPr>
              <a:t>Détection d’absence ou horloge</a:t>
            </a:r>
          </a:p>
          <a:p>
            <a:pPr algn="ctr" eaLnBrk="1" hangingPunct="1">
              <a:buFont typeface="Arial" charset="0"/>
              <a:buNone/>
            </a:pPr>
            <a:endParaRPr lang="fr-BE" sz="1800" dirty="0">
              <a:latin typeface="Arial" pitchFamily="34" charset="0"/>
              <a:cs typeface="Arial" pitchFamily="34" charset="0"/>
            </a:endParaRPr>
          </a:p>
          <a:p>
            <a:pPr algn="ctr" eaLnBrk="1" hangingPunct="1">
              <a:buFont typeface="Arial" charset="0"/>
              <a:buNone/>
            </a:pPr>
            <a:r>
              <a:rPr lang="fr-BE" sz="1800" dirty="0">
                <a:latin typeface="Arial" pitchFamily="34" charset="0"/>
                <a:cs typeface="Arial" pitchFamily="34" charset="0"/>
              </a:rPr>
              <a:t>+</a:t>
            </a:r>
          </a:p>
          <a:p>
            <a:pPr algn="ctr" eaLnBrk="1" hangingPunct="1">
              <a:buFont typeface="Arial" charset="0"/>
              <a:buNone/>
            </a:pPr>
            <a:endParaRPr lang="fr-BE" sz="1800" dirty="0">
              <a:latin typeface="Arial" pitchFamily="34" charset="0"/>
              <a:cs typeface="Arial" pitchFamily="34" charset="0"/>
            </a:endParaRPr>
          </a:p>
          <a:p>
            <a:pPr algn="ctr" eaLnBrk="1" hangingPunct="1">
              <a:buFont typeface="Arial" charset="0"/>
              <a:buNone/>
            </a:pPr>
            <a:r>
              <a:rPr lang="fr-BE" sz="1800" dirty="0" err="1">
                <a:latin typeface="Arial" pitchFamily="34" charset="0"/>
                <a:cs typeface="Arial" pitchFamily="34" charset="0"/>
              </a:rPr>
              <a:t>Dimming</a:t>
            </a:r>
            <a:r>
              <a:rPr lang="fr-BE" sz="1800" dirty="0">
                <a:latin typeface="Arial" pitchFamily="34" charset="0"/>
                <a:cs typeface="Arial" pitchFamily="34" charset="0"/>
              </a:rPr>
              <a:t> en fonction de la luminosité</a:t>
            </a:r>
          </a:p>
        </p:txBody>
      </p:sp>
      <p:sp>
        <p:nvSpPr>
          <p:cNvPr id="5" name="Rectangle 2"/>
          <p:cNvSpPr txBox="1">
            <a:spLocks noChangeArrowheads="1"/>
          </p:cNvSpPr>
          <p:nvPr/>
        </p:nvSpPr>
        <p:spPr bwMode="gray">
          <a:xfrm>
            <a:off x="0" y="188640"/>
            <a:ext cx="9144000" cy="523875"/>
          </a:xfrm>
          <a:prstGeom prst="rect">
            <a:avLst/>
          </a:prstGeom>
          <a:noFill/>
          <a:ln w="9525">
            <a:noFill/>
            <a:miter lim="800000"/>
            <a:headEnd/>
            <a:tailEnd/>
          </a:ln>
          <a:effectLst/>
        </p:spPr>
        <p:txBody>
          <a:bodyPr lIns="0" tIns="0" rIns="0" bIns="0"/>
          <a:lstStyle/>
          <a:p>
            <a:pPr algn="ctr"/>
            <a:r>
              <a:rPr lang="fr-BE" sz="2900" b="1" dirty="0">
                <a:latin typeface="Arial" pitchFamily="34" charset="0"/>
                <a:cs typeface="Arial" pitchFamily="34" charset="0"/>
              </a:rPr>
              <a:t>Gestion automatisée </a:t>
            </a:r>
            <a:endParaRPr lang="fr-BE" sz="2900" b="1" i="1" dirty="0">
              <a:latin typeface="Arial" pitchFamily="34" charset="0"/>
              <a:cs typeface="Arial" pitchFamily="34" charset="0"/>
            </a:endParaRPr>
          </a:p>
        </p:txBody>
      </p:sp>
      <p:pic>
        <p:nvPicPr>
          <p:cNvPr id="9"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cxnSp>
        <p:nvCxnSpPr>
          <p:cNvPr id="12" name="Connecteur droit avec flèche 11"/>
          <p:cNvCxnSpPr/>
          <p:nvPr/>
        </p:nvCxnSpPr>
        <p:spPr>
          <a:xfrm rot="10800000" flipV="1">
            <a:off x="3500430" y="1357298"/>
            <a:ext cx="714380"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rot="10800000" flipV="1">
            <a:off x="4071934" y="1357298"/>
            <a:ext cx="500066"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rot="10800000" flipV="1">
            <a:off x="4357686" y="1357298"/>
            <a:ext cx="500066"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rot="16200000" flipH="1">
            <a:off x="5179223" y="1464455"/>
            <a:ext cx="428628"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a:xfrm>
            <a:off x="683568" y="5805264"/>
            <a:ext cx="7272808" cy="830997"/>
          </a:xfrm>
          <a:prstGeom prst="rect">
            <a:avLst/>
          </a:prstGeom>
          <a:noFill/>
        </p:spPr>
        <p:txBody>
          <a:bodyPr wrap="square" rtlCol="0">
            <a:spAutoFit/>
          </a:bodyPr>
          <a:lstStyle/>
          <a:p>
            <a:r>
              <a:rPr lang="nl-BE" sz="2400" dirty="0">
                <a:solidFill>
                  <a:srgbClr val="FF0000"/>
                </a:solidFill>
                <a:latin typeface="Arial" panose="020B0604020202020204" pitchFamily="34" charset="0"/>
                <a:cs typeface="Arial" panose="020B0604020202020204" pitchFamily="34" charset="0"/>
              </a:rPr>
              <a:t>Les modules de </a:t>
            </a:r>
            <a:r>
              <a:rPr lang="nl-BE" sz="2400" dirty="0" err="1">
                <a:solidFill>
                  <a:srgbClr val="FF0000"/>
                </a:solidFill>
                <a:latin typeface="Arial" panose="020B0604020202020204" pitchFamily="34" charset="0"/>
                <a:cs typeface="Arial" panose="020B0604020202020204" pitchFamily="34" charset="0"/>
              </a:rPr>
              <a:t>gestion</a:t>
            </a:r>
            <a:r>
              <a:rPr lang="nl-BE" sz="2400" dirty="0">
                <a:solidFill>
                  <a:srgbClr val="FF0000"/>
                </a:solidFill>
                <a:latin typeface="Arial" panose="020B0604020202020204" pitchFamily="34" charset="0"/>
                <a:cs typeface="Arial" panose="020B0604020202020204" pitchFamily="34" charset="0"/>
              </a:rPr>
              <a:t> </a:t>
            </a:r>
            <a:r>
              <a:rPr lang="nl-BE" sz="2400" dirty="0" err="1">
                <a:solidFill>
                  <a:srgbClr val="FF0000"/>
                </a:solidFill>
                <a:latin typeface="Arial" panose="020B0604020202020204" pitchFamily="34" charset="0"/>
                <a:cs typeface="Arial" panose="020B0604020202020204" pitchFamily="34" charset="0"/>
              </a:rPr>
              <a:t>consomment</a:t>
            </a:r>
            <a:r>
              <a:rPr lang="nl-BE" sz="2400" dirty="0">
                <a:solidFill>
                  <a:srgbClr val="FF0000"/>
                </a:solidFill>
                <a:latin typeface="Arial" panose="020B0604020202020204" pitchFamily="34" charset="0"/>
                <a:cs typeface="Arial" panose="020B0604020202020204" pitchFamily="34" charset="0"/>
              </a:rPr>
              <a:t> de </a:t>
            </a:r>
            <a:r>
              <a:rPr lang="nl-BE" sz="2400" dirty="0" err="1">
                <a:solidFill>
                  <a:srgbClr val="FF0000"/>
                </a:solidFill>
                <a:latin typeface="Arial" panose="020B0604020202020204" pitchFamily="34" charset="0"/>
                <a:cs typeface="Arial" panose="020B0604020202020204" pitchFamily="34" charset="0"/>
              </a:rPr>
              <a:t>l’énergie</a:t>
            </a:r>
            <a:r>
              <a:rPr lang="nl-BE" sz="2400" dirty="0">
                <a:solidFill>
                  <a:srgbClr val="FF0000"/>
                </a:solidFill>
                <a:latin typeface="Arial" panose="020B0604020202020204" pitchFamily="34" charset="0"/>
                <a:cs typeface="Arial" panose="020B0604020202020204" pitchFamily="34" charset="0"/>
              </a:rPr>
              <a:t>.</a:t>
            </a:r>
          </a:p>
          <a:p>
            <a:r>
              <a:rPr lang="nl-BE" sz="2400" dirty="0">
                <a:solidFill>
                  <a:srgbClr val="FF0000"/>
                </a:solidFill>
                <a:latin typeface="Arial" panose="020B0604020202020204" pitchFamily="34" charset="0"/>
                <a:cs typeface="Arial" panose="020B0604020202020204" pitchFamily="34" charset="0"/>
              </a:rPr>
              <a:t>Led </a:t>
            </a:r>
            <a:r>
              <a:rPr lang="nl-BE" sz="2400" dirty="0" err="1">
                <a:solidFill>
                  <a:srgbClr val="FF0000"/>
                </a:solidFill>
                <a:latin typeface="Arial" panose="020B0604020202020204" pitchFamily="34" charset="0"/>
                <a:cs typeface="Arial" panose="020B0604020202020204" pitchFamily="34" charset="0"/>
              </a:rPr>
              <a:t>allumé</a:t>
            </a:r>
            <a:r>
              <a:rPr lang="nl-BE" sz="2400" dirty="0">
                <a:solidFill>
                  <a:srgbClr val="FF0000"/>
                </a:solidFill>
                <a:latin typeface="Arial" panose="020B0604020202020204" pitchFamily="34" charset="0"/>
                <a:cs typeface="Arial" panose="020B0604020202020204" pitchFamily="34" charset="0"/>
              </a:rPr>
              <a:t> </a:t>
            </a:r>
            <a:r>
              <a:rPr lang="nl-BE" sz="2400" dirty="0" err="1">
                <a:solidFill>
                  <a:srgbClr val="FF0000"/>
                </a:solidFill>
                <a:latin typeface="Arial" panose="020B0604020202020204" pitchFamily="34" charset="0"/>
                <a:cs typeface="Arial" panose="020B0604020202020204" pitchFamily="34" charset="0"/>
              </a:rPr>
              <a:t>inutilement</a:t>
            </a:r>
            <a:r>
              <a:rPr lang="nl-BE" sz="2400" dirty="0">
                <a:solidFill>
                  <a:srgbClr val="FF0000"/>
                </a:solidFill>
                <a:latin typeface="Arial" panose="020B0604020202020204" pitchFamily="34" charset="0"/>
                <a:cs typeface="Arial" panose="020B0604020202020204" pitchFamily="34" charset="0"/>
              </a:rPr>
              <a:t> = </a:t>
            </a:r>
            <a:r>
              <a:rPr lang="nl-BE" sz="2400" dirty="0" err="1">
                <a:solidFill>
                  <a:srgbClr val="FF0000"/>
                </a:solidFill>
                <a:latin typeface="Arial" panose="020B0604020202020204" pitchFamily="34" charset="0"/>
                <a:cs typeface="Arial" panose="020B0604020202020204" pitchFamily="34" charset="0"/>
              </a:rPr>
              <a:t>gaspillage</a:t>
            </a:r>
            <a:r>
              <a:rPr lang="nl-BE" sz="2400" dirty="0">
                <a:solidFill>
                  <a:srgbClr val="FF0000"/>
                </a:solidFill>
                <a:latin typeface="Arial" panose="020B0604020202020204" pitchFamily="34" charset="0"/>
                <a:cs typeface="Arial" panose="020B0604020202020204" pitchFamily="34" charset="0"/>
              </a:rPr>
              <a:t> </a:t>
            </a:r>
            <a:r>
              <a:rPr lang="nl-BE" sz="2400" dirty="0" err="1">
                <a:solidFill>
                  <a:srgbClr val="FF0000"/>
                </a:solidFill>
                <a:latin typeface="Arial" panose="020B0604020202020204" pitchFamily="34" charset="0"/>
                <a:cs typeface="Arial" panose="020B0604020202020204" pitchFamily="34" charset="0"/>
              </a:rPr>
              <a:t>d’énergie</a:t>
            </a:r>
            <a:r>
              <a:rPr lang="nl-BE" sz="2400" dirty="0">
                <a:solidFill>
                  <a:srgbClr val="FF0000"/>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nl-BE" dirty="0">
                <a:latin typeface="Arial" panose="020B0604020202020204" pitchFamily="34" charset="0"/>
                <a:cs typeface="Arial" panose="020B0604020202020204" pitchFamily="34" charset="0"/>
              </a:rPr>
              <a:t>Les bases de </a:t>
            </a:r>
            <a:r>
              <a:rPr lang="nl-BE" dirty="0" err="1">
                <a:latin typeface="Arial" panose="020B0604020202020204" pitchFamily="34" charset="0"/>
                <a:cs typeface="Arial" panose="020B0604020202020204" pitchFamily="34" charset="0"/>
              </a:rPr>
              <a:t>l’éclairage</a:t>
            </a:r>
            <a:endParaRPr lang="nl-BE"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r>
              <a:rPr lang="nl-BE" dirty="0" err="1">
                <a:latin typeface="Arial" panose="020B0604020202020204" pitchFamily="34" charset="0"/>
                <a:cs typeface="Arial" panose="020B0604020202020204" pitchFamily="34" charset="0"/>
              </a:rPr>
              <a:t>C’est</a:t>
            </a:r>
            <a:r>
              <a:rPr lang="nl-BE" dirty="0">
                <a:latin typeface="Arial" panose="020B0604020202020204" pitchFamily="34" charset="0"/>
                <a:cs typeface="Arial" panose="020B0604020202020204" pitchFamily="34" charset="0"/>
              </a:rPr>
              <a:t> </a:t>
            </a:r>
            <a:r>
              <a:rPr lang="nl-BE" dirty="0" err="1">
                <a:latin typeface="Arial" panose="020B0604020202020204" pitchFamily="34" charset="0"/>
                <a:cs typeface="Arial" panose="020B0604020202020204" pitchFamily="34" charset="0"/>
              </a:rPr>
              <a:t>quoi</a:t>
            </a:r>
            <a:r>
              <a:rPr lang="nl-BE" dirty="0">
                <a:latin typeface="Arial" panose="020B0604020202020204" pitchFamily="34" charset="0"/>
                <a:cs typeface="Arial" panose="020B0604020202020204" pitchFamily="34" charset="0"/>
              </a:rPr>
              <a:t> la </a:t>
            </a:r>
            <a:r>
              <a:rPr lang="nl-BE" dirty="0" err="1">
                <a:latin typeface="Arial" panose="020B0604020202020204" pitchFamily="34" charset="0"/>
                <a:cs typeface="Arial" panose="020B0604020202020204" pitchFamily="34" charset="0"/>
              </a:rPr>
              <a:t>vision</a:t>
            </a:r>
            <a:r>
              <a:rPr lang="nl-BE" dirty="0">
                <a:latin typeface="Arial" panose="020B0604020202020204" pitchFamily="34" charset="0"/>
                <a:cs typeface="Arial" panose="020B0604020202020204" pitchFamily="34" charset="0"/>
              </a:rPr>
              <a:t>?</a:t>
            </a:r>
          </a:p>
        </p:txBody>
      </p:sp>
      <p:pic>
        <p:nvPicPr>
          <p:cNvPr id="5"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1566522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2"/>
          <p:cNvSpPr txBox="1">
            <a:spLocks noChangeArrowheads="1"/>
          </p:cNvSpPr>
          <p:nvPr/>
        </p:nvSpPr>
        <p:spPr bwMode="gray">
          <a:xfrm>
            <a:off x="0" y="188640"/>
            <a:ext cx="9144000" cy="523875"/>
          </a:xfrm>
          <a:prstGeom prst="rect">
            <a:avLst/>
          </a:prstGeom>
          <a:noFill/>
          <a:ln w="9525">
            <a:noFill/>
            <a:miter lim="800000"/>
            <a:headEnd/>
            <a:tailEnd/>
          </a:ln>
          <a:effectLst/>
        </p:spPr>
        <p:txBody>
          <a:bodyPr lIns="0" tIns="0" rIns="0" bIns="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Gestion automatisée </a:t>
            </a:r>
          </a:p>
        </p:txBody>
      </p:sp>
      <p:sp>
        <p:nvSpPr>
          <p:cNvPr id="11" name="Title 1">
            <a:extLst>
              <a:ext uri="{FF2B5EF4-FFF2-40B4-BE49-F238E27FC236}">
                <a16:creationId xmlns:a16="http://schemas.microsoft.com/office/drawing/2014/main" id="{378A7330-6E33-4DAC-9C1B-25CE8BF122EB}"/>
              </a:ext>
            </a:extLst>
          </p:cNvPr>
          <p:cNvSpPr txBox="1">
            <a:spLocks/>
          </p:cNvSpPr>
          <p:nvPr/>
        </p:nvSpPr>
        <p:spPr>
          <a:xfrm>
            <a:off x="827584" y="400424"/>
            <a:ext cx="8173466" cy="1112946"/>
          </a:xfrm>
          <a:prstGeom prst="rect">
            <a:avLst/>
          </a:prstGeom>
        </p:spPr>
        <p:txBody>
          <a:bodyPr vert="horz" lIns="0" tIns="0" rIns="0" bIns="0" rtlCol="0" anchor="ctr">
            <a:noAutofit/>
          </a:bodyPr>
          <a:lstStyle>
            <a:lvl1pPr algn="l" defTabSz="457200" rtl="0" eaLnBrk="1" latinLnBrk="0" hangingPunct="1">
              <a:lnSpc>
                <a:spcPts val="2600"/>
              </a:lnSpc>
              <a:spcBef>
                <a:spcPct val="0"/>
              </a:spcBef>
              <a:buNone/>
              <a:defRPr sz="2400" b="1" i="0" kern="1200" spc="100" baseline="0">
                <a:solidFill>
                  <a:schemeClr val="accent1"/>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00" normalizeH="0" baseline="0" noProof="0" dirty="0" err="1">
                <a:ln>
                  <a:noFill/>
                </a:ln>
                <a:solidFill>
                  <a:srgbClr val="00279F"/>
                </a:solidFill>
                <a:effectLst/>
                <a:uLnTx/>
                <a:uFillTx/>
                <a:latin typeface="Arial" pitchFamily="34" charset="0"/>
                <a:ea typeface="+mj-ea"/>
                <a:cs typeface="Arial" charset="0"/>
              </a:rPr>
              <a:t>Comparaison</a:t>
            </a:r>
            <a:r>
              <a:rPr kumimoji="0" lang="en-GB" sz="3200" b="0" i="0" u="none" strike="noStrike" kern="1200" cap="none" spc="100" normalizeH="0" baseline="0" noProof="0" dirty="0">
                <a:ln>
                  <a:noFill/>
                </a:ln>
                <a:solidFill>
                  <a:srgbClr val="00279F"/>
                </a:solidFill>
                <a:effectLst/>
                <a:uLnTx/>
                <a:uFillTx/>
                <a:latin typeface="Arial" pitchFamily="34" charset="0"/>
                <a:ea typeface="+mj-ea"/>
                <a:cs typeface="Arial" charset="0"/>
              </a:rPr>
              <a:t> des </a:t>
            </a:r>
            <a:r>
              <a:rPr kumimoji="0" lang="en-GB" sz="3200" b="0" i="0" u="none" strike="noStrike" kern="1200" cap="none" spc="100" normalizeH="0" baseline="0" noProof="0" dirty="0" err="1">
                <a:ln>
                  <a:noFill/>
                </a:ln>
                <a:solidFill>
                  <a:srgbClr val="00279F"/>
                </a:solidFill>
                <a:effectLst/>
                <a:uLnTx/>
                <a:uFillTx/>
                <a:latin typeface="Arial" pitchFamily="34" charset="0"/>
                <a:ea typeface="+mj-ea"/>
                <a:cs typeface="Arial" charset="0"/>
              </a:rPr>
              <a:t>systèmes</a:t>
            </a:r>
            <a:r>
              <a:rPr kumimoji="0" lang="en-GB" sz="3200" b="0" i="0" u="none" strike="noStrike" kern="1200" cap="none" spc="100" normalizeH="0" baseline="0" noProof="0" dirty="0">
                <a:ln>
                  <a:noFill/>
                </a:ln>
                <a:solidFill>
                  <a:srgbClr val="00279F"/>
                </a:solidFill>
                <a:effectLst/>
                <a:uLnTx/>
                <a:uFillTx/>
                <a:latin typeface="Arial" pitchFamily="34" charset="0"/>
                <a:ea typeface="+mj-ea"/>
                <a:cs typeface="Arial" charset="0"/>
              </a:rPr>
              <a:t> BUS</a:t>
            </a:r>
          </a:p>
        </p:txBody>
      </p:sp>
      <p:sp>
        <p:nvSpPr>
          <p:cNvPr id="15" name="Text Placeholder 2">
            <a:extLst>
              <a:ext uri="{FF2B5EF4-FFF2-40B4-BE49-F238E27FC236}">
                <a16:creationId xmlns:a16="http://schemas.microsoft.com/office/drawing/2014/main" id="{80A106F8-F61A-43C6-BE52-7D2E7390C8BF}"/>
              </a:ext>
            </a:extLst>
          </p:cNvPr>
          <p:cNvSpPr txBox="1">
            <a:spLocks/>
          </p:cNvSpPr>
          <p:nvPr/>
        </p:nvSpPr>
        <p:spPr>
          <a:xfrm>
            <a:off x="539750" y="1478071"/>
            <a:ext cx="8385589" cy="4506804"/>
          </a:xfrm>
          <a:prstGeom prst="rect">
            <a:avLst/>
          </a:prstGeom>
        </p:spPr>
        <p:txBody>
          <a:bodyPr vert="horz" lIns="0" tIns="0" rIns="0" bIns="0" rtlCol="0">
            <a:noAutofit/>
          </a:bodyPr>
          <a:lstStyle>
            <a:lvl1pPr marL="285750" indent="-285750" algn="l" defTabSz="457200" rtl="0" eaLnBrk="1" latinLnBrk="0" hangingPunct="1">
              <a:spcBef>
                <a:spcPct val="20000"/>
              </a:spcBef>
              <a:buClr>
                <a:srgbClr val="0077C8"/>
              </a:buClr>
              <a:buFont typeface="Arial" panose="020B0604020202020204" pitchFamily="34" charset="0"/>
              <a:buChar char="•"/>
              <a:defRPr sz="1800" b="1" kern="1200">
                <a:solidFill>
                  <a:schemeClr val="tx1"/>
                </a:solidFill>
                <a:latin typeface="+mn-lt"/>
                <a:ea typeface="+mn-ea"/>
                <a:cs typeface="+mn-cs"/>
              </a:defRPr>
            </a:lvl1pPr>
            <a:lvl2pPr marL="536575" indent="-266700" algn="l" defTabSz="457200" rtl="0" eaLnBrk="1" latinLnBrk="0" hangingPunct="1">
              <a:spcBef>
                <a:spcPct val="20000"/>
              </a:spcBef>
              <a:buClr>
                <a:srgbClr val="0077C8"/>
              </a:buClr>
              <a:buFont typeface="Arial" panose="020B0604020202020204" pitchFamily="34" charset="0"/>
              <a:buChar char="•"/>
              <a:tabLst/>
              <a:defRPr sz="1800" kern="1200">
                <a:solidFill>
                  <a:schemeClr val="tx1"/>
                </a:solidFill>
                <a:latin typeface="+mn-lt"/>
                <a:ea typeface="+mn-ea"/>
                <a:cs typeface="+mn-cs"/>
              </a:defRPr>
            </a:lvl2pPr>
            <a:lvl3pPr marL="801688" indent="-265113" algn="l" defTabSz="457200" rtl="0" eaLnBrk="1" latinLnBrk="0" hangingPunct="1">
              <a:spcBef>
                <a:spcPct val="20000"/>
              </a:spcBef>
              <a:buClr>
                <a:srgbClr val="0077C8"/>
              </a:buClr>
              <a:buFont typeface="Arial" panose="020B0604020202020204" pitchFamily="34" charset="0"/>
              <a:buChar char="•"/>
              <a:tabLst/>
              <a:defRPr sz="1800" kern="1200">
                <a:solidFill>
                  <a:schemeClr val="tx1"/>
                </a:solidFill>
                <a:latin typeface="+mn-lt"/>
                <a:ea typeface="+mn-ea"/>
                <a:cs typeface="+mn-cs"/>
              </a:defRPr>
            </a:lvl3pPr>
            <a:lvl4pPr marL="1066800" indent="-258763" algn="l" defTabSz="457200" rtl="0" eaLnBrk="1" latinLnBrk="0" hangingPunct="1">
              <a:spcBef>
                <a:spcPct val="20000"/>
              </a:spcBef>
              <a:buClr>
                <a:srgbClr val="0077C8"/>
              </a:buClr>
              <a:buFont typeface="Arial" panose="020B0604020202020204" pitchFamily="34" charset="0"/>
              <a:buChar char="•"/>
              <a:tabLst/>
              <a:defRPr sz="1800" kern="1200">
                <a:solidFill>
                  <a:schemeClr val="tx1"/>
                </a:solidFill>
                <a:latin typeface="+mn-lt"/>
                <a:ea typeface="+mn-ea"/>
                <a:cs typeface="+mn-cs"/>
              </a:defRPr>
            </a:lvl4pPr>
            <a:lvl5pPr marL="1379538" indent="-306388" algn="l" defTabSz="457200" rtl="0" eaLnBrk="1" latinLnBrk="0" hangingPunct="1">
              <a:spcBef>
                <a:spcPct val="20000"/>
              </a:spcBef>
              <a:buClr>
                <a:srgbClr val="0077C8"/>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1-10V :</a:t>
            </a: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	</a:t>
            </a:r>
            <a:r>
              <a:rPr kumimoji="0" lang="nl-BE" sz="1800" b="1" i="0" u="none" strike="noStrike" kern="1200" cap="none" spc="0" normalizeH="0" baseline="0" noProof="0" dirty="0" err="1">
                <a:ln>
                  <a:noFill/>
                </a:ln>
                <a:solidFill>
                  <a:srgbClr val="000000"/>
                </a:solidFill>
                <a:effectLst/>
                <a:uLnTx/>
                <a:uFillTx/>
                <a:latin typeface="Arial"/>
                <a:ea typeface="+mn-ea"/>
                <a:cs typeface="+mn-cs"/>
              </a:rPr>
              <a:t>Particulièrement</a:t>
            </a:r>
            <a:r>
              <a:rPr kumimoji="0" lang="nl-BE" sz="1800" b="1" i="0" u="none" strike="noStrike" kern="1200" cap="none" spc="0" normalizeH="0" baseline="0" noProof="0" dirty="0">
                <a:ln>
                  <a:noFill/>
                </a:ln>
                <a:solidFill>
                  <a:srgbClr val="000000"/>
                </a:solidFill>
                <a:effectLst/>
                <a:uLnTx/>
                <a:uFillTx/>
                <a:latin typeface="Arial"/>
                <a:ea typeface="+mn-ea"/>
                <a:cs typeface="+mn-cs"/>
              </a:rPr>
              <a:t> </a:t>
            </a:r>
            <a:r>
              <a:rPr kumimoji="0" lang="nl-BE" sz="1800" b="1" i="0" u="none" strike="noStrike" kern="1200" cap="none" spc="0" normalizeH="0" baseline="0" noProof="0" dirty="0" err="1">
                <a:ln>
                  <a:noFill/>
                </a:ln>
                <a:solidFill>
                  <a:srgbClr val="000000"/>
                </a:solidFill>
                <a:effectLst/>
                <a:uLnTx/>
                <a:uFillTx/>
                <a:latin typeface="Arial"/>
                <a:ea typeface="+mn-ea"/>
                <a:cs typeface="+mn-cs"/>
              </a:rPr>
              <a:t>adapté</a:t>
            </a:r>
            <a:r>
              <a:rPr kumimoji="0" lang="nl-BE" sz="1800" b="1" i="0" u="none" strike="noStrike" kern="1200" cap="none" spc="0" normalizeH="0" baseline="0" noProof="0" dirty="0">
                <a:ln>
                  <a:noFill/>
                </a:ln>
                <a:solidFill>
                  <a:srgbClr val="000000"/>
                </a:solidFill>
                <a:effectLst/>
                <a:uLnTx/>
                <a:uFillTx/>
                <a:latin typeface="Arial"/>
                <a:ea typeface="+mn-ea"/>
                <a:cs typeface="+mn-cs"/>
              </a:rPr>
              <a:t> pour des </a:t>
            </a:r>
            <a:r>
              <a:rPr kumimoji="0" lang="nl-BE" sz="1800" b="1" i="0" u="none" strike="noStrike" kern="1200" cap="none" spc="0" normalizeH="0" baseline="0" noProof="0" dirty="0" err="1">
                <a:ln>
                  <a:noFill/>
                </a:ln>
                <a:solidFill>
                  <a:srgbClr val="000000"/>
                </a:solidFill>
                <a:effectLst/>
                <a:uLnTx/>
                <a:uFillTx/>
                <a:latin typeface="Arial"/>
                <a:ea typeface="+mn-ea"/>
                <a:cs typeface="+mn-cs"/>
              </a:rPr>
              <a:t>systèmes</a:t>
            </a:r>
            <a:r>
              <a:rPr kumimoji="0" lang="nl-BE" sz="1800" b="1" i="0" u="none" strike="noStrike" kern="1200" cap="none" spc="0" normalizeH="0" baseline="0" noProof="0" dirty="0">
                <a:ln>
                  <a:noFill/>
                </a:ln>
                <a:solidFill>
                  <a:srgbClr val="000000"/>
                </a:solidFill>
                <a:effectLst/>
                <a:uLnTx/>
                <a:uFillTx/>
                <a:latin typeface="Arial"/>
                <a:ea typeface="+mn-ea"/>
                <a:cs typeface="+mn-cs"/>
              </a:rPr>
              <a:t> </a:t>
            </a:r>
            <a:r>
              <a:rPr kumimoji="0" lang="nl-BE" sz="1800" b="1" i="0" u="none" strike="noStrike" kern="1200" cap="none" spc="0" normalizeH="0" baseline="0" noProof="0" dirty="0" err="1">
                <a:ln>
                  <a:noFill/>
                </a:ln>
                <a:solidFill>
                  <a:srgbClr val="000000"/>
                </a:solidFill>
                <a:effectLst/>
                <a:uLnTx/>
                <a:uFillTx/>
                <a:latin typeface="Arial"/>
                <a:ea typeface="+mn-ea"/>
                <a:cs typeface="+mn-cs"/>
              </a:rPr>
              <a:t>simples</a:t>
            </a: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	Autonome </a:t>
            </a:r>
            <a:r>
              <a:rPr kumimoji="0" lang="nl-BE" sz="1800" b="1" i="0" u="none" strike="noStrike" kern="1200" cap="none" spc="0" normalizeH="0" baseline="0" noProof="0" dirty="0" err="1">
                <a:ln>
                  <a:noFill/>
                </a:ln>
                <a:solidFill>
                  <a:srgbClr val="000000"/>
                </a:solidFill>
                <a:effectLst/>
                <a:uLnTx/>
                <a:uFillTx/>
                <a:latin typeface="Arial"/>
                <a:ea typeface="+mn-ea"/>
                <a:cs typeface="+mn-cs"/>
              </a:rPr>
              <a:t>ou</a:t>
            </a:r>
            <a:r>
              <a:rPr kumimoji="0" lang="nl-BE" sz="1800" b="1" i="0" u="none" strike="noStrike" kern="1200" cap="none" spc="0" normalizeH="0" baseline="0" noProof="0" dirty="0">
                <a:ln>
                  <a:noFill/>
                </a:ln>
                <a:solidFill>
                  <a:srgbClr val="000000"/>
                </a:solidFill>
                <a:effectLst/>
                <a:uLnTx/>
                <a:uFillTx/>
                <a:latin typeface="Arial"/>
                <a:ea typeface="+mn-ea"/>
                <a:cs typeface="+mn-cs"/>
              </a:rPr>
              <a:t> </a:t>
            </a:r>
            <a:r>
              <a:rPr kumimoji="0" lang="nl-BE" sz="1800" b="1" i="0" u="none" strike="noStrike" kern="1200" cap="none" spc="0" normalizeH="0" baseline="0" noProof="0" dirty="0" err="1">
                <a:ln>
                  <a:noFill/>
                </a:ln>
                <a:solidFill>
                  <a:srgbClr val="000000"/>
                </a:solidFill>
                <a:effectLst/>
                <a:uLnTx/>
                <a:uFillTx/>
                <a:latin typeface="Arial"/>
                <a:ea typeface="+mn-ea"/>
                <a:cs typeface="+mn-cs"/>
              </a:rPr>
              <a:t>couplé</a:t>
            </a:r>
            <a:r>
              <a:rPr kumimoji="0" lang="nl-BE" sz="1800" b="1" i="0" u="none" strike="noStrike" kern="1200" cap="none" spc="0" normalizeH="0" baseline="0" noProof="0" dirty="0">
                <a:ln>
                  <a:noFill/>
                </a:ln>
                <a:solidFill>
                  <a:srgbClr val="000000"/>
                </a:solidFill>
                <a:effectLst/>
                <a:uLnTx/>
                <a:uFillTx/>
                <a:latin typeface="Arial"/>
                <a:ea typeface="+mn-ea"/>
                <a:cs typeface="+mn-cs"/>
              </a:rPr>
              <a:t> à </a:t>
            </a:r>
            <a:r>
              <a:rPr kumimoji="0" lang="nl-BE" sz="1800" b="1" i="0" u="none" strike="noStrike" kern="1200" cap="none" spc="0" normalizeH="0" baseline="0" noProof="0" dirty="0" err="1">
                <a:ln>
                  <a:noFill/>
                </a:ln>
                <a:solidFill>
                  <a:srgbClr val="000000"/>
                </a:solidFill>
                <a:effectLst/>
                <a:uLnTx/>
                <a:uFillTx/>
                <a:latin typeface="Arial"/>
                <a:ea typeface="+mn-ea"/>
                <a:cs typeface="+mn-cs"/>
              </a:rPr>
              <a:t>un</a:t>
            </a:r>
            <a:r>
              <a:rPr kumimoji="0" lang="nl-BE" sz="1800" b="1" i="0" u="none" strike="noStrike" kern="1200" cap="none" spc="0" normalizeH="0" baseline="0" noProof="0" dirty="0">
                <a:ln>
                  <a:noFill/>
                </a:ln>
                <a:solidFill>
                  <a:srgbClr val="000000"/>
                </a:solidFill>
                <a:effectLst/>
                <a:uLnTx/>
                <a:uFillTx/>
                <a:latin typeface="Arial"/>
                <a:ea typeface="+mn-ea"/>
                <a:cs typeface="+mn-cs"/>
              </a:rPr>
              <a:t> </a:t>
            </a:r>
            <a:r>
              <a:rPr kumimoji="0" lang="nl-BE" sz="1800" b="1" i="0" u="none" strike="noStrike" kern="1200" cap="none" spc="0" normalizeH="0" baseline="0" noProof="0" dirty="0" err="1">
                <a:ln>
                  <a:noFill/>
                </a:ln>
                <a:solidFill>
                  <a:srgbClr val="000000"/>
                </a:solidFill>
                <a:effectLst/>
                <a:uLnTx/>
                <a:uFillTx/>
                <a:latin typeface="Arial"/>
                <a:ea typeface="+mn-ea"/>
                <a:cs typeface="+mn-cs"/>
              </a:rPr>
              <a:t>système</a:t>
            </a:r>
            <a:r>
              <a:rPr kumimoji="0" lang="nl-BE" sz="1800" b="1" i="0" u="none" strike="noStrike" kern="1200" cap="none" spc="0" normalizeH="0" baseline="0" noProof="0" dirty="0">
                <a:ln>
                  <a:noFill/>
                </a:ln>
                <a:solidFill>
                  <a:srgbClr val="000000"/>
                </a:solidFill>
                <a:effectLst/>
                <a:uLnTx/>
                <a:uFillTx/>
                <a:latin typeface="Arial"/>
                <a:ea typeface="+mn-ea"/>
                <a:cs typeface="+mn-cs"/>
              </a:rPr>
              <a:t> BUS</a:t>
            </a:r>
          </a:p>
          <a:p>
            <a:pPr marL="0" marR="0" lvl="0" indent="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DALI :</a:t>
            </a: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	</a:t>
            </a:r>
            <a:r>
              <a:rPr kumimoji="0" lang="nl-BE" sz="1800" b="1" i="0" u="none" strike="noStrike" kern="1200" cap="none" spc="0" normalizeH="0" baseline="0" noProof="0" dirty="0" err="1">
                <a:ln>
                  <a:noFill/>
                </a:ln>
                <a:solidFill>
                  <a:srgbClr val="000000"/>
                </a:solidFill>
                <a:effectLst/>
                <a:uLnTx/>
                <a:uFillTx/>
                <a:latin typeface="Arial"/>
                <a:ea typeface="+mn-ea"/>
                <a:cs typeface="+mn-cs"/>
              </a:rPr>
              <a:t>Protocole</a:t>
            </a:r>
            <a:r>
              <a:rPr kumimoji="0" lang="nl-BE" sz="1800" b="1" i="0" u="none" strike="noStrike" kern="1200" cap="none" spc="0" normalizeH="0" baseline="0" noProof="0" dirty="0">
                <a:ln>
                  <a:noFill/>
                </a:ln>
                <a:solidFill>
                  <a:srgbClr val="000000"/>
                </a:solidFill>
                <a:effectLst/>
                <a:uLnTx/>
                <a:uFillTx/>
                <a:latin typeface="Arial"/>
                <a:ea typeface="+mn-ea"/>
                <a:cs typeface="+mn-cs"/>
              </a:rPr>
              <a:t> </a:t>
            </a:r>
            <a:r>
              <a:rPr kumimoji="0" lang="nl-BE" sz="1800" b="1" i="0" u="none" strike="noStrike" kern="1200" cap="none" spc="0" normalizeH="0" baseline="0" noProof="0" dirty="0" err="1">
                <a:ln>
                  <a:noFill/>
                </a:ln>
                <a:solidFill>
                  <a:srgbClr val="000000"/>
                </a:solidFill>
                <a:effectLst/>
                <a:uLnTx/>
                <a:uFillTx/>
                <a:latin typeface="Arial"/>
                <a:ea typeface="+mn-ea"/>
                <a:cs typeface="+mn-cs"/>
              </a:rPr>
              <a:t>global</a:t>
            </a: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	Autonome </a:t>
            </a:r>
            <a:r>
              <a:rPr kumimoji="0" lang="nl-BE" sz="1800" b="1" i="0" u="none" strike="noStrike" kern="1200" cap="none" spc="0" normalizeH="0" baseline="0" noProof="0" dirty="0" err="1">
                <a:ln>
                  <a:noFill/>
                </a:ln>
                <a:solidFill>
                  <a:srgbClr val="000000"/>
                </a:solidFill>
                <a:effectLst/>
                <a:uLnTx/>
                <a:uFillTx/>
                <a:latin typeface="Arial"/>
                <a:ea typeface="+mn-ea"/>
                <a:cs typeface="+mn-cs"/>
              </a:rPr>
              <a:t>ou</a:t>
            </a:r>
            <a:r>
              <a:rPr kumimoji="0" lang="nl-BE" sz="1800" b="1" i="0" u="none" strike="noStrike" kern="1200" cap="none" spc="0" normalizeH="0" baseline="0" noProof="0" dirty="0">
                <a:ln>
                  <a:noFill/>
                </a:ln>
                <a:solidFill>
                  <a:srgbClr val="000000"/>
                </a:solidFill>
                <a:effectLst/>
                <a:uLnTx/>
                <a:uFillTx/>
                <a:latin typeface="Arial"/>
                <a:ea typeface="+mn-ea"/>
                <a:cs typeface="+mn-cs"/>
              </a:rPr>
              <a:t> </a:t>
            </a:r>
            <a:r>
              <a:rPr kumimoji="0" lang="nl-BE" sz="1800" b="1" i="0" u="none" strike="noStrike" kern="1200" cap="none" spc="0" normalizeH="0" baseline="0" noProof="0" dirty="0" err="1">
                <a:ln>
                  <a:noFill/>
                </a:ln>
                <a:solidFill>
                  <a:srgbClr val="000000"/>
                </a:solidFill>
                <a:effectLst/>
                <a:uLnTx/>
                <a:uFillTx/>
                <a:latin typeface="Arial"/>
                <a:ea typeface="+mn-ea"/>
                <a:cs typeface="+mn-cs"/>
              </a:rPr>
              <a:t>couplé</a:t>
            </a:r>
            <a:r>
              <a:rPr kumimoji="0" lang="nl-BE" sz="1800" b="1" i="0" u="none" strike="noStrike" kern="1200" cap="none" spc="0" normalizeH="0" baseline="0" noProof="0" dirty="0">
                <a:ln>
                  <a:noFill/>
                </a:ln>
                <a:solidFill>
                  <a:srgbClr val="000000"/>
                </a:solidFill>
                <a:effectLst/>
                <a:uLnTx/>
                <a:uFillTx/>
                <a:latin typeface="Arial"/>
                <a:ea typeface="+mn-ea"/>
                <a:cs typeface="+mn-cs"/>
              </a:rPr>
              <a:t> à </a:t>
            </a:r>
            <a:r>
              <a:rPr kumimoji="0" lang="nl-BE" sz="1800" b="1" i="0" u="none" strike="noStrike" kern="1200" cap="none" spc="0" normalizeH="0" baseline="0" noProof="0" dirty="0" err="1">
                <a:ln>
                  <a:noFill/>
                </a:ln>
                <a:solidFill>
                  <a:srgbClr val="000000"/>
                </a:solidFill>
                <a:effectLst/>
                <a:uLnTx/>
                <a:uFillTx/>
                <a:latin typeface="Arial"/>
                <a:ea typeface="+mn-ea"/>
                <a:cs typeface="+mn-cs"/>
              </a:rPr>
              <a:t>un</a:t>
            </a:r>
            <a:r>
              <a:rPr kumimoji="0" lang="nl-BE" sz="1800" b="1" i="0" u="none" strike="noStrike" kern="1200" cap="none" spc="0" normalizeH="0" baseline="0" noProof="0" dirty="0">
                <a:ln>
                  <a:noFill/>
                </a:ln>
                <a:solidFill>
                  <a:srgbClr val="000000"/>
                </a:solidFill>
                <a:effectLst/>
                <a:uLnTx/>
                <a:uFillTx/>
                <a:latin typeface="Arial"/>
                <a:ea typeface="+mn-ea"/>
                <a:cs typeface="+mn-cs"/>
              </a:rPr>
              <a:t> </a:t>
            </a:r>
            <a:r>
              <a:rPr kumimoji="0" lang="nl-BE" sz="1800" b="1" i="0" u="none" strike="noStrike" kern="1200" cap="none" spc="0" normalizeH="0" baseline="0" noProof="0" dirty="0" err="1">
                <a:ln>
                  <a:noFill/>
                </a:ln>
                <a:solidFill>
                  <a:srgbClr val="000000"/>
                </a:solidFill>
                <a:effectLst/>
                <a:uLnTx/>
                <a:uFillTx/>
                <a:latin typeface="Arial"/>
                <a:ea typeface="+mn-ea"/>
                <a:cs typeface="+mn-cs"/>
              </a:rPr>
              <a:t>système</a:t>
            </a:r>
            <a:r>
              <a:rPr kumimoji="0" lang="nl-BE" sz="1800" b="1" i="0" u="none" strike="noStrike" kern="1200" cap="none" spc="0" normalizeH="0" baseline="0" noProof="0" dirty="0">
                <a:ln>
                  <a:noFill/>
                </a:ln>
                <a:solidFill>
                  <a:srgbClr val="000000"/>
                </a:solidFill>
                <a:effectLst/>
                <a:uLnTx/>
                <a:uFillTx/>
                <a:latin typeface="Arial"/>
                <a:ea typeface="+mn-ea"/>
                <a:cs typeface="+mn-cs"/>
              </a:rPr>
              <a:t> BUS</a:t>
            </a:r>
          </a:p>
          <a:p>
            <a:pPr marL="0" marR="0" lvl="0" indent="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DMX :</a:t>
            </a: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	</a:t>
            </a:r>
            <a:r>
              <a:rPr kumimoji="0" lang="nl-BE" sz="1800" b="1" i="0" u="none" strike="noStrike" kern="1200" cap="none" spc="0" normalizeH="0" baseline="0" noProof="0" dirty="0" err="1">
                <a:ln>
                  <a:noFill/>
                </a:ln>
                <a:solidFill>
                  <a:srgbClr val="000000"/>
                </a:solidFill>
                <a:effectLst/>
                <a:uLnTx/>
                <a:uFillTx/>
                <a:latin typeface="Arial"/>
                <a:ea typeface="+mn-ea"/>
                <a:cs typeface="+mn-cs"/>
              </a:rPr>
              <a:t>Particulièrement</a:t>
            </a:r>
            <a:r>
              <a:rPr kumimoji="0" lang="nl-BE" sz="1800" b="1" i="0" u="none" strike="noStrike" kern="1200" cap="none" spc="0" normalizeH="0" baseline="0" noProof="0" dirty="0">
                <a:ln>
                  <a:noFill/>
                </a:ln>
                <a:solidFill>
                  <a:srgbClr val="000000"/>
                </a:solidFill>
                <a:effectLst/>
                <a:uLnTx/>
                <a:uFillTx/>
                <a:latin typeface="Arial"/>
                <a:ea typeface="+mn-ea"/>
                <a:cs typeface="+mn-cs"/>
              </a:rPr>
              <a:t> </a:t>
            </a:r>
            <a:r>
              <a:rPr kumimoji="0" lang="nl-BE" sz="1800" b="1" i="0" u="none" strike="noStrike" kern="1200" cap="none" spc="0" normalizeH="0" baseline="0" noProof="0" dirty="0" err="1">
                <a:ln>
                  <a:noFill/>
                </a:ln>
                <a:solidFill>
                  <a:srgbClr val="000000"/>
                </a:solidFill>
                <a:effectLst/>
                <a:uLnTx/>
                <a:uFillTx/>
                <a:latin typeface="Arial"/>
                <a:ea typeface="+mn-ea"/>
                <a:cs typeface="+mn-cs"/>
              </a:rPr>
              <a:t>adapté</a:t>
            </a:r>
            <a:r>
              <a:rPr kumimoji="0" lang="nl-BE" sz="1800" b="1" i="0" u="none" strike="noStrike" kern="1200" cap="none" spc="0" normalizeH="0" baseline="0" noProof="0" dirty="0">
                <a:ln>
                  <a:noFill/>
                </a:ln>
                <a:solidFill>
                  <a:srgbClr val="000000"/>
                </a:solidFill>
                <a:effectLst/>
                <a:uLnTx/>
                <a:uFillTx/>
                <a:latin typeface="Arial"/>
                <a:ea typeface="+mn-ea"/>
                <a:cs typeface="+mn-cs"/>
              </a:rPr>
              <a:t> pour des </a:t>
            </a:r>
            <a:r>
              <a:rPr kumimoji="0" lang="nl-BE" sz="1800" b="1" i="0" u="none" strike="noStrike" kern="1200" cap="none" spc="0" normalizeH="0" baseline="0" noProof="0" dirty="0" err="1">
                <a:ln>
                  <a:noFill/>
                </a:ln>
                <a:solidFill>
                  <a:srgbClr val="000000"/>
                </a:solidFill>
                <a:effectLst/>
                <a:uLnTx/>
                <a:uFillTx/>
                <a:latin typeface="Arial"/>
                <a:ea typeface="+mn-ea"/>
                <a:cs typeface="+mn-cs"/>
              </a:rPr>
              <a:t>effets</a:t>
            </a:r>
            <a:r>
              <a:rPr kumimoji="0" lang="nl-BE" sz="1800" b="1" i="0" u="none" strike="noStrike" kern="1200" cap="none" spc="0" normalizeH="0" baseline="0" noProof="0" dirty="0">
                <a:ln>
                  <a:noFill/>
                </a:ln>
                <a:solidFill>
                  <a:srgbClr val="000000"/>
                </a:solidFill>
                <a:effectLst/>
                <a:uLnTx/>
                <a:uFillTx/>
                <a:latin typeface="Arial"/>
                <a:ea typeface="+mn-ea"/>
                <a:cs typeface="+mn-cs"/>
              </a:rPr>
              <a:t> de </a:t>
            </a:r>
            <a:r>
              <a:rPr kumimoji="0" lang="nl-BE" sz="1800" b="1" i="0" u="none" strike="noStrike" kern="1200" cap="none" spc="0" normalizeH="0" baseline="0" noProof="0" dirty="0" err="1">
                <a:ln>
                  <a:noFill/>
                </a:ln>
                <a:solidFill>
                  <a:srgbClr val="000000"/>
                </a:solidFill>
                <a:effectLst/>
                <a:uLnTx/>
                <a:uFillTx/>
                <a:latin typeface="Arial"/>
                <a:ea typeface="+mn-ea"/>
                <a:cs typeface="+mn-cs"/>
              </a:rPr>
              <a:t>couleurs</a:t>
            </a:r>
            <a:r>
              <a:rPr kumimoji="0" lang="nl-BE" sz="1800" b="1" i="0" u="none" strike="noStrike" kern="1200" cap="none" spc="0" normalizeH="0" baseline="0" noProof="0" dirty="0">
                <a:ln>
                  <a:noFill/>
                </a:ln>
                <a:solidFill>
                  <a:srgbClr val="000000"/>
                </a:solidFill>
                <a:effectLst/>
                <a:uLnTx/>
                <a:uFillTx/>
                <a:latin typeface="Arial"/>
                <a:ea typeface="+mn-ea"/>
                <a:cs typeface="+mn-cs"/>
              </a:rPr>
              <a:t> </a:t>
            </a:r>
            <a:r>
              <a:rPr kumimoji="0" lang="nl-BE" sz="1800" b="1" i="0" u="none" strike="noStrike" kern="1200" cap="none" spc="0" normalizeH="0" baseline="0" noProof="0" dirty="0" err="1">
                <a:ln>
                  <a:noFill/>
                </a:ln>
                <a:solidFill>
                  <a:srgbClr val="000000"/>
                </a:solidFill>
                <a:effectLst/>
                <a:uLnTx/>
                <a:uFillTx/>
                <a:latin typeface="Arial"/>
                <a:ea typeface="+mn-ea"/>
                <a:cs typeface="+mn-cs"/>
              </a:rPr>
              <a:t>complexes</a:t>
            </a:r>
            <a:r>
              <a:rPr kumimoji="0" lang="nl-BE" sz="1800" b="1" i="0" u="none" strike="noStrike" kern="1200" cap="none" spc="0" normalizeH="0" baseline="0" noProof="0" dirty="0">
                <a:ln>
                  <a:noFill/>
                </a:ln>
                <a:solidFill>
                  <a:srgbClr val="000000"/>
                </a:solidFill>
                <a:effectLst/>
                <a:uLnTx/>
                <a:uFillTx/>
                <a:latin typeface="Arial"/>
                <a:ea typeface="+mn-ea"/>
                <a:cs typeface="+mn-cs"/>
              </a:rPr>
              <a:t> et    	</a:t>
            </a:r>
            <a:r>
              <a:rPr kumimoji="0" lang="nl-BE" sz="1800" b="1" i="0" u="none" strike="noStrike" kern="1200" cap="none" spc="0" normalizeH="0" baseline="0" noProof="0" dirty="0" err="1">
                <a:ln>
                  <a:noFill/>
                </a:ln>
                <a:solidFill>
                  <a:srgbClr val="000000"/>
                </a:solidFill>
                <a:effectLst/>
                <a:uLnTx/>
                <a:uFillTx/>
                <a:latin typeface="Arial"/>
                <a:ea typeface="+mn-ea"/>
                <a:cs typeface="+mn-cs"/>
              </a:rPr>
              <a:t>rapides</a:t>
            </a: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None/>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KNX :</a:t>
            </a: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r>
              <a:rPr kumimoji="0" lang="nl-BE" sz="1800" b="1" i="0" u="none" strike="noStrike" kern="1200" cap="none" spc="0" normalizeH="0" baseline="0" noProof="0" dirty="0">
                <a:ln>
                  <a:noFill/>
                </a:ln>
                <a:solidFill>
                  <a:srgbClr val="000000"/>
                </a:solidFill>
                <a:effectLst/>
                <a:uLnTx/>
                <a:uFillTx/>
                <a:latin typeface="Arial"/>
                <a:ea typeface="+mn-ea"/>
                <a:cs typeface="+mn-cs"/>
              </a:rPr>
              <a:t>	</a:t>
            </a:r>
            <a:r>
              <a:rPr kumimoji="0" lang="nl-BE" sz="1800" b="1" i="0" u="none" strike="noStrike" kern="1200" cap="none" spc="0" normalizeH="0" baseline="0" noProof="0" dirty="0" err="1">
                <a:ln>
                  <a:noFill/>
                </a:ln>
                <a:solidFill>
                  <a:srgbClr val="000000"/>
                </a:solidFill>
                <a:effectLst/>
                <a:uLnTx/>
                <a:uFillTx/>
                <a:latin typeface="Arial"/>
                <a:ea typeface="+mn-ea"/>
                <a:cs typeface="+mn-cs"/>
              </a:rPr>
              <a:t>Système</a:t>
            </a:r>
            <a:r>
              <a:rPr kumimoji="0" lang="nl-BE" sz="1800" b="1" i="0" u="none" strike="noStrike" kern="1200" cap="none" spc="0" normalizeH="0" baseline="0" noProof="0" dirty="0">
                <a:ln>
                  <a:noFill/>
                </a:ln>
                <a:solidFill>
                  <a:srgbClr val="000000"/>
                </a:solidFill>
                <a:effectLst/>
                <a:uLnTx/>
                <a:uFillTx/>
                <a:latin typeface="Arial"/>
                <a:ea typeface="+mn-ea"/>
                <a:cs typeface="+mn-cs"/>
              </a:rPr>
              <a:t> </a:t>
            </a:r>
            <a:r>
              <a:rPr kumimoji="0" lang="nl-BE" sz="1800" b="1" i="0" u="none" strike="noStrike" kern="1200" cap="none" spc="0" normalizeH="0" baseline="0" noProof="0" dirty="0" err="1">
                <a:ln>
                  <a:noFill/>
                </a:ln>
                <a:solidFill>
                  <a:srgbClr val="000000"/>
                </a:solidFill>
                <a:effectLst/>
                <a:uLnTx/>
                <a:uFillTx/>
                <a:latin typeface="Arial"/>
                <a:ea typeface="+mn-ea"/>
                <a:cs typeface="+mn-cs"/>
              </a:rPr>
              <a:t>domotique</a:t>
            </a:r>
            <a:r>
              <a:rPr kumimoji="0" lang="nl-BE" sz="1800" b="1" i="0" u="none" strike="noStrike" kern="1200" cap="none" spc="0" normalizeH="0" baseline="0" noProof="0" dirty="0">
                <a:ln>
                  <a:noFill/>
                </a:ln>
                <a:solidFill>
                  <a:srgbClr val="000000"/>
                </a:solidFill>
                <a:effectLst/>
                <a:uLnTx/>
                <a:uFillTx/>
                <a:latin typeface="Arial"/>
                <a:ea typeface="+mn-ea"/>
                <a:cs typeface="+mn-cs"/>
              </a:rPr>
              <a:t> complet</a:t>
            </a: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endParaRPr kumimoji="0" lang="nl-BE" sz="18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ct val="20000"/>
              </a:spcBef>
              <a:spcAft>
                <a:spcPts val="0"/>
              </a:spcAft>
              <a:buClr>
                <a:srgbClr val="0077C8"/>
              </a:buClr>
              <a:buSzTx/>
              <a:buFont typeface="Arial" panose="020B0604020202020204" pitchFamily="34" charset="0"/>
              <a:buChar char="•"/>
              <a:tabLst/>
              <a:defRPr/>
            </a:pPr>
            <a:endParaRPr kumimoji="0" lang="en-GB" sz="1800" b="1"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Afbeelding 3" descr="LOGO ODID.jpg">
            <a:extLst>
              <a:ext uri="{FF2B5EF4-FFF2-40B4-BE49-F238E27FC236}">
                <a16:creationId xmlns:a16="http://schemas.microsoft.com/office/drawing/2014/main" id="{AF677F28-EA57-4EF4-A75D-0476591702BB}"/>
              </a:ext>
            </a:extLst>
          </p:cNvPr>
          <p:cNvPicPr>
            <a:picLocks noChangeAspect="1"/>
          </p:cNvPicPr>
          <p:nvPr/>
        </p:nvPicPr>
        <p:blipFill>
          <a:blip r:embed="rId3"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615648650"/>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14"/>
            <a:ext cx="8229600" cy="939784"/>
          </a:xfrm>
        </p:spPr>
        <p:txBody>
          <a:bodyPr>
            <a:noAutofit/>
          </a:bodyPr>
          <a:lstStyle/>
          <a:p>
            <a:r>
              <a:rPr lang="nl-BE" sz="3200" dirty="0" err="1">
                <a:solidFill>
                  <a:srgbClr val="00279F"/>
                </a:solidFill>
                <a:latin typeface="Arial" pitchFamily="34" charset="0"/>
                <a:ea typeface="+mn-ea"/>
                <a:cs typeface="Arial" charset="0"/>
              </a:rPr>
              <a:t>Protocole</a:t>
            </a:r>
            <a:r>
              <a:rPr lang="nl-BE" sz="3200" dirty="0">
                <a:solidFill>
                  <a:srgbClr val="00279F"/>
                </a:solidFill>
                <a:latin typeface="Arial" pitchFamily="34" charset="0"/>
                <a:ea typeface="+mn-ea"/>
                <a:cs typeface="Arial" charset="0"/>
              </a:rPr>
              <a:t> </a:t>
            </a:r>
            <a:r>
              <a:rPr lang="nl-BE" sz="3200" dirty="0" err="1">
                <a:solidFill>
                  <a:srgbClr val="00279F"/>
                </a:solidFill>
                <a:latin typeface="Arial" pitchFamily="34" charset="0"/>
                <a:ea typeface="+mn-ea"/>
                <a:cs typeface="Arial" charset="0"/>
              </a:rPr>
              <a:t>sans</a:t>
            </a:r>
            <a:r>
              <a:rPr lang="nl-BE" sz="3200" dirty="0">
                <a:solidFill>
                  <a:srgbClr val="00279F"/>
                </a:solidFill>
                <a:latin typeface="Arial" pitchFamily="34" charset="0"/>
                <a:ea typeface="+mn-ea"/>
                <a:cs typeface="Arial" charset="0"/>
              </a:rPr>
              <a:t> </a:t>
            </a:r>
            <a:r>
              <a:rPr lang="nl-BE" sz="3200" dirty="0" err="1">
                <a:solidFill>
                  <a:srgbClr val="00279F"/>
                </a:solidFill>
                <a:latin typeface="Arial" pitchFamily="34" charset="0"/>
                <a:ea typeface="+mn-ea"/>
                <a:cs typeface="Arial" charset="0"/>
              </a:rPr>
              <a:t>fil</a:t>
            </a:r>
            <a:r>
              <a:rPr lang="nl-BE" sz="3200" dirty="0">
                <a:solidFill>
                  <a:srgbClr val="00279F"/>
                </a:solidFill>
                <a:latin typeface="Arial" pitchFamily="34" charset="0"/>
                <a:ea typeface="+mn-ea"/>
                <a:cs typeface="Arial" charset="0"/>
              </a:rPr>
              <a:t> – </a:t>
            </a:r>
            <a:r>
              <a:rPr lang="nl-BE" sz="3200" dirty="0" err="1">
                <a:solidFill>
                  <a:srgbClr val="00279F"/>
                </a:solidFill>
                <a:latin typeface="Arial" pitchFamily="34" charset="0"/>
                <a:ea typeface="+mn-ea"/>
                <a:cs typeface="Arial" charset="0"/>
              </a:rPr>
              <a:t>Par</a:t>
            </a:r>
            <a:r>
              <a:rPr lang="nl-BE" sz="3200" dirty="0">
                <a:solidFill>
                  <a:srgbClr val="00279F"/>
                </a:solidFill>
                <a:latin typeface="Arial" pitchFamily="34" charset="0"/>
                <a:ea typeface="+mn-ea"/>
                <a:cs typeface="Arial" charset="0"/>
              </a:rPr>
              <a:t> </a:t>
            </a:r>
            <a:r>
              <a:rPr lang="nl-BE" sz="3200" dirty="0" err="1">
                <a:solidFill>
                  <a:srgbClr val="00279F"/>
                </a:solidFill>
                <a:latin typeface="Arial" pitchFamily="34" charset="0"/>
                <a:ea typeface="+mn-ea"/>
                <a:cs typeface="Arial" charset="0"/>
              </a:rPr>
              <a:t>exemple</a:t>
            </a:r>
            <a:r>
              <a:rPr lang="nl-BE" sz="3200" dirty="0">
                <a:solidFill>
                  <a:srgbClr val="00279F"/>
                </a:solidFill>
                <a:latin typeface="Arial" pitchFamily="34" charset="0"/>
                <a:ea typeface="+mn-ea"/>
                <a:cs typeface="Arial" charset="0"/>
              </a:rPr>
              <a:t> </a:t>
            </a:r>
            <a:r>
              <a:rPr lang="nl-BE" sz="3200" dirty="0" err="1">
                <a:solidFill>
                  <a:srgbClr val="00279F"/>
                </a:solidFill>
                <a:latin typeface="Arial" pitchFamily="34" charset="0"/>
                <a:ea typeface="+mn-ea"/>
                <a:cs typeface="Arial" charset="0"/>
              </a:rPr>
              <a:t>Zigbee</a:t>
            </a:r>
            <a:endParaRPr lang="nl-BE" sz="3200" dirty="0">
              <a:solidFill>
                <a:srgbClr val="00279F"/>
              </a:solidFill>
              <a:latin typeface="Arial" pitchFamily="34" charset="0"/>
              <a:ea typeface="+mn-ea"/>
              <a:cs typeface="Arial" charset="0"/>
            </a:endParaRPr>
          </a:p>
        </p:txBody>
      </p:sp>
      <p:pic>
        <p:nvPicPr>
          <p:cNvPr id="1026" name="Picture 2" descr="Afbeeldingsresultaat voor zigb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8952" y="4838868"/>
            <a:ext cx="4333754" cy="16066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zigbee mesh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82" y="2224224"/>
            <a:ext cx="4162425" cy="320040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V="1">
            <a:off x="3467008" y="2584264"/>
            <a:ext cx="2651930" cy="15841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30" name="Picture 6" descr="Gerelateerde afbeeld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143" r="28225"/>
          <a:stretch/>
        </p:blipFill>
        <p:spPr bwMode="auto">
          <a:xfrm>
            <a:off x="6282586" y="2085137"/>
            <a:ext cx="723331" cy="9982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beeldingsresultaat voor zigbee swit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7165" y="928670"/>
            <a:ext cx="1156467" cy="115646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3238618" y="1720168"/>
            <a:ext cx="456780" cy="86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11348" y="5383980"/>
            <a:ext cx="20919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Calibri"/>
                <a:ea typeface="+mn-ea"/>
                <a:cs typeface="+mn-cs"/>
              </a:rPr>
              <a:t>Maillage</a:t>
            </a:r>
            <a:r>
              <a:rPr kumimoji="0" lang="nl-BE" sz="1800" b="0" i="0" u="none" strike="noStrike" kern="1200" cap="none" spc="0" normalizeH="0" baseline="0" noProof="0" dirty="0">
                <a:ln>
                  <a:noFill/>
                </a:ln>
                <a:solidFill>
                  <a:prstClr val="black"/>
                </a:solidFill>
                <a:effectLst/>
                <a:uLnTx/>
                <a:uFillTx/>
                <a:latin typeface="Calibri"/>
                <a:ea typeface="+mn-ea"/>
                <a:cs typeface="+mn-cs"/>
              </a:rPr>
              <a:t> </a:t>
            </a:r>
            <a:r>
              <a:rPr kumimoji="0" lang="nl-BE" sz="1800" b="0" i="0" u="none" strike="noStrike" kern="1200" cap="none" spc="0" normalizeH="0" baseline="0" noProof="0" dirty="0" err="1">
                <a:ln>
                  <a:noFill/>
                </a:ln>
                <a:solidFill>
                  <a:prstClr val="black"/>
                </a:solidFill>
                <a:effectLst/>
                <a:uLnTx/>
                <a:uFillTx/>
                <a:latin typeface="Calibri"/>
                <a:ea typeface="+mn-ea"/>
                <a:cs typeface="+mn-cs"/>
              </a:rPr>
              <a:t>dynamique</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 MESH</a:t>
            </a:r>
          </a:p>
        </p:txBody>
      </p:sp>
      <p:pic>
        <p:nvPicPr>
          <p:cNvPr id="21" name="Picture 4" descr="Afbeeldingsresultaat voor zigbee mesh network"/>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9310" t="63919" r="15597" b="25537"/>
          <a:stretch/>
        </p:blipFill>
        <p:spPr bwMode="auto">
          <a:xfrm>
            <a:off x="2031885" y="4705506"/>
            <a:ext cx="211998" cy="33747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0" name="Picture 4" descr="Afbeeldingsresultaat voor zigbee mesh network"/>
          <p:cNvPicPr>
            <a:picLocks noChangeAspect="1" noChangeArrowheads="1"/>
          </p:cNvPicPr>
          <p:nvPr/>
        </p:nvPicPr>
        <p:blipFill rotWithShape="1">
          <a:blip r:embed="rId3">
            <a:clrChange>
              <a:clrFrom>
                <a:srgbClr val="FFFDFE"/>
              </a:clrFrom>
              <a:clrTo>
                <a:srgbClr val="FFFDFE">
                  <a:alpha val="0"/>
                </a:srgbClr>
              </a:clrTo>
            </a:clrChange>
            <a:extLst>
              <a:ext uri="{28A0092B-C50C-407E-A947-70E740481C1C}">
                <a14:useLocalDpi xmlns:a14="http://schemas.microsoft.com/office/drawing/2010/main" val="0"/>
              </a:ext>
            </a:extLst>
          </a:blip>
          <a:srcRect l="2466" t="20223" r="92267" b="73428"/>
          <a:stretch/>
        </p:blipFill>
        <p:spPr bwMode="auto">
          <a:xfrm>
            <a:off x="2086490" y="4960528"/>
            <a:ext cx="288032" cy="2669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beeldingsresultaat voor stor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43883" y="4532706"/>
            <a:ext cx="173595" cy="151606"/>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3" descr="LOGO ODID.jpg">
            <a:extLst>
              <a:ext uri="{FF2B5EF4-FFF2-40B4-BE49-F238E27FC236}">
                <a16:creationId xmlns:a16="http://schemas.microsoft.com/office/drawing/2014/main" id="{3FF6189C-38EC-41AD-8384-BB3F02BA1310}"/>
              </a:ext>
            </a:extLst>
          </p:cNvPr>
          <p:cNvPicPr>
            <a:picLocks noChangeAspect="1"/>
          </p:cNvPicPr>
          <p:nvPr/>
        </p:nvPicPr>
        <p:blipFill>
          <a:blip r:embed="rId7"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97350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500"/>
                                        <p:tgtEl>
                                          <p:spTgt spid="10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14"/>
            <a:ext cx="8229600" cy="939784"/>
          </a:xfrm>
        </p:spPr>
        <p:txBody>
          <a:bodyPr>
            <a:noAutofit/>
          </a:bodyPr>
          <a:lstStyle/>
          <a:p>
            <a:r>
              <a:rPr lang="nl-BE" sz="3200" dirty="0" err="1">
                <a:solidFill>
                  <a:srgbClr val="00279F"/>
                </a:solidFill>
                <a:latin typeface="Arial" pitchFamily="34" charset="0"/>
                <a:ea typeface="+mn-ea"/>
                <a:cs typeface="Arial" charset="0"/>
              </a:rPr>
              <a:t>Protocole</a:t>
            </a:r>
            <a:r>
              <a:rPr lang="nl-BE" sz="3200" dirty="0">
                <a:solidFill>
                  <a:srgbClr val="00279F"/>
                </a:solidFill>
                <a:latin typeface="Arial" pitchFamily="34" charset="0"/>
                <a:ea typeface="+mn-ea"/>
                <a:cs typeface="Arial" charset="0"/>
              </a:rPr>
              <a:t> sans fil – Et beaucoup </a:t>
            </a:r>
            <a:r>
              <a:rPr lang="nl-BE" sz="3200" dirty="0" err="1">
                <a:solidFill>
                  <a:srgbClr val="00279F"/>
                </a:solidFill>
                <a:latin typeface="Arial" pitchFamily="34" charset="0"/>
                <a:ea typeface="+mn-ea"/>
                <a:cs typeface="Arial" charset="0"/>
              </a:rPr>
              <a:t>d’autres</a:t>
            </a:r>
            <a:endParaRPr lang="nl-BE" sz="3200" dirty="0">
              <a:solidFill>
                <a:srgbClr val="00279F"/>
              </a:solidFill>
              <a:latin typeface="Arial" pitchFamily="34" charset="0"/>
              <a:ea typeface="+mn-ea"/>
              <a:cs typeface="Arial" charset="0"/>
            </a:endParaRPr>
          </a:p>
        </p:txBody>
      </p:sp>
      <p:pic>
        <p:nvPicPr>
          <p:cNvPr id="15" name="Picture 2" descr="Afbeeldingsresultaat voor enocean">
            <a:extLst>
              <a:ext uri="{FF2B5EF4-FFF2-40B4-BE49-F238E27FC236}">
                <a16:creationId xmlns:a16="http://schemas.microsoft.com/office/drawing/2014/main" id="{53B498E8-1B34-4AB6-A0B4-17842132F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7908" y="2356948"/>
            <a:ext cx="2381250"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Gerelateerde afbeelding">
            <a:extLst>
              <a:ext uri="{FF2B5EF4-FFF2-40B4-BE49-F238E27FC236}">
                <a16:creationId xmlns:a16="http://schemas.microsoft.com/office/drawing/2014/main" id="{3967157C-B50F-4EFC-9C7C-1E282B694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22375"/>
            <a:ext cx="2933700" cy="17049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Afbeeldingsresultaat voor thread group">
            <a:extLst>
              <a:ext uri="{FF2B5EF4-FFF2-40B4-BE49-F238E27FC236}">
                <a16:creationId xmlns:a16="http://schemas.microsoft.com/office/drawing/2014/main" id="{879CFA94-53C9-4F01-A041-2C049D6B3C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5633" y="1165603"/>
            <a:ext cx="3192289" cy="622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Afbeeldingsresultaat voor wifi">
            <a:extLst>
              <a:ext uri="{FF2B5EF4-FFF2-40B4-BE49-F238E27FC236}">
                <a16:creationId xmlns:a16="http://schemas.microsoft.com/office/drawing/2014/main" id="{140AFEFF-76A9-44B3-BCF6-A518D1DCC1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3474" y="3283235"/>
            <a:ext cx="2151269" cy="138056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8">
            <a:extLst>
              <a:ext uri="{FF2B5EF4-FFF2-40B4-BE49-F238E27FC236}">
                <a16:creationId xmlns:a16="http://schemas.microsoft.com/office/drawing/2014/main" id="{3BA9F8BE-9963-477C-983F-335311C5004A}"/>
              </a:ext>
            </a:extLst>
          </p:cNvPr>
          <p:cNvGrpSpPr/>
          <p:nvPr/>
        </p:nvGrpSpPr>
        <p:grpSpPr>
          <a:xfrm>
            <a:off x="981944" y="4942020"/>
            <a:ext cx="7704856" cy="1216527"/>
            <a:chOff x="-2484784" y="2927351"/>
            <a:chExt cx="7704856" cy="1725785"/>
          </a:xfrm>
        </p:grpSpPr>
        <p:sp>
          <p:nvSpPr>
            <p:cNvPr id="22" name="Rectangle 21">
              <a:extLst>
                <a:ext uri="{FF2B5EF4-FFF2-40B4-BE49-F238E27FC236}">
                  <a16:creationId xmlns:a16="http://schemas.microsoft.com/office/drawing/2014/main" id="{D89BA298-DA6C-42BD-9633-56E5F43200D8}"/>
                </a:ext>
              </a:extLst>
            </p:cNvPr>
            <p:cNvSpPr/>
            <p:nvPr/>
          </p:nvSpPr>
          <p:spPr>
            <a:xfrm>
              <a:off x="-2484784" y="2927351"/>
              <a:ext cx="7704856" cy="1725785"/>
            </a:xfrm>
            <a:prstGeom prst="rect">
              <a:avLst/>
            </a:prstGeom>
            <a:gradFill rotWithShape="1">
              <a:gsLst>
                <a:gs pos="0">
                  <a:srgbClr val="507998">
                    <a:tint val="100000"/>
                    <a:shade val="100000"/>
                    <a:satMod val="130000"/>
                  </a:srgbClr>
                </a:gs>
                <a:gs pos="100000">
                  <a:srgbClr val="507998">
                    <a:tint val="50000"/>
                    <a:shade val="100000"/>
                    <a:satMod val="350000"/>
                  </a:srgbClr>
                </a:gs>
              </a:gsLst>
              <a:lin ang="16200000" scaled="0"/>
            </a:gradFill>
            <a:ln w="9525" cap="flat" cmpd="sng" algn="ctr">
              <a:solidFill>
                <a:srgbClr val="507998">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a:ea typeface="+mn-ea"/>
                <a:cs typeface="+mn-cs"/>
              </a:endParaRPr>
            </a:p>
          </p:txBody>
        </p:sp>
        <p:pic>
          <p:nvPicPr>
            <p:cNvPr id="23" name="Picture 6" descr="Afbeeldingsresultaat voor bottleneck">
              <a:extLst>
                <a:ext uri="{FF2B5EF4-FFF2-40B4-BE49-F238E27FC236}">
                  <a16:creationId xmlns:a16="http://schemas.microsoft.com/office/drawing/2014/main" id="{9E4D207D-5F99-4FF6-8F51-40E8595347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93093" y="3066894"/>
              <a:ext cx="1172193" cy="139760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1">
              <a:extLst>
                <a:ext uri="{FF2B5EF4-FFF2-40B4-BE49-F238E27FC236}">
                  <a16:creationId xmlns:a16="http://schemas.microsoft.com/office/drawing/2014/main" id="{8A0D95AD-0852-44DE-9F77-5A2B97C1FBA0}"/>
                </a:ext>
              </a:extLst>
            </p:cNvPr>
            <p:cNvSpPr txBox="1"/>
            <p:nvPr/>
          </p:nvSpPr>
          <p:spPr>
            <a:xfrm>
              <a:off x="-951244" y="3313189"/>
              <a:ext cx="5330305" cy="1173357"/>
            </a:xfrm>
            <a:prstGeom prst="rect">
              <a:avLst/>
            </a:prstGeom>
            <a:noFill/>
          </p:spPr>
          <p:txBody>
            <a:bodyPr wrap="non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a:buChar char="à"/>
                <a:tabLst/>
                <a:defRPr/>
              </a:pPr>
              <a:r>
                <a:rPr kumimoji="0" lang="nl-BE" sz="2400" b="1" i="0" u="none" strike="noStrike" kern="0" cap="none" spc="0" normalizeH="0" baseline="0" noProof="0" dirty="0">
                  <a:ln>
                    <a:noFill/>
                  </a:ln>
                  <a:solidFill>
                    <a:srgbClr val="000000"/>
                  </a:solidFill>
                  <a:effectLst/>
                  <a:uLnTx/>
                  <a:uFillTx/>
                  <a:latin typeface="Arial"/>
                  <a:ea typeface="+mn-ea"/>
                  <a:cs typeface="+mn-cs"/>
                  <a:sym typeface="Wingdings" panose="05000000000000000000" pitchFamily="2" charset="2"/>
                </a:rPr>
                <a:t>La </a:t>
              </a:r>
              <a:r>
                <a:rPr kumimoji="0" lang="nl-BE" sz="2400" b="1" i="0" u="none" strike="noStrike" kern="0" cap="none" spc="0" normalizeH="0" baseline="0" noProof="0" dirty="0" err="1">
                  <a:ln>
                    <a:noFill/>
                  </a:ln>
                  <a:solidFill>
                    <a:srgbClr val="000000"/>
                  </a:solidFill>
                  <a:effectLst/>
                  <a:uLnTx/>
                  <a:uFillTx/>
                  <a:latin typeface="Arial"/>
                  <a:ea typeface="+mn-ea"/>
                  <a:cs typeface="+mn-cs"/>
                  <a:sym typeface="Wingdings" panose="05000000000000000000" pitchFamily="2" charset="2"/>
                </a:rPr>
                <a:t>diversité</a:t>
              </a:r>
              <a:r>
                <a:rPr kumimoji="0" lang="nl-BE" sz="2400" b="1" i="0" u="none" strike="noStrike" kern="0" cap="none" spc="0" normalizeH="0" baseline="0" noProof="0" dirty="0">
                  <a:ln>
                    <a:noFill/>
                  </a:ln>
                  <a:solidFill>
                    <a:srgbClr val="000000"/>
                  </a:solidFill>
                  <a:effectLst/>
                  <a:uLnTx/>
                  <a:uFillTx/>
                  <a:latin typeface="Arial"/>
                  <a:ea typeface="+mn-ea"/>
                  <a:cs typeface="+mn-cs"/>
                  <a:sym typeface="Wingdings" panose="05000000000000000000" pitchFamily="2" charset="2"/>
                </a:rPr>
                <a:t> des </a:t>
              </a:r>
              <a:r>
                <a:rPr kumimoji="0" lang="nl-BE" sz="2400" b="1" i="0" u="none" strike="noStrike" kern="0" cap="none" spc="0" normalizeH="0" baseline="0" noProof="0" dirty="0" err="1">
                  <a:ln>
                    <a:noFill/>
                  </a:ln>
                  <a:solidFill>
                    <a:srgbClr val="000000"/>
                  </a:solidFill>
                  <a:effectLst/>
                  <a:uLnTx/>
                  <a:uFillTx/>
                  <a:latin typeface="Arial"/>
                  <a:ea typeface="+mn-ea"/>
                  <a:cs typeface="+mn-cs"/>
                  <a:sym typeface="Wingdings" panose="05000000000000000000" pitchFamily="2" charset="2"/>
                </a:rPr>
                <a:t>protocoles</a:t>
              </a:r>
              <a:r>
                <a:rPr kumimoji="0" lang="nl-BE" sz="2400" b="1" i="0" u="none" strike="noStrike" kern="0" cap="none" spc="0" normalizeH="0" baseline="0" noProof="0" dirty="0">
                  <a:ln>
                    <a:noFill/>
                  </a:ln>
                  <a:solidFill>
                    <a:srgbClr val="000000"/>
                  </a:solidFill>
                  <a:effectLst/>
                  <a:uLnTx/>
                  <a:uFillTx/>
                  <a:latin typeface="Arial"/>
                  <a:ea typeface="+mn-ea"/>
                  <a:cs typeface="+mn-cs"/>
                  <a:sym typeface="Wingdings" panose="05000000000000000000" pitchFamily="2" charset="2"/>
                </a:rPr>
                <a:t> est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1" i="0" u="none" strike="noStrike" kern="0" cap="none" spc="0" normalizeH="0" baseline="0" noProof="0" dirty="0">
                  <a:ln>
                    <a:noFill/>
                  </a:ln>
                  <a:solidFill>
                    <a:srgbClr val="000000"/>
                  </a:solidFill>
                  <a:effectLst/>
                  <a:uLnTx/>
                  <a:uFillTx/>
                  <a:latin typeface="Arial"/>
                  <a:ea typeface="+mn-ea"/>
                  <a:cs typeface="+mn-cs"/>
                  <a:sym typeface="Wingdings" panose="05000000000000000000" pitchFamily="2" charset="2"/>
                </a:rPr>
                <a:t>	</a:t>
              </a:r>
              <a:r>
                <a:rPr kumimoji="0" lang="nl-BE" sz="2400" b="1" i="0" u="none" strike="noStrike" kern="0" cap="none" spc="0" normalizeH="0" baseline="0" noProof="0" dirty="0" err="1">
                  <a:ln>
                    <a:noFill/>
                  </a:ln>
                  <a:solidFill>
                    <a:srgbClr val="000000"/>
                  </a:solidFill>
                  <a:effectLst/>
                  <a:uLnTx/>
                  <a:uFillTx/>
                  <a:latin typeface="Arial"/>
                  <a:ea typeface="+mn-ea"/>
                  <a:cs typeface="+mn-cs"/>
                  <a:sym typeface="Wingdings" panose="05000000000000000000" pitchFamily="2" charset="2"/>
                </a:rPr>
                <a:t>limitant</a:t>
              </a:r>
              <a:r>
                <a:rPr kumimoji="0" lang="nl-BE" sz="2400" b="1" i="0" u="none" strike="noStrike" kern="0" cap="none" spc="0" normalizeH="0" baseline="0" noProof="0" dirty="0">
                  <a:ln>
                    <a:noFill/>
                  </a:ln>
                  <a:solidFill>
                    <a:srgbClr val="000000"/>
                  </a:solidFill>
                  <a:effectLst/>
                  <a:uLnTx/>
                  <a:uFillTx/>
                  <a:latin typeface="Arial"/>
                  <a:ea typeface="+mn-ea"/>
                  <a:cs typeface="+mn-cs"/>
                  <a:sym typeface="Wingdings" panose="05000000000000000000" pitchFamily="2" charset="2"/>
                </a:rPr>
                <a:t> </a:t>
              </a:r>
              <a:r>
                <a:rPr kumimoji="0" lang="nl-BE" sz="2400" b="1" i="0" u="none" strike="noStrike" kern="0" cap="none" spc="0" normalizeH="0" baseline="0" noProof="0" dirty="0" err="1">
                  <a:ln>
                    <a:noFill/>
                  </a:ln>
                  <a:solidFill>
                    <a:srgbClr val="000000"/>
                  </a:solidFill>
                  <a:effectLst/>
                  <a:uLnTx/>
                  <a:uFillTx/>
                  <a:latin typeface="Arial"/>
                  <a:ea typeface="+mn-ea"/>
                  <a:cs typeface="+mn-cs"/>
                  <a:sym typeface="Wingdings" panose="05000000000000000000" pitchFamily="2" charset="2"/>
                </a:rPr>
                <a:t>pour</a:t>
              </a:r>
              <a:r>
                <a:rPr kumimoji="0" lang="nl-BE" sz="2400" b="1" i="0" u="none" strike="noStrike" kern="0" cap="none" spc="0" normalizeH="0" baseline="0" noProof="0" dirty="0">
                  <a:ln>
                    <a:noFill/>
                  </a:ln>
                  <a:solidFill>
                    <a:srgbClr val="000000"/>
                  </a:solidFill>
                  <a:effectLst/>
                  <a:uLnTx/>
                  <a:uFillTx/>
                  <a:latin typeface="Arial"/>
                  <a:ea typeface="+mn-ea"/>
                  <a:cs typeface="+mn-cs"/>
                  <a:sym typeface="Wingdings" panose="05000000000000000000" pitchFamily="2" charset="2"/>
                </a:rPr>
                <a:t> la technologie !!!</a:t>
              </a:r>
              <a:endParaRPr kumimoji="0" lang="nl-BE" sz="2400" b="1" i="0" u="none" strike="noStrike" kern="0" cap="none" spc="0" normalizeH="0" baseline="0" noProof="0" dirty="0">
                <a:ln>
                  <a:noFill/>
                </a:ln>
                <a:solidFill>
                  <a:srgbClr val="000000"/>
                </a:solidFill>
                <a:effectLst/>
                <a:uLnTx/>
                <a:uFillTx/>
                <a:latin typeface="Arial"/>
                <a:ea typeface="+mn-ea"/>
                <a:cs typeface="+mn-cs"/>
              </a:endParaRPr>
            </a:p>
          </p:txBody>
        </p:sp>
      </p:grpSp>
      <p:pic>
        <p:nvPicPr>
          <p:cNvPr id="25" name="Picture 6" descr="Afbeeldingsresultaat voor bluetooth 4.0">
            <a:extLst>
              <a:ext uri="{FF2B5EF4-FFF2-40B4-BE49-F238E27FC236}">
                <a16:creationId xmlns:a16="http://schemas.microsoft.com/office/drawing/2014/main" id="{6006C1BD-BF0D-43CA-A55F-A1DBE04D4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168" y="3102946"/>
            <a:ext cx="2241029" cy="1260579"/>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3" descr="LOGO ODID.jpg">
            <a:extLst>
              <a:ext uri="{FF2B5EF4-FFF2-40B4-BE49-F238E27FC236}">
                <a16:creationId xmlns:a16="http://schemas.microsoft.com/office/drawing/2014/main" id="{7A3DC4C5-F562-495B-9FAB-D43419BA2C12}"/>
              </a:ext>
            </a:extLst>
          </p:cNvPr>
          <p:cNvPicPr>
            <a:picLocks noChangeAspect="1"/>
          </p:cNvPicPr>
          <p:nvPr/>
        </p:nvPicPr>
        <p:blipFill>
          <a:blip r:embed="rId8"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3388517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800200"/>
          </a:xfrm>
        </p:spPr>
        <p:txBody>
          <a:bodyPr/>
          <a:lstStyle/>
          <a:p>
            <a:r>
              <a:rPr lang="nl-BE" dirty="0"/>
              <a:t>Performance </a:t>
            </a:r>
            <a:r>
              <a:rPr lang="nl-BE" dirty="0" err="1"/>
              <a:t>énergétique</a:t>
            </a:r>
            <a:r>
              <a:rPr lang="nl-BE" dirty="0"/>
              <a:t> de </a:t>
            </a:r>
            <a:r>
              <a:rPr lang="nl-BE" dirty="0" err="1"/>
              <a:t>l’éclairage</a:t>
            </a:r>
            <a:br>
              <a:rPr lang="nl-BE" dirty="0"/>
            </a:br>
            <a:r>
              <a:rPr lang="nl-BE" dirty="0"/>
              <a:t>Fondement 3</a:t>
            </a:r>
          </a:p>
        </p:txBody>
      </p:sp>
      <p:pic>
        <p:nvPicPr>
          <p:cNvPr id="6" name="Afbeelding 3" descr="LOGO ODID.jpg">
            <a:extLst>
              <a:ext uri="{FF2B5EF4-FFF2-40B4-BE49-F238E27FC236}">
                <a16:creationId xmlns:a16="http://schemas.microsoft.com/office/drawing/2014/main" id="{8028E8EB-9223-4488-86BA-4DE6787F0F4E}"/>
              </a:ext>
            </a:extLst>
          </p:cNvPr>
          <p:cNvPicPr>
            <a:picLocks noChangeAspect="1"/>
          </p:cNvPicPr>
          <p:nvPr/>
        </p:nvPicPr>
        <p:blipFill>
          <a:blip r:embed="rId2" cstate="print"/>
          <a:stretch>
            <a:fillRect/>
          </a:stretch>
        </p:blipFill>
        <p:spPr>
          <a:xfrm>
            <a:off x="8501090" y="6215082"/>
            <a:ext cx="555409" cy="540042"/>
          </a:xfrm>
          <a:prstGeom prst="rect">
            <a:avLst/>
          </a:prstGeom>
        </p:spPr>
      </p:pic>
      <p:sp>
        <p:nvSpPr>
          <p:cNvPr id="8" name="Subtitle 2">
            <a:extLst>
              <a:ext uri="{FF2B5EF4-FFF2-40B4-BE49-F238E27FC236}">
                <a16:creationId xmlns:a16="http://schemas.microsoft.com/office/drawing/2014/main" id="{F1855004-CCC8-4B06-8CFA-2CC08CFF2D84}"/>
              </a:ext>
            </a:extLst>
          </p:cNvPr>
          <p:cNvSpPr>
            <a:spLocks noGrp="1"/>
          </p:cNvSpPr>
          <p:nvPr>
            <p:ph type="subTitle" idx="1"/>
          </p:nvPr>
        </p:nvSpPr>
        <p:spPr>
          <a:xfrm>
            <a:off x="1371600" y="3886200"/>
            <a:ext cx="6400800" cy="1752600"/>
          </a:xfrm>
        </p:spPr>
        <p:txBody>
          <a:bodyPr>
            <a:normAutofit fontScale="92500" lnSpcReduction="10000"/>
          </a:bodyPr>
          <a:lstStyle/>
          <a:p>
            <a:pPr lvl="0">
              <a:spcBef>
                <a:spcPts val="0"/>
              </a:spcBef>
              <a:defRPr/>
            </a:pPr>
            <a:r>
              <a:rPr lang="fr-BE" u="sng" dirty="0">
                <a:solidFill>
                  <a:srgbClr val="FF0000"/>
                </a:solidFill>
                <a:latin typeface="Arial" pitchFamily="34" charset="0"/>
                <a:cs typeface="Arial" pitchFamily="34" charset="0"/>
              </a:rPr>
              <a:t>Dimensionner</a:t>
            </a:r>
            <a:r>
              <a:rPr lang="fr-BE" dirty="0">
                <a:solidFill>
                  <a:srgbClr val="FF0000"/>
                </a:solidFill>
                <a:latin typeface="Arial" pitchFamily="34" charset="0"/>
                <a:cs typeface="Arial" pitchFamily="34" charset="0"/>
              </a:rPr>
              <a:t> et planifier correctement</a:t>
            </a:r>
          </a:p>
          <a:p>
            <a:pPr marL="342900" lvl="0" indent="-342900">
              <a:spcBef>
                <a:spcPts val="0"/>
              </a:spcBef>
              <a:defRPr/>
            </a:pPr>
            <a:r>
              <a:rPr lang="fr-BE" dirty="0">
                <a:solidFill>
                  <a:prstClr val="black"/>
                </a:solidFill>
                <a:latin typeface="Arial" pitchFamily="34" charset="0"/>
                <a:cs typeface="Arial" pitchFamily="34" charset="0"/>
              </a:rPr>
              <a:t>	(concept, normes, confort visuel…)</a:t>
            </a:r>
          </a:p>
        </p:txBody>
      </p:sp>
    </p:spTree>
    <p:extLst>
      <p:ext uri="{BB962C8B-B14F-4D97-AF65-F5344CB8AC3E}">
        <p14:creationId xmlns:p14="http://schemas.microsoft.com/office/powerpoint/2010/main" val="71516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14"/>
            <a:ext cx="8229600" cy="939784"/>
          </a:xfrm>
        </p:spPr>
        <p:txBody>
          <a:bodyPr>
            <a:noAutofit/>
          </a:bodyPr>
          <a:lstStyle/>
          <a:p>
            <a:r>
              <a:rPr lang="nl-BE" sz="3200" dirty="0">
                <a:solidFill>
                  <a:srgbClr val="00279F"/>
                </a:solidFill>
                <a:latin typeface="Arial" pitchFamily="34" charset="0"/>
                <a:ea typeface="+mn-ea"/>
                <a:cs typeface="Arial" charset="0"/>
              </a:rPr>
              <a:t>NBN-EN12464</a:t>
            </a:r>
          </a:p>
        </p:txBody>
      </p:sp>
      <p:sp>
        <p:nvSpPr>
          <p:cNvPr id="3" name="Content Placeholder 2"/>
          <p:cNvSpPr>
            <a:spLocks noGrp="1"/>
          </p:cNvSpPr>
          <p:nvPr>
            <p:ph idx="1"/>
          </p:nvPr>
        </p:nvSpPr>
        <p:spPr>
          <a:xfrm>
            <a:off x="4261871" y="1071546"/>
            <a:ext cx="4379489" cy="1008112"/>
          </a:xfrm>
        </p:spPr>
        <p:txBody>
          <a:bodyPr>
            <a:noAutofit/>
          </a:bodyPr>
          <a:lstStyle/>
          <a:p>
            <a:pPr>
              <a:buNone/>
            </a:pPr>
            <a:r>
              <a:rPr lang="nl-BE" sz="1800" u="sng" dirty="0">
                <a:latin typeface="Arial" pitchFamily="34" charset="0"/>
                <a:cs typeface="Arial" pitchFamily="34" charset="0"/>
              </a:rPr>
              <a:t>NBN-EN12464</a:t>
            </a:r>
            <a:r>
              <a:rPr lang="nl-BE" sz="1800" b="1" u="sng" dirty="0">
                <a:latin typeface="Arial" pitchFamily="34" charset="0"/>
                <a:cs typeface="Arial" pitchFamily="34" charset="0"/>
              </a:rPr>
              <a:t>-1</a:t>
            </a:r>
          </a:p>
          <a:p>
            <a:pPr>
              <a:buNone/>
            </a:pPr>
            <a:r>
              <a:rPr lang="nl-BE" sz="1800" dirty="0" err="1">
                <a:latin typeface="Arial" pitchFamily="34" charset="0"/>
                <a:cs typeface="Arial" pitchFamily="34" charset="0"/>
              </a:rPr>
              <a:t>Eclairage</a:t>
            </a:r>
            <a:r>
              <a:rPr lang="nl-BE" sz="1800" dirty="0">
                <a:latin typeface="Arial" pitchFamily="34" charset="0"/>
                <a:cs typeface="Arial" pitchFamily="34" charset="0"/>
              </a:rPr>
              <a:t> des </a:t>
            </a:r>
            <a:r>
              <a:rPr lang="nl-BE" sz="1800" dirty="0" err="1">
                <a:latin typeface="Arial" pitchFamily="34" charset="0"/>
                <a:cs typeface="Arial" pitchFamily="34" charset="0"/>
              </a:rPr>
              <a:t>lieux</a:t>
            </a:r>
            <a:r>
              <a:rPr lang="nl-BE" sz="1800" dirty="0">
                <a:latin typeface="Arial" pitchFamily="34" charset="0"/>
                <a:cs typeface="Arial" pitchFamily="34" charset="0"/>
              </a:rPr>
              <a:t> de </a:t>
            </a:r>
            <a:r>
              <a:rPr lang="nl-BE" sz="1800" dirty="0" err="1">
                <a:latin typeface="Arial" pitchFamily="34" charset="0"/>
                <a:cs typeface="Arial" pitchFamily="34" charset="0"/>
              </a:rPr>
              <a:t>travail</a:t>
            </a:r>
            <a:endParaRPr lang="nl-BE" sz="1800" dirty="0">
              <a:latin typeface="Arial" pitchFamily="34" charset="0"/>
              <a:cs typeface="Arial" pitchFamily="34" charset="0"/>
            </a:endParaRPr>
          </a:p>
          <a:p>
            <a:pPr>
              <a:buNone/>
            </a:pPr>
            <a:r>
              <a:rPr lang="nl-BE" sz="1800" b="1" dirty="0" err="1">
                <a:latin typeface="Arial" pitchFamily="34" charset="0"/>
                <a:cs typeface="Arial" pitchFamily="34" charset="0"/>
              </a:rPr>
              <a:t>Intérieur</a:t>
            </a:r>
            <a:endParaRPr lang="nl-BE" sz="1800" b="1" dirty="0">
              <a:latin typeface="Arial" pitchFamily="34" charset="0"/>
              <a:cs typeface="Arial" pitchFamily="34" charset="0"/>
            </a:endParaRPr>
          </a:p>
          <a:p>
            <a:endParaRPr lang="nl-BE" sz="1800" dirty="0">
              <a:latin typeface="Arial" pitchFamily="34" charset="0"/>
              <a:cs typeface="Arial" pitchFamily="34" charset="0"/>
            </a:endParaRPr>
          </a:p>
          <a:p>
            <a:endParaRPr lang="nl-BE" sz="1800" dirty="0">
              <a:latin typeface="Arial" pitchFamily="34" charset="0"/>
              <a:cs typeface="Arial" pitchFamily="34" charset="0"/>
            </a:endParaRPr>
          </a:p>
          <a:p>
            <a:endParaRPr lang="nl-BE" sz="1800" dirty="0">
              <a:latin typeface="Arial" pitchFamily="34" charset="0"/>
              <a:cs typeface="Arial" pitchFamily="34" charset="0"/>
            </a:endParaRPr>
          </a:p>
          <a:p>
            <a:endParaRPr lang="nl-BE" sz="1800" dirty="0">
              <a:latin typeface="Arial" pitchFamily="34" charset="0"/>
              <a:cs typeface="Arial" pitchFamily="34" charset="0"/>
            </a:endParaRPr>
          </a:p>
          <a:p>
            <a:endParaRPr lang="nl-BE" sz="1800" dirty="0">
              <a:latin typeface="Arial" pitchFamily="34" charset="0"/>
              <a:cs typeface="Arial" pitchFamily="34" charset="0"/>
            </a:endParaRPr>
          </a:p>
          <a:p>
            <a:endParaRPr lang="nl-BE" sz="1800" dirty="0">
              <a:latin typeface="Arial" pitchFamily="34" charset="0"/>
              <a:cs typeface="Arial" pitchFamily="34" charset="0"/>
            </a:endParaRPr>
          </a:p>
          <a:p>
            <a:endParaRPr lang="nl-BE" sz="1800" dirty="0">
              <a:latin typeface="Arial" pitchFamily="34" charset="0"/>
              <a:cs typeface="Arial" pitchFamily="34" charset="0"/>
            </a:endParaRPr>
          </a:p>
          <a:p>
            <a:endParaRPr lang="nl-BE" sz="1800" dirty="0">
              <a:latin typeface="Arial" pitchFamily="34" charset="0"/>
              <a:cs typeface="Arial" pitchFamily="34" charset="0"/>
            </a:endParaRPr>
          </a:p>
        </p:txBody>
      </p:sp>
      <p:pic>
        <p:nvPicPr>
          <p:cNvPr id="1026" name="Picture 2" descr="Afbeeldingsresultaat voor factory floo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608544" y="1133320"/>
            <a:ext cx="3653325" cy="24121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loading dock n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9994" y="3591827"/>
            <a:ext cx="4362721" cy="245552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4233935" y="2192019"/>
            <a:ext cx="4379489" cy="1008112"/>
          </a:xfrm>
          <a:prstGeom prst="rect">
            <a:avLst/>
          </a:prstGeom>
        </p:spPr>
        <p:txBody>
          <a:bodyPr>
            <a:noAutofit/>
          </a:bodyPr>
          <a:lstStyle/>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r>
              <a:rPr kumimoji="0" lang="nl-BE" b="0" i="0" u="sng" strike="noStrike" kern="1200" cap="none" spc="0" normalizeH="0" baseline="0" noProof="0" dirty="0">
                <a:ln>
                  <a:noFill/>
                </a:ln>
                <a:solidFill>
                  <a:schemeClr val="tx1"/>
                </a:solidFill>
                <a:effectLst/>
                <a:uLnTx/>
                <a:uFillTx/>
                <a:latin typeface="Arial"/>
                <a:ea typeface="+mn-ea"/>
                <a:cs typeface="Arial"/>
              </a:rPr>
              <a:t>NBN-EN12464</a:t>
            </a:r>
            <a:r>
              <a:rPr kumimoji="0" lang="nl-BE" b="1" i="0" u="sng" strike="noStrike" kern="1200" cap="none" spc="0" normalizeH="0" baseline="0" noProof="0" dirty="0">
                <a:ln>
                  <a:noFill/>
                </a:ln>
                <a:solidFill>
                  <a:schemeClr val="tx1"/>
                </a:solidFill>
                <a:effectLst/>
                <a:uLnTx/>
                <a:uFillTx/>
                <a:latin typeface="Arial"/>
                <a:ea typeface="+mn-ea"/>
                <a:cs typeface="Arial"/>
              </a:rPr>
              <a:t>-2</a:t>
            </a: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r>
              <a:rPr kumimoji="0" lang="nl-BE" b="0" i="0" u="none" strike="noStrike" kern="1200" cap="none" spc="0" normalizeH="0" baseline="0" noProof="0" dirty="0" err="1">
                <a:ln>
                  <a:noFill/>
                </a:ln>
                <a:solidFill>
                  <a:schemeClr val="tx1"/>
                </a:solidFill>
                <a:effectLst/>
                <a:uLnTx/>
                <a:uFillTx/>
                <a:latin typeface="Arial"/>
                <a:ea typeface="+mn-ea"/>
                <a:cs typeface="Arial"/>
              </a:rPr>
              <a:t>Eclairage</a:t>
            </a:r>
            <a:r>
              <a:rPr kumimoji="0" lang="nl-BE" b="0" i="0" u="none" strike="noStrike" kern="1200" cap="none" spc="0" normalizeH="0" baseline="0" noProof="0" dirty="0">
                <a:ln>
                  <a:noFill/>
                </a:ln>
                <a:solidFill>
                  <a:schemeClr val="tx1"/>
                </a:solidFill>
                <a:effectLst/>
                <a:uLnTx/>
                <a:uFillTx/>
                <a:latin typeface="Arial"/>
                <a:ea typeface="+mn-ea"/>
                <a:cs typeface="Arial"/>
              </a:rPr>
              <a:t> des </a:t>
            </a:r>
            <a:r>
              <a:rPr kumimoji="0" lang="nl-BE" b="0" i="0" u="none" strike="noStrike" kern="1200" cap="none" spc="0" normalizeH="0" baseline="0" noProof="0" dirty="0" err="1">
                <a:ln>
                  <a:noFill/>
                </a:ln>
                <a:solidFill>
                  <a:schemeClr val="tx1"/>
                </a:solidFill>
                <a:effectLst/>
                <a:uLnTx/>
                <a:uFillTx/>
                <a:latin typeface="Arial"/>
                <a:ea typeface="+mn-ea"/>
                <a:cs typeface="Arial"/>
              </a:rPr>
              <a:t>lieux</a:t>
            </a:r>
            <a:r>
              <a:rPr kumimoji="0" lang="nl-BE" b="0" i="0" u="none" strike="noStrike" kern="1200" cap="none" spc="0" normalizeH="0" baseline="0" noProof="0" dirty="0">
                <a:ln>
                  <a:noFill/>
                </a:ln>
                <a:solidFill>
                  <a:schemeClr val="tx1"/>
                </a:solidFill>
                <a:effectLst/>
                <a:uLnTx/>
                <a:uFillTx/>
                <a:latin typeface="Arial"/>
                <a:ea typeface="+mn-ea"/>
                <a:cs typeface="Arial"/>
              </a:rPr>
              <a:t> de </a:t>
            </a:r>
            <a:r>
              <a:rPr kumimoji="0" lang="nl-BE" b="0" i="0" u="none" strike="noStrike" kern="1200" cap="none" spc="0" normalizeH="0" baseline="0" noProof="0" dirty="0" err="1">
                <a:ln>
                  <a:noFill/>
                </a:ln>
                <a:solidFill>
                  <a:schemeClr val="tx1"/>
                </a:solidFill>
                <a:effectLst/>
                <a:uLnTx/>
                <a:uFillTx/>
                <a:latin typeface="Arial"/>
                <a:ea typeface="+mn-ea"/>
                <a:cs typeface="Arial"/>
              </a:rPr>
              <a:t>travail</a:t>
            </a:r>
            <a:endParaRPr kumimoji="0" lang="nl-BE" b="0" i="0" u="none" strike="noStrike" kern="1200" cap="none" spc="0" normalizeH="0" baseline="0" noProof="0" dirty="0">
              <a:ln>
                <a:noFill/>
              </a:ln>
              <a:solidFill>
                <a:schemeClr val="tx1"/>
              </a:solidFill>
              <a:effectLst/>
              <a:uLnTx/>
              <a:uFillTx/>
              <a:latin typeface="Arial"/>
              <a:ea typeface="+mn-ea"/>
              <a:cs typeface="Arial"/>
            </a:endParaRP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r>
              <a:rPr kumimoji="0" lang="nl-BE" b="1" i="0" u="none" strike="noStrike" kern="1200" cap="none" spc="0" normalizeH="0" baseline="0" noProof="0" dirty="0" err="1">
                <a:ln>
                  <a:noFill/>
                </a:ln>
                <a:solidFill>
                  <a:schemeClr val="tx1"/>
                </a:solidFill>
                <a:effectLst/>
                <a:uLnTx/>
                <a:uFillTx/>
                <a:latin typeface="Arial"/>
                <a:ea typeface="+mn-ea"/>
                <a:cs typeface="Arial"/>
              </a:rPr>
              <a:t>Extérieur</a:t>
            </a:r>
            <a:endParaRPr kumimoji="0" lang="nl-BE" b="1" i="0" u="none" strike="noStrike" kern="1200" cap="none" spc="0" normalizeH="0" baseline="0" noProof="0" dirty="0">
              <a:ln>
                <a:noFill/>
              </a:ln>
              <a:solidFill>
                <a:schemeClr val="tx1"/>
              </a:solidFill>
              <a:effectLst/>
              <a:uLnTx/>
              <a:uFillTx/>
              <a:latin typeface="Arial"/>
              <a:ea typeface="+mn-ea"/>
              <a:cs typeface="Arial"/>
            </a:endParaRP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endParaRPr kumimoji="0" lang="nl-BE" b="0" i="0" u="none" strike="noStrike" kern="1200" cap="none" spc="0" normalizeH="0" baseline="0" noProof="0" dirty="0">
              <a:ln>
                <a:noFill/>
              </a:ln>
              <a:solidFill>
                <a:schemeClr val="tx1"/>
              </a:solidFill>
              <a:effectLst/>
              <a:uLnTx/>
              <a:uFillTx/>
              <a:latin typeface="Arial"/>
              <a:ea typeface="+mn-ea"/>
              <a:cs typeface="Arial"/>
            </a:endParaRP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endParaRPr kumimoji="0" lang="nl-BE" b="0" i="0" u="none" strike="noStrike" kern="1200" cap="none" spc="0" normalizeH="0" baseline="0" noProof="0" dirty="0">
              <a:ln>
                <a:noFill/>
              </a:ln>
              <a:solidFill>
                <a:schemeClr val="tx1"/>
              </a:solidFill>
              <a:effectLst/>
              <a:uLnTx/>
              <a:uFillTx/>
              <a:latin typeface="Arial"/>
              <a:ea typeface="+mn-ea"/>
              <a:cs typeface="Arial"/>
            </a:endParaRP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endParaRPr kumimoji="0" lang="nl-BE" b="0" i="0" u="none" strike="noStrike" kern="1200" cap="none" spc="0" normalizeH="0" baseline="0" noProof="0" dirty="0">
              <a:ln>
                <a:noFill/>
              </a:ln>
              <a:solidFill>
                <a:schemeClr val="tx1"/>
              </a:solidFill>
              <a:effectLst/>
              <a:uLnTx/>
              <a:uFillTx/>
              <a:latin typeface="Arial"/>
              <a:ea typeface="+mn-ea"/>
              <a:cs typeface="Arial"/>
            </a:endParaRP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endParaRPr kumimoji="0" lang="nl-BE" b="0" i="0" u="none" strike="noStrike" kern="1200" cap="none" spc="0" normalizeH="0" baseline="0" noProof="0" dirty="0">
              <a:ln>
                <a:noFill/>
              </a:ln>
              <a:solidFill>
                <a:schemeClr val="tx1"/>
              </a:solidFill>
              <a:effectLst/>
              <a:uLnTx/>
              <a:uFillTx/>
              <a:latin typeface="Arial"/>
              <a:ea typeface="+mn-ea"/>
              <a:cs typeface="Arial"/>
            </a:endParaRP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endParaRPr kumimoji="0" lang="nl-BE" b="0" i="0" u="none" strike="noStrike" kern="1200" cap="none" spc="0" normalizeH="0" baseline="0" noProof="0" dirty="0">
              <a:ln>
                <a:noFill/>
              </a:ln>
              <a:solidFill>
                <a:schemeClr val="tx1"/>
              </a:solidFill>
              <a:effectLst/>
              <a:uLnTx/>
              <a:uFillTx/>
              <a:latin typeface="Arial"/>
              <a:ea typeface="+mn-ea"/>
              <a:cs typeface="Arial"/>
            </a:endParaRP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endParaRPr kumimoji="0" lang="nl-BE" b="0" i="0" u="none" strike="noStrike" kern="1200" cap="none" spc="0" normalizeH="0" baseline="0" noProof="0" dirty="0">
              <a:ln>
                <a:noFill/>
              </a:ln>
              <a:solidFill>
                <a:schemeClr val="tx1"/>
              </a:solidFill>
              <a:effectLst/>
              <a:uLnTx/>
              <a:uFillTx/>
              <a:latin typeface="Arial"/>
              <a:ea typeface="+mn-ea"/>
              <a:cs typeface="Arial"/>
            </a:endParaRP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endParaRPr kumimoji="0" lang="nl-BE" b="0" i="0" u="none" strike="noStrike" kern="1200" cap="none" spc="0" normalizeH="0" baseline="0" noProof="0" dirty="0">
              <a:ln>
                <a:noFill/>
              </a:ln>
              <a:solidFill>
                <a:schemeClr val="tx1"/>
              </a:solidFill>
              <a:effectLst/>
              <a:uLnTx/>
              <a:uFillTx/>
              <a:latin typeface="Arial"/>
              <a:ea typeface="+mn-ea"/>
              <a:cs typeface="Arial"/>
            </a:endParaRPr>
          </a:p>
          <a:p>
            <a:pPr marL="0" marR="0" lvl="0" indent="0" algn="r" defTabSz="457200" rtl="0" eaLnBrk="1" fontAlgn="base" latinLnBrk="0" hangingPunct="1">
              <a:lnSpc>
                <a:spcPct val="100000"/>
              </a:lnSpc>
              <a:spcBef>
                <a:spcPct val="20000"/>
              </a:spcBef>
              <a:spcAft>
                <a:spcPct val="0"/>
              </a:spcAft>
              <a:buClr>
                <a:srgbClr val="0077C8"/>
              </a:buClr>
              <a:buSzTx/>
              <a:buFont typeface="Arial"/>
              <a:buNone/>
              <a:tabLst/>
              <a:defRPr/>
            </a:pPr>
            <a:endParaRPr kumimoji="0" lang="nl-BE" b="0" i="0" u="none" strike="noStrike" kern="1200" cap="none" spc="0" normalizeH="0" baseline="0" noProof="0" dirty="0">
              <a:ln>
                <a:noFill/>
              </a:ln>
              <a:solidFill>
                <a:schemeClr val="tx1"/>
              </a:solidFill>
              <a:effectLst/>
              <a:uLnTx/>
              <a:uFillTx/>
              <a:latin typeface="Arial"/>
              <a:ea typeface="+mn-ea"/>
              <a:cs typeface="Arial"/>
            </a:endParaRPr>
          </a:p>
        </p:txBody>
      </p:sp>
      <p:pic>
        <p:nvPicPr>
          <p:cNvPr id="8"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
        <p:nvSpPr>
          <p:cNvPr id="4" name="Rechthoek 3"/>
          <p:cNvSpPr/>
          <p:nvPr/>
        </p:nvSpPr>
        <p:spPr>
          <a:xfrm>
            <a:off x="149206" y="3979443"/>
            <a:ext cx="4572000" cy="646331"/>
          </a:xfrm>
          <a:prstGeom prst="rect">
            <a:avLst/>
          </a:prstGeom>
        </p:spPr>
        <p:txBody>
          <a:bodyPr>
            <a:spAutoFit/>
          </a:bodyPr>
          <a:lstStyle/>
          <a:p>
            <a:r>
              <a:rPr lang="nl-BE" u="sng" dirty="0">
                <a:latin typeface="Arial" pitchFamily="34" charset="0"/>
                <a:cs typeface="Arial" pitchFamily="34" charset="0"/>
              </a:rPr>
              <a:t>NBN-EN12193:2007</a:t>
            </a:r>
            <a:br>
              <a:rPr lang="nl-BE" dirty="0">
                <a:latin typeface="Arial" pitchFamily="34" charset="0"/>
                <a:cs typeface="Arial" pitchFamily="34" charset="0"/>
              </a:rPr>
            </a:br>
            <a:r>
              <a:rPr lang="nl-BE" dirty="0" err="1">
                <a:latin typeface="Arial" pitchFamily="34" charset="0"/>
                <a:cs typeface="Arial" pitchFamily="34" charset="0"/>
              </a:rPr>
              <a:t>Eclairage</a:t>
            </a:r>
            <a:r>
              <a:rPr lang="nl-BE" dirty="0">
                <a:latin typeface="Arial" pitchFamily="34" charset="0"/>
                <a:cs typeface="Arial" pitchFamily="34" charset="0"/>
              </a:rPr>
              <a:t> des </a:t>
            </a:r>
            <a:r>
              <a:rPr lang="nl-BE" dirty="0" err="1">
                <a:latin typeface="Arial" pitchFamily="34" charset="0"/>
                <a:cs typeface="Arial" pitchFamily="34" charset="0"/>
              </a:rPr>
              <a:t>installations</a:t>
            </a:r>
            <a:r>
              <a:rPr lang="nl-BE" dirty="0">
                <a:latin typeface="Arial" pitchFamily="34" charset="0"/>
                <a:cs typeface="Arial" pitchFamily="34" charset="0"/>
              </a:rPr>
              <a:t> </a:t>
            </a:r>
            <a:r>
              <a:rPr lang="nl-BE" dirty="0" err="1">
                <a:latin typeface="Arial" pitchFamily="34" charset="0"/>
                <a:cs typeface="Arial" pitchFamily="34" charset="0"/>
              </a:rPr>
              <a:t>sportives</a:t>
            </a:r>
            <a:endParaRPr lang="nl-BE" dirty="0">
              <a:latin typeface="Arial" pitchFamily="34" charset="0"/>
              <a:cs typeface="Arial" pitchFamily="34" charset="0"/>
            </a:endParaRPr>
          </a:p>
        </p:txBody>
      </p:sp>
      <p:pic>
        <p:nvPicPr>
          <p:cNvPr id="5" name="Afbeelding 4"/>
          <p:cNvPicPr>
            <a:picLocks noChangeAspect="1"/>
          </p:cNvPicPr>
          <p:nvPr/>
        </p:nvPicPr>
        <p:blipFill>
          <a:blip r:embed="rId5"/>
          <a:stretch>
            <a:fillRect/>
          </a:stretch>
        </p:blipFill>
        <p:spPr>
          <a:xfrm>
            <a:off x="251520" y="4725144"/>
            <a:ext cx="2828884" cy="1887565"/>
          </a:xfrm>
          <a:prstGeom prst="rect">
            <a:avLst/>
          </a:prstGeom>
        </p:spPr>
      </p:pic>
    </p:spTree>
    <p:extLst>
      <p:ext uri="{BB962C8B-B14F-4D97-AF65-F5344CB8AC3E}">
        <p14:creationId xmlns:p14="http://schemas.microsoft.com/office/powerpoint/2010/main" val="183623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0" y="428604"/>
            <a:ext cx="8856984" cy="792088"/>
          </a:xfrm>
        </p:spPr>
        <p:txBody>
          <a:bodyPr>
            <a:normAutofit/>
          </a:bodyPr>
          <a:lstStyle/>
          <a:p>
            <a:pPr marL="0" indent="0" algn="ctr">
              <a:spcBef>
                <a:spcPct val="0"/>
              </a:spcBef>
              <a:buNone/>
            </a:pPr>
            <a:r>
              <a:rPr lang="fr-BE" dirty="0">
                <a:solidFill>
                  <a:srgbClr val="00279F"/>
                </a:solidFill>
                <a:latin typeface="Arial" pitchFamily="34" charset="0"/>
                <a:cs typeface="Arial" charset="0"/>
              </a:rPr>
              <a:t>Critères pour la conception de l’éclairage</a:t>
            </a:r>
          </a:p>
        </p:txBody>
      </p:sp>
      <p:sp>
        <p:nvSpPr>
          <p:cNvPr id="4" name="Rechthoek 3"/>
          <p:cNvSpPr/>
          <p:nvPr/>
        </p:nvSpPr>
        <p:spPr>
          <a:xfrm>
            <a:off x="4535996" y="1647564"/>
            <a:ext cx="4932040" cy="3477875"/>
          </a:xfrm>
          <a:prstGeom prst="rect">
            <a:avLst/>
          </a:prstGeom>
        </p:spPr>
        <p:txBody>
          <a:bodyPr wrap="square">
            <a:spAutoFit/>
          </a:bodyPr>
          <a:lstStyle/>
          <a:p>
            <a:pPr>
              <a:spcAft>
                <a:spcPts val="0"/>
              </a:spcAft>
            </a:pPr>
            <a:r>
              <a:rPr lang="fr-BE" sz="2000" b="1" dirty="0">
                <a:solidFill>
                  <a:srgbClr val="000000"/>
                </a:solidFill>
                <a:latin typeface="Arial" panose="020B0604020202020204" pitchFamily="34" charset="0"/>
                <a:ea typeface="Arial Unicode MS" panose="020B0604020202020204" pitchFamily="34" charset="-128"/>
                <a:cs typeface="Arial" panose="020B0604020202020204" pitchFamily="34" charset="0"/>
              </a:rPr>
              <a:t>Les différents critères:</a:t>
            </a:r>
            <a:endParaRPr lang="fr-BE" sz="2000"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a:p>
            <a:pPr marL="342900" lvl="0" indent="-342900" fontAlgn="base">
              <a:spcAft>
                <a:spcPts val="0"/>
              </a:spcAft>
              <a:buFont typeface="+mj-lt"/>
              <a:buAutoNum type="arabicParenR"/>
            </a:pP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La répartition de la luminance</a:t>
            </a:r>
          </a:p>
          <a:p>
            <a:pPr marL="342900" lvl="0" indent="-342900" fontAlgn="base">
              <a:spcAft>
                <a:spcPts val="0"/>
              </a:spcAft>
              <a:buFont typeface="+mj-lt"/>
              <a:buAutoNum type="arabicParenR"/>
            </a:pP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Le niveau d’éclairement (lux)</a:t>
            </a:r>
          </a:p>
          <a:p>
            <a:pPr marL="342900" lvl="0" indent="-342900" fontAlgn="base">
              <a:spcAft>
                <a:spcPts val="0"/>
              </a:spcAft>
              <a:buFont typeface="+mj-lt"/>
              <a:buAutoNum type="arabicParenR"/>
            </a:pP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L’éblouissement</a:t>
            </a:r>
          </a:p>
          <a:p>
            <a:pPr marL="342900" lvl="0" indent="-342900" fontAlgn="base">
              <a:spcAft>
                <a:spcPts val="0"/>
              </a:spcAft>
              <a:buFont typeface="+mj-lt"/>
              <a:buAutoNum type="arabicParenR"/>
            </a:pP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L’orientation de la lumière</a:t>
            </a:r>
          </a:p>
          <a:p>
            <a:pPr marL="342900" lvl="0" indent="-342900" fontAlgn="base">
              <a:spcAft>
                <a:spcPts val="0"/>
              </a:spcAft>
              <a:buFont typeface="+mj-lt"/>
              <a:buAutoNum type="arabicParenR"/>
            </a:pP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Le rendu des couleurs et la température de couleur</a:t>
            </a:r>
          </a:p>
          <a:p>
            <a:pPr marL="342900" lvl="0" indent="-342900" fontAlgn="base">
              <a:spcAft>
                <a:spcPts val="0"/>
              </a:spcAft>
              <a:buFont typeface="+mj-lt"/>
              <a:buAutoNum type="arabicParenR"/>
            </a:pP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Le </a:t>
            </a:r>
            <a:r>
              <a:rPr lang="fr-BE" sz="2000" kern="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flicker</a:t>
            </a: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 (scintillement lié à l’</a:t>
            </a:r>
            <a:r>
              <a:rPr lang="fr-BE" sz="2000" kern="0" dirty="0">
                <a:latin typeface="Arial" panose="020B0604020202020204" pitchFamily="34" charset="0"/>
                <a:ea typeface="Arial Unicode MS" panose="020B0604020202020204" pitchFamily="34" charset="-128"/>
                <a:cs typeface="Arial" panose="020B0604020202020204" pitchFamily="34" charset="0"/>
              </a:rPr>
              <a:t>effet stroboscopique)</a:t>
            </a:r>
          </a:p>
          <a:p>
            <a:pPr marL="342900" lvl="0" indent="-342900" fontAlgn="base">
              <a:spcAft>
                <a:spcPts val="0"/>
              </a:spcAft>
              <a:buFont typeface="+mj-lt"/>
              <a:buAutoNum type="arabicParenR"/>
            </a:pP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La variabilité / le </a:t>
            </a:r>
            <a:r>
              <a:rPr lang="fr-BE" sz="2000" kern="0"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dimming</a:t>
            </a:r>
            <a:endPar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a:p>
            <a:pPr marL="342900" lvl="0" indent="-342900" fontAlgn="base">
              <a:spcAft>
                <a:spcPts val="0"/>
              </a:spcAft>
              <a:buFont typeface="+mj-lt"/>
              <a:buAutoNum type="arabicParenR"/>
            </a:pPr>
            <a:r>
              <a:rPr lang="fr-BE" sz="2000" b="1" dirty="0">
                <a:latin typeface="Arial" panose="020B0604020202020204" pitchFamily="34" charset="0"/>
                <a:ea typeface="Arial Unicode MS" panose="020B0604020202020204" pitchFamily="34" charset="-128"/>
                <a:cs typeface="Arial" panose="020B0604020202020204" pitchFamily="34" charset="0"/>
              </a:rPr>
              <a:t>Et … l’efficacité énergétique</a:t>
            </a:r>
            <a:endParaRPr lang="fr-BE" sz="2000" b="1" dirty="0">
              <a:latin typeface="Arial" panose="020B0604020202020204" pitchFamily="34" charset="0"/>
              <a:cs typeface="Arial" panose="020B0604020202020204" pitchFamily="34" charset="0"/>
            </a:endParaRPr>
          </a:p>
        </p:txBody>
      </p:sp>
      <p:sp>
        <p:nvSpPr>
          <p:cNvPr id="2" name="Tekstvak 1"/>
          <p:cNvSpPr txBox="1"/>
          <p:nvPr/>
        </p:nvSpPr>
        <p:spPr>
          <a:xfrm>
            <a:off x="899592" y="5414446"/>
            <a:ext cx="6984776" cy="461665"/>
          </a:xfrm>
          <a:prstGeom prst="rect">
            <a:avLst/>
          </a:prstGeom>
          <a:noFill/>
        </p:spPr>
        <p:txBody>
          <a:bodyPr wrap="square" rtlCol="0">
            <a:spAutoFit/>
          </a:bodyPr>
          <a:lstStyle/>
          <a:p>
            <a:pPr algn="ctr"/>
            <a:r>
              <a:rPr lang="fr-BE" sz="2400" b="1" dirty="0">
                <a:latin typeface="Arial" panose="020B0604020202020204" pitchFamily="34" charset="0"/>
                <a:cs typeface="Arial" panose="020B0604020202020204" pitchFamily="34" charset="0"/>
              </a:rPr>
              <a:t>D’abord le confort visuel !</a:t>
            </a:r>
          </a:p>
        </p:txBody>
      </p:sp>
      <p:sp>
        <p:nvSpPr>
          <p:cNvPr id="7" name="Rectangle 6"/>
          <p:cNvSpPr/>
          <p:nvPr/>
        </p:nvSpPr>
        <p:spPr>
          <a:xfrm>
            <a:off x="251520" y="1584995"/>
            <a:ext cx="4572000" cy="3477875"/>
          </a:xfrm>
          <a:prstGeom prst="rect">
            <a:avLst/>
          </a:prstGeom>
        </p:spPr>
        <p:txBody>
          <a:bodyPr wrap="square">
            <a:spAutoFit/>
          </a:bodyPr>
          <a:lstStyle/>
          <a:p>
            <a:r>
              <a:rPr lang="fr-BE" sz="2000" b="1" dirty="0">
                <a:solidFill>
                  <a:srgbClr val="000000"/>
                </a:solidFill>
                <a:latin typeface="Arial" panose="020B0604020202020204" pitchFamily="34" charset="0"/>
                <a:ea typeface="Arial Unicode MS" panose="020B0604020202020204" pitchFamily="34" charset="-128"/>
                <a:cs typeface="Arial" panose="020B0604020202020204" pitchFamily="34" charset="0"/>
              </a:rPr>
              <a:t>Trois exigences de base:</a:t>
            </a:r>
            <a:endParaRPr lang="fr-BE" sz="2000" dirty="0">
              <a:solidFill>
                <a:srgbClr val="000000"/>
              </a:solidFill>
              <a:latin typeface="Arial" panose="020B0604020202020204" pitchFamily="34" charset="0"/>
              <a:ea typeface="Arial Unicode MS" panose="020B0604020202020204" pitchFamily="34" charset="-128"/>
              <a:cs typeface="Arial" panose="020B0604020202020204" pitchFamily="34" charset="0"/>
            </a:endParaRPr>
          </a:p>
          <a:p>
            <a:pPr lvl="0" fontAlgn="base">
              <a:buFont typeface="+mj-lt"/>
              <a:buAutoNum type="arabicParenR"/>
            </a:pPr>
            <a:r>
              <a:rPr lang="fr-BE" sz="2000" b="1" i="1" u="sng"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Confort visuel</a:t>
            </a:r>
            <a:br>
              <a:rPr lang="fr-BE" sz="2000" i="1"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br>
            <a:r>
              <a:rPr lang="fr-BE" sz="2000" i="1"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Se sentir bien</a:t>
            </a:r>
          </a:p>
          <a:p>
            <a:pPr lvl="0" fontAlgn="base"/>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    Niveau de production élevé</a:t>
            </a:r>
          </a:p>
          <a:p>
            <a:pPr lvl="0" fontAlgn="base"/>
            <a:r>
              <a:rPr lang="fr-BE" sz="2000" b="1" i="1"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2) </a:t>
            </a:r>
            <a:r>
              <a:rPr lang="fr-BE" sz="2000" b="1" i="1" u="sng"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Performance visuelle </a:t>
            </a:r>
          </a:p>
          <a:p>
            <a:pPr lvl="0" fontAlgn="base"/>
            <a:r>
              <a:rPr lang="fr-BE" sz="2000" i="1"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Pas de manière ponctuelle </a:t>
            </a:r>
          </a:p>
          <a:p>
            <a:pPr lvl="0" fontAlgn="base"/>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    mais tout au long de la </a:t>
            </a:r>
          </a:p>
          <a:p>
            <a:pPr lvl="0" fontAlgn="base"/>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    période de travail et dans </a:t>
            </a:r>
          </a:p>
          <a:p>
            <a:pPr lvl="0" fontAlgn="base"/>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    toutes les circonstances</a:t>
            </a:r>
          </a:p>
          <a:p>
            <a:pPr lvl="0" fontAlgn="base"/>
            <a:r>
              <a:rPr lang="fr-BE" sz="2000" b="1" i="1"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3) </a:t>
            </a:r>
            <a:r>
              <a:rPr lang="fr-BE" sz="2000" b="1" i="1" u="sng"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Sécurité</a:t>
            </a:r>
            <a:br>
              <a:rPr lang="fr-BE" sz="2000" i="1"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br>
            <a:r>
              <a:rPr lang="fr-BE" sz="2000" i="1"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    </a:t>
            </a:r>
            <a:r>
              <a:rPr lang="fr-BE" sz="2000" kern="0" dirty="0">
                <a:solidFill>
                  <a:srgbClr val="000000"/>
                </a:solidFill>
                <a:latin typeface="Arial" panose="020B0604020202020204" pitchFamily="34" charset="0"/>
                <a:ea typeface="Arial Unicode MS" panose="020B0604020202020204" pitchFamily="34" charset="-128"/>
                <a:cs typeface="Arial" panose="020B0604020202020204" pitchFamily="34" charset="0"/>
              </a:rPr>
              <a:t>Aucun accident!</a:t>
            </a:r>
          </a:p>
        </p:txBody>
      </p:sp>
      <p:pic>
        <p:nvPicPr>
          <p:cNvPr id="8"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37337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0" indent="0">
              <a:buNone/>
            </a:pPr>
            <a:r>
              <a:rPr lang="nl-BE" dirty="0">
                <a:solidFill>
                  <a:srgbClr val="FF0000"/>
                </a:solidFill>
                <a:latin typeface="Arial" panose="020B0604020202020204" pitchFamily="34" charset="0"/>
                <a:cs typeface="Arial" panose="020B0604020202020204" pitchFamily="34" charset="0"/>
              </a:rPr>
              <a:t>Ne </a:t>
            </a:r>
            <a:r>
              <a:rPr lang="nl-BE" dirty="0" err="1">
                <a:solidFill>
                  <a:srgbClr val="FF0000"/>
                </a:solidFill>
                <a:latin typeface="Arial" panose="020B0604020202020204" pitchFamily="34" charset="0"/>
                <a:cs typeface="Arial" panose="020B0604020202020204" pitchFamily="34" charset="0"/>
              </a:rPr>
              <a:t>basez</a:t>
            </a:r>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jamais</a:t>
            </a:r>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une</a:t>
            </a:r>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décision</a:t>
            </a:r>
            <a:r>
              <a:rPr lang="nl-BE" dirty="0">
                <a:solidFill>
                  <a:srgbClr val="FF0000"/>
                </a:solidFill>
                <a:latin typeface="Arial" panose="020B0604020202020204" pitchFamily="34" charset="0"/>
                <a:cs typeface="Arial" panose="020B0604020202020204" pitchFamily="34" charset="0"/>
              </a:rPr>
              <a:t> pour </a:t>
            </a:r>
            <a:r>
              <a:rPr lang="nl-BE" dirty="0" err="1">
                <a:solidFill>
                  <a:srgbClr val="FF0000"/>
                </a:solidFill>
                <a:latin typeface="Arial" panose="020B0604020202020204" pitchFamily="34" charset="0"/>
                <a:cs typeface="Arial" panose="020B0604020202020204" pitchFamily="34" charset="0"/>
              </a:rPr>
              <a:t>le</a:t>
            </a:r>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relighting</a:t>
            </a:r>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sur</a:t>
            </a:r>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un</a:t>
            </a:r>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simple</a:t>
            </a:r>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ficher</a:t>
            </a:r>
            <a:r>
              <a:rPr lang="nl-BE" dirty="0">
                <a:solidFill>
                  <a:srgbClr val="FF0000"/>
                </a:solidFill>
                <a:latin typeface="Arial" panose="020B0604020202020204" pitchFamily="34" charset="0"/>
                <a:cs typeface="Arial" panose="020B0604020202020204" pitchFamily="34" charset="0"/>
              </a:rPr>
              <a:t> Excel </a:t>
            </a:r>
            <a:r>
              <a:rPr lang="nl-BE" dirty="0" err="1">
                <a:solidFill>
                  <a:srgbClr val="FF0000"/>
                </a:solidFill>
                <a:latin typeface="Arial" panose="020B0604020202020204" pitchFamily="34" charset="0"/>
                <a:cs typeface="Arial" panose="020B0604020202020204" pitchFamily="34" charset="0"/>
              </a:rPr>
              <a:t>parlant</a:t>
            </a:r>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uniquement</a:t>
            </a:r>
            <a:r>
              <a:rPr lang="nl-BE" dirty="0">
                <a:solidFill>
                  <a:srgbClr val="FF0000"/>
                </a:solidFill>
                <a:latin typeface="Arial" panose="020B0604020202020204" pitchFamily="34" charset="0"/>
                <a:cs typeface="Arial" panose="020B0604020202020204" pitchFamily="34" charset="0"/>
              </a:rPr>
              <a:t> de </a:t>
            </a:r>
            <a:r>
              <a:rPr lang="nl-BE" dirty="0" err="1">
                <a:solidFill>
                  <a:srgbClr val="FF0000"/>
                </a:solidFill>
                <a:latin typeface="Arial" panose="020B0604020202020204" pitchFamily="34" charset="0"/>
                <a:cs typeface="Arial" panose="020B0604020202020204" pitchFamily="34" charset="0"/>
              </a:rPr>
              <a:t>l’économie</a:t>
            </a:r>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d’énergie</a:t>
            </a:r>
            <a:r>
              <a:rPr lang="nl-BE" dirty="0">
                <a:solidFill>
                  <a:srgbClr val="FF0000"/>
                </a:solidFill>
                <a:latin typeface="Arial" panose="020B0604020202020204" pitchFamily="34" charset="0"/>
                <a:cs typeface="Arial" panose="020B0604020202020204" pitchFamily="34" charset="0"/>
              </a:rPr>
              <a:t> et du </a:t>
            </a:r>
            <a:r>
              <a:rPr lang="nl-BE" dirty="0" err="1">
                <a:solidFill>
                  <a:srgbClr val="FF0000"/>
                </a:solidFill>
                <a:latin typeface="Arial" panose="020B0604020202020204" pitchFamily="34" charset="0"/>
                <a:cs typeface="Arial" panose="020B0604020202020204" pitchFamily="34" charset="0"/>
              </a:rPr>
              <a:t>temps</a:t>
            </a:r>
            <a:r>
              <a:rPr lang="nl-BE" dirty="0">
                <a:solidFill>
                  <a:srgbClr val="FF0000"/>
                </a:solidFill>
                <a:latin typeface="Arial" panose="020B0604020202020204" pitchFamily="34" charset="0"/>
                <a:cs typeface="Arial" panose="020B0604020202020204" pitchFamily="34" charset="0"/>
              </a:rPr>
              <a:t> de retour!</a:t>
            </a:r>
          </a:p>
        </p:txBody>
      </p:sp>
      <p:sp>
        <p:nvSpPr>
          <p:cNvPr id="4" name="Tekstvak 3"/>
          <p:cNvSpPr txBox="1"/>
          <p:nvPr/>
        </p:nvSpPr>
        <p:spPr>
          <a:xfrm>
            <a:off x="1079612" y="908720"/>
            <a:ext cx="6984776" cy="461665"/>
          </a:xfrm>
          <a:prstGeom prst="rect">
            <a:avLst/>
          </a:prstGeom>
          <a:noFill/>
        </p:spPr>
        <p:txBody>
          <a:bodyPr wrap="square" rtlCol="0">
            <a:spAutoFit/>
          </a:bodyPr>
          <a:lstStyle/>
          <a:p>
            <a:pPr algn="ctr"/>
            <a:r>
              <a:rPr lang="fr-BE" sz="2400" b="1" dirty="0">
                <a:latin typeface="Arial" panose="020B0604020202020204" pitchFamily="34" charset="0"/>
                <a:cs typeface="Arial" panose="020B0604020202020204" pitchFamily="34" charset="0"/>
              </a:rPr>
              <a:t>D’abord le confort visuel !</a:t>
            </a:r>
          </a:p>
        </p:txBody>
      </p:sp>
      <p:pic>
        <p:nvPicPr>
          <p:cNvPr id="5" name="Afbeelding 3" descr="LOGO ODID.jpg">
            <a:extLst>
              <a:ext uri="{FF2B5EF4-FFF2-40B4-BE49-F238E27FC236}">
                <a16:creationId xmlns:a16="http://schemas.microsoft.com/office/drawing/2014/main" id="{C720FC8E-0B73-4D48-A797-C1C078CCFFFD}"/>
              </a:ext>
            </a:extLst>
          </p:cNvPr>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78818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0" y="428604"/>
            <a:ext cx="8856984" cy="792088"/>
          </a:xfrm>
        </p:spPr>
        <p:txBody>
          <a:bodyPr>
            <a:normAutofit/>
          </a:bodyPr>
          <a:lstStyle/>
          <a:p>
            <a:pPr marL="0" indent="0" algn="ctr">
              <a:spcBef>
                <a:spcPct val="0"/>
              </a:spcBef>
              <a:buNone/>
            </a:pPr>
            <a:r>
              <a:rPr lang="fr-BE" dirty="0">
                <a:solidFill>
                  <a:srgbClr val="00279F"/>
                </a:solidFill>
                <a:latin typeface="Arial" pitchFamily="34" charset="0"/>
                <a:cs typeface="Arial" charset="0"/>
              </a:rPr>
              <a:t>Quel niveau d’obligation?</a:t>
            </a:r>
          </a:p>
        </p:txBody>
      </p:sp>
      <p:pic>
        <p:nvPicPr>
          <p:cNvPr id="5" name="Afbeelding 3" descr="LOGO ODID.jpg">
            <a:extLst>
              <a:ext uri="{FF2B5EF4-FFF2-40B4-BE49-F238E27FC236}">
                <a16:creationId xmlns:a16="http://schemas.microsoft.com/office/drawing/2014/main" id="{9E1ADAAB-98F9-4E99-8505-AB235C2B3DF7}"/>
              </a:ext>
            </a:extLst>
          </p:cNvPr>
          <p:cNvPicPr>
            <a:picLocks noChangeAspect="1"/>
          </p:cNvPicPr>
          <p:nvPr/>
        </p:nvPicPr>
        <p:blipFill>
          <a:blip r:embed="rId2" cstate="print"/>
          <a:stretch>
            <a:fillRect/>
          </a:stretch>
        </p:blipFill>
        <p:spPr>
          <a:xfrm>
            <a:off x="8501090" y="6215082"/>
            <a:ext cx="555409" cy="540042"/>
          </a:xfrm>
          <a:prstGeom prst="rect">
            <a:avLst/>
          </a:prstGeom>
        </p:spPr>
      </p:pic>
      <p:sp>
        <p:nvSpPr>
          <p:cNvPr id="6" name="Rechthoek 5"/>
          <p:cNvSpPr/>
          <p:nvPr/>
        </p:nvSpPr>
        <p:spPr>
          <a:xfrm>
            <a:off x="899592" y="1772816"/>
            <a:ext cx="7776864" cy="3046988"/>
          </a:xfrm>
          <a:prstGeom prst="rect">
            <a:avLst/>
          </a:prstGeom>
        </p:spPr>
        <p:txBody>
          <a:bodyPr wrap="square">
            <a:spAutoFit/>
          </a:bodyPr>
          <a:lstStyle/>
          <a:p>
            <a:r>
              <a:rPr lang="nl-BE" sz="2800" dirty="0">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Code du bien-être au travail</a:t>
            </a:r>
            <a:r>
              <a:rPr lang="nl-BE" sz="2800" dirty="0">
                <a:latin typeface="Arial" panose="020B0604020202020204" pitchFamily="34" charset="0"/>
                <a:cs typeface="Arial" panose="020B0604020202020204" pitchFamily="34" charset="0"/>
              </a:rPr>
              <a:t>” (2017)</a:t>
            </a:r>
          </a:p>
          <a:p>
            <a:r>
              <a:rPr lang="nl-BE" sz="2800" dirty="0" err="1">
                <a:latin typeface="Arial" panose="020B0604020202020204" pitchFamily="34" charset="0"/>
                <a:cs typeface="Arial" panose="020B0604020202020204" pitchFamily="34" charset="0"/>
              </a:rPr>
              <a:t>est</a:t>
            </a:r>
            <a:r>
              <a:rPr lang="nl-BE" sz="2800" dirty="0">
                <a:latin typeface="Arial" panose="020B0604020202020204" pitchFamily="34" charset="0"/>
                <a:cs typeface="Arial" panose="020B0604020202020204" pitchFamily="34" charset="0"/>
              </a:rPr>
              <a:t> obligatoire et </a:t>
            </a:r>
            <a:r>
              <a:rPr lang="nl-BE" sz="2800" dirty="0" err="1">
                <a:latin typeface="Arial" panose="020B0604020202020204" pitchFamily="34" charset="0"/>
                <a:cs typeface="Arial" panose="020B0604020202020204" pitchFamily="34" charset="0"/>
              </a:rPr>
              <a:t>réfère</a:t>
            </a:r>
            <a:r>
              <a:rPr lang="nl-BE" sz="2800" dirty="0">
                <a:latin typeface="Arial" panose="020B0604020202020204" pitchFamily="34" charset="0"/>
                <a:cs typeface="Arial" panose="020B0604020202020204" pitchFamily="34" charset="0"/>
              </a:rPr>
              <a:t> à:</a:t>
            </a:r>
          </a:p>
          <a:p>
            <a:endParaRPr lang="nl-BE" sz="2800" dirty="0">
              <a:latin typeface="Arial" panose="020B0604020202020204" pitchFamily="34" charset="0"/>
              <a:cs typeface="Arial" panose="020B0604020202020204" pitchFamily="34" charset="0"/>
            </a:endParaRPr>
          </a:p>
          <a:p>
            <a:r>
              <a:rPr lang="nl-BE" sz="2800" dirty="0">
                <a:latin typeface="Arial" panose="020B0604020202020204" pitchFamily="34" charset="0"/>
                <a:cs typeface="Arial" panose="020B0604020202020204" pitchFamily="34" charset="0"/>
              </a:rPr>
              <a:t>NBN EN 12464-1 </a:t>
            </a:r>
          </a:p>
          <a:p>
            <a:r>
              <a:rPr lang="nl-BE" sz="2800" dirty="0">
                <a:latin typeface="Arial" panose="020B0604020202020204" pitchFamily="34" charset="0"/>
                <a:cs typeface="Arial" panose="020B0604020202020204" pitchFamily="34" charset="0"/>
              </a:rPr>
              <a:t>NBN EN 12464-2</a:t>
            </a:r>
          </a:p>
          <a:p>
            <a:endParaRPr lang="nl-BE" sz="28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=&gt; </a:t>
            </a:r>
            <a:r>
              <a:rPr lang="nl-BE" sz="2400" dirty="0" err="1">
                <a:latin typeface="Arial" panose="020B0604020202020204" pitchFamily="34" charset="0"/>
                <a:cs typeface="Arial" panose="020B0604020202020204" pitchFamily="34" charset="0"/>
              </a:rPr>
              <a:t>Confort</a:t>
            </a:r>
            <a:r>
              <a:rPr lang="nl-BE" sz="2400" dirty="0">
                <a:latin typeface="Arial" panose="020B0604020202020204" pitchFamily="34" charset="0"/>
                <a:cs typeface="Arial" panose="020B0604020202020204" pitchFamily="34" charset="0"/>
              </a:rPr>
              <a:t> </a:t>
            </a:r>
            <a:r>
              <a:rPr lang="nl-BE" sz="2400" dirty="0" err="1">
                <a:latin typeface="Arial" panose="020B0604020202020204" pitchFamily="34" charset="0"/>
                <a:cs typeface="Arial" panose="020B0604020202020204" pitchFamily="34" charset="0"/>
              </a:rPr>
              <a:t>visuel</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0327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nl-BE" dirty="0" err="1"/>
              <a:t>Eclairage</a:t>
            </a:r>
            <a:r>
              <a:rPr lang="nl-BE" dirty="0"/>
              <a:t> LED</a:t>
            </a:r>
          </a:p>
        </p:txBody>
      </p:sp>
      <p:sp>
        <p:nvSpPr>
          <p:cNvPr id="3" name="Subtitle 2"/>
          <p:cNvSpPr>
            <a:spLocks noGrp="1"/>
          </p:cNvSpPr>
          <p:nvPr>
            <p:ph type="subTitle" idx="1"/>
          </p:nvPr>
        </p:nvSpPr>
        <p:spPr/>
        <p:txBody>
          <a:bodyPr/>
          <a:lstStyle/>
          <a:p>
            <a:r>
              <a:rPr lang="nl-BE" dirty="0" err="1"/>
              <a:t>Relamping</a:t>
            </a:r>
            <a:r>
              <a:rPr lang="nl-BE" dirty="0"/>
              <a:t> </a:t>
            </a:r>
            <a:r>
              <a:rPr lang="nl-BE" dirty="0" err="1"/>
              <a:t>ou</a:t>
            </a:r>
            <a:r>
              <a:rPr lang="nl-BE" dirty="0"/>
              <a:t> </a:t>
            </a:r>
            <a:r>
              <a:rPr lang="nl-BE" dirty="0" err="1"/>
              <a:t>relighting</a:t>
            </a:r>
            <a:r>
              <a:rPr lang="nl-BE" dirty="0"/>
              <a:t>?</a:t>
            </a:r>
          </a:p>
        </p:txBody>
      </p:sp>
      <p:pic>
        <p:nvPicPr>
          <p:cNvPr id="4" name="Afbeelding 3" descr="LOGO ODID.jpg"/>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0511397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Exemple de substitution : armature TL</a:t>
            </a:r>
            <a:endParaRPr lang="en-GB" dirty="0"/>
          </a:p>
        </p:txBody>
      </p:sp>
      <p:sp>
        <p:nvSpPr>
          <p:cNvPr id="4" name="Slide Number Placeholder 3"/>
          <p:cNvSpPr>
            <a:spLocks noGrp="1"/>
          </p:cNvSpPr>
          <p:nvPr>
            <p:ph type="sldNum" sz="quarter" idx="13"/>
          </p:nvPr>
        </p:nvSpPr>
        <p:spPr/>
        <p:txBody>
          <a:bodyPr/>
          <a:lstStyle/>
          <a:p>
            <a:fld id="{7EF8B6CA-1734-E748-AEE8-DFE7D230F66A}" type="slidenum">
              <a:rPr lang="en-US" smtClean="0"/>
              <a:pPr/>
              <a:t>79</a:t>
            </a:fld>
            <a:endParaRPr lang="en-US" dirty="0"/>
          </a:p>
        </p:txBody>
      </p:sp>
      <p:grpSp>
        <p:nvGrpSpPr>
          <p:cNvPr id="5" name="Group 4"/>
          <p:cNvGrpSpPr/>
          <p:nvPr/>
        </p:nvGrpSpPr>
        <p:grpSpPr>
          <a:xfrm>
            <a:off x="1932831" y="1474040"/>
            <a:ext cx="3601113" cy="2411599"/>
            <a:chOff x="467544" y="2097521"/>
            <a:chExt cx="3601113" cy="2411599"/>
          </a:xfrm>
        </p:grpSpPr>
        <p:cxnSp>
          <p:nvCxnSpPr>
            <p:cNvPr id="6" name="Straight Connector 5"/>
            <p:cNvCxnSpPr/>
            <p:nvPr/>
          </p:nvCxnSpPr>
          <p:spPr>
            <a:xfrm flipH="1" flipV="1">
              <a:off x="1342712" y="2339648"/>
              <a:ext cx="421689" cy="391642"/>
            </a:xfrm>
            <a:prstGeom prst="line">
              <a:avLst/>
            </a:prstGeom>
            <a:ln w="19050">
              <a:solidFill>
                <a:srgbClr val="FFC000"/>
              </a:solidFill>
              <a:prstDash val="dash"/>
              <a:headEnd type="non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7" name="Straight Connector 6"/>
            <p:cNvCxnSpPr/>
            <p:nvPr/>
          </p:nvCxnSpPr>
          <p:spPr>
            <a:xfrm>
              <a:off x="1342712" y="2352964"/>
              <a:ext cx="637713" cy="2156155"/>
            </a:xfrm>
            <a:prstGeom prst="line">
              <a:avLst/>
            </a:prstGeom>
            <a:ln w="19050">
              <a:solidFill>
                <a:srgbClr val="FFC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124441" y="3032339"/>
              <a:ext cx="1944216" cy="1476781"/>
            </a:xfrm>
            <a:prstGeom prst="line">
              <a:avLst/>
            </a:prstGeom>
            <a:ln w="19050">
              <a:solidFill>
                <a:srgbClr val="FFC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80425" y="3065882"/>
              <a:ext cx="220045" cy="1443238"/>
            </a:xfrm>
            <a:prstGeom prst="line">
              <a:avLst/>
            </a:prstGeom>
            <a:ln w="19050">
              <a:solidFill>
                <a:srgbClr val="FFC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flipH="1">
              <a:off x="2124441" y="2780928"/>
              <a:ext cx="792088" cy="1728192"/>
              <a:chOff x="3563888" y="1231217"/>
              <a:chExt cx="792088" cy="3277903"/>
            </a:xfrm>
          </p:grpSpPr>
          <p:cxnSp>
            <p:nvCxnSpPr>
              <p:cNvPr id="16" name="Straight Connector 15"/>
              <p:cNvCxnSpPr/>
              <p:nvPr/>
            </p:nvCxnSpPr>
            <p:spPr>
              <a:xfrm flipH="1">
                <a:off x="3563888" y="1231217"/>
                <a:ext cx="792088" cy="0"/>
              </a:xfrm>
              <a:prstGeom prst="line">
                <a:avLst/>
              </a:prstGeom>
              <a:ln w="19050">
                <a:solidFill>
                  <a:srgbClr val="FFC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563888" y="1231217"/>
                <a:ext cx="360040" cy="3277903"/>
              </a:xfrm>
              <a:prstGeom prst="line">
                <a:avLst/>
              </a:prstGeom>
              <a:ln w="19050">
                <a:solidFill>
                  <a:srgbClr val="FFC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p:nvPr/>
          </p:nvCxnSpPr>
          <p:spPr>
            <a:xfrm flipH="1">
              <a:off x="540265" y="2992515"/>
              <a:ext cx="1232593" cy="724516"/>
            </a:xfrm>
            <a:prstGeom prst="line">
              <a:avLst/>
            </a:prstGeom>
            <a:ln w="19050">
              <a:solidFill>
                <a:srgbClr val="FFC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40265" y="3717031"/>
              <a:ext cx="432048" cy="792088"/>
            </a:xfrm>
            <a:prstGeom prst="line">
              <a:avLst/>
            </a:prstGeom>
            <a:ln w="19050">
              <a:solidFill>
                <a:srgbClr val="FFC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699491" y="2564903"/>
              <a:ext cx="500979" cy="50097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l-BE" dirty="0"/>
            </a:p>
          </p:txBody>
        </p:sp>
        <p:sp>
          <p:nvSpPr>
            <p:cNvPr id="14" name="Freeform 13"/>
            <p:cNvSpPr/>
            <p:nvPr/>
          </p:nvSpPr>
          <p:spPr>
            <a:xfrm>
              <a:off x="467544" y="2097521"/>
              <a:ext cx="2964873" cy="1869637"/>
            </a:xfrm>
            <a:custGeom>
              <a:avLst/>
              <a:gdLst>
                <a:gd name="connsiteX0" fmla="*/ 1454728 w 1454728"/>
                <a:gd name="connsiteY0" fmla="*/ 0 h 1898073"/>
                <a:gd name="connsiteX1" fmla="*/ 0 w 1454728"/>
                <a:gd name="connsiteY1" fmla="*/ 1898073 h 1898073"/>
                <a:gd name="connsiteX0" fmla="*/ 1454728 w 1454728"/>
                <a:gd name="connsiteY0" fmla="*/ 0 h 1898073"/>
                <a:gd name="connsiteX1" fmla="*/ 0 w 1454728"/>
                <a:gd name="connsiteY1" fmla="*/ 1898073 h 1898073"/>
                <a:gd name="connsiteX0" fmla="*/ 1454728 w 1454728"/>
                <a:gd name="connsiteY0" fmla="*/ 0 h 1898073"/>
                <a:gd name="connsiteX1" fmla="*/ 0 w 1454728"/>
                <a:gd name="connsiteY1" fmla="*/ 1898073 h 1898073"/>
                <a:gd name="connsiteX0" fmla="*/ 2964873 w 2964873"/>
                <a:gd name="connsiteY0" fmla="*/ 533205 h 533741"/>
                <a:gd name="connsiteX1" fmla="*/ 0 w 2964873"/>
                <a:gd name="connsiteY1" fmla="*/ 533206 h 533741"/>
                <a:gd name="connsiteX0" fmla="*/ 2964873 w 2964873"/>
                <a:gd name="connsiteY0" fmla="*/ 815626 h 815627"/>
                <a:gd name="connsiteX1" fmla="*/ 0 w 2964873"/>
                <a:gd name="connsiteY1" fmla="*/ 815627 h 815627"/>
                <a:gd name="connsiteX0" fmla="*/ 2964873 w 2964873"/>
                <a:gd name="connsiteY0" fmla="*/ 936903 h 936904"/>
                <a:gd name="connsiteX1" fmla="*/ 1428841 w 2964873"/>
                <a:gd name="connsiteY1" fmla="*/ 126048 h 936904"/>
                <a:gd name="connsiteX2" fmla="*/ 0 w 2964873"/>
                <a:gd name="connsiteY2" fmla="*/ 936904 h 936904"/>
                <a:gd name="connsiteX0" fmla="*/ 2964873 w 2964873"/>
                <a:gd name="connsiteY0" fmla="*/ 914131 h 914132"/>
                <a:gd name="connsiteX1" fmla="*/ 1428841 w 2964873"/>
                <a:gd name="connsiteY1" fmla="*/ 103276 h 914132"/>
                <a:gd name="connsiteX2" fmla="*/ 0 w 2964873"/>
                <a:gd name="connsiteY2" fmla="*/ 914132 h 914132"/>
                <a:gd name="connsiteX0" fmla="*/ 2964873 w 2964873"/>
                <a:gd name="connsiteY0" fmla="*/ 914131 h 914132"/>
                <a:gd name="connsiteX1" fmla="*/ 1428841 w 2964873"/>
                <a:gd name="connsiteY1" fmla="*/ 103276 h 914132"/>
                <a:gd name="connsiteX2" fmla="*/ 0 w 2964873"/>
                <a:gd name="connsiteY2" fmla="*/ 914132 h 914132"/>
                <a:gd name="connsiteX0" fmla="*/ 2964873 w 2964873"/>
                <a:gd name="connsiteY0" fmla="*/ 914131 h 914132"/>
                <a:gd name="connsiteX1" fmla="*/ 1428841 w 2964873"/>
                <a:gd name="connsiteY1" fmla="*/ 103276 h 914132"/>
                <a:gd name="connsiteX2" fmla="*/ 0 w 2964873"/>
                <a:gd name="connsiteY2" fmla="*/ 914132 h 914132"/>
                <a:gd name="connsiteX0" fmla="*/ 2964873 w 2964873"/>
                <a:gd name="connsiteY0" fmla="*/ 891448 h 891449"/>
                <a:gd name="connsiteX1" fmla="*/ 1428841 w 2964873"/>
                <a:gd name="connsiteY1" fmla="*/ 80593 h 891449"/>
                <a:gd name="connsiteX2" fmla="*/ 0 w 2964873"/>
                <a:gd name="connsiteY2" fmla="*/ 891449 h 891449"/>
                <a:gd name="connsiteX0" fmla="*/ 2964873 w 2964873"/>
                <a:gd name="connsiteY0" fmla="*/ 1599193 h 1599194"/>
                <a:gd name="connsiteX1" fmla="*/ 1476968 w 2964873"/>
                <a:gd name="connsiteY1" fmla="*/ 2275 h 1599194"/>
                <a:gd name="connsiteX2" fmla="*/ 0 w 2964873"/>
                <a:gd name="connsiteY2" fmla="*/ 1599194 h 1599194"/>
                <a:gd name="connsiteX0" fmla="*/ 2964873 w 2964873"/>
                <a:gd name="connsiteY0" fmla="*/ 1871077 h 1871078"/>
                <a:gd name="connsiteX1" fmla="*/ 1509052 w 2964873"/>
                <a:gd name="connsiteY1" fmla="*/ 1443 h 1871078"/>
                <a:gd name="connsiteX2" fmla="*/ 0 w 2964873"/>
                <a:gd name="connsiteY2" fmla="*/ 1871078 h 1871078"/>
                <a:gd name="connsiteX0" fmla="*/ 2964873 w 2964873"/>
                <a:gd name="connsiteY0" fmla="*/ 1871077 h 1871078"/>
                <a:gd name="connsiteX1" fmla="*/ 1509052 w 2964873"/>
                <a:gd name="connsiteY1" fmla="*/ 1443 h 1871078"/>
                <a:gd name="connsiteX2" fmla="*/ 0 w 2964873"/>
                <a:gd name="connsiteY2" fmla="*/ 1871078 h 1871078"/>
                <a:gd name="connsiteX0" fmla="*/ 2964873 w 2964873"/>
                <a:gd name="connsiteY0" fmla="*/ 1870544 h 1870545"/>
                <a:gd name="connsiteX1" fmla="*/ 1509052 w 2964873"/>
                <a:gd name="connsiteY1" fmla="*/ 910 h 1870545"/>
                <a:gd name="connsiteX2" fmla="*/ 0 w 2964873"/>
                <a:gd name="connsiteY2" fmla="*/ 1870545 h 1870545"/>
                <a:gd name="connsiteX0" fmla="*/ 2964873 w 2964873"/>
                <a:gd name="connsiteY0" fmla="*/ 1870596 h 1870597"/>
                <a:gd name="connsiteX1" fmla="*/ 1509052 w 2964873"/>
                <a:gd name="connsiteY1" fmla="*/ 962 h 1870597"/>
                <a:gd name="connsiteX2" fmla="*/ 0 w 2964873"/>
                <a:gd name="connsiteY2" fmla="*/ 1870597 h 1870597"/>
                <a:gd name="connsiteX0" fmla="*/ 2964873 w 2964873"/>
                <a:gd name="connsiteY0" fmla="*/ 1869639 h 1869640"/>
                <a:gd name="connsiteX1" fmla="*/ 1509052 w 2964873"/>
                <a:gd name="connsiteY1" fmla="*/ 5 h 1869640"/>
                <a:gd name="connsiteX2" fmla="*/ 0 w 2964873"/>
                <a:gd name="connsiteY2" fmla="*/ 1869640 h 1869640"/>
                <a:gd name="connsiteX0" fmla="*/ 2964873 w 2964873"/>
                <a:gd name="connsiteY0" fmla="*/ 1869636 h 1869637"/>
                <a:gd name="connsiteX1" fmla="*/ 1509052 w 2964873"/>
                <a:gd name="connsiteY1" fmla="*/ 2 h 1869637"/>
                <a:gd name="connsiteX2" fmla="*/ 0 w 2964873"/>
                <a:gd name="connsiteY2" fmla="*/ 1869637 h 1869637"/>
              </a:gdLst>
              <a:ahLst/>
              <a:cxnLst>
                <a:cxn ang="0">
                  <a:pos x="connsiteX0" y="connsiteY0"/>
                </a:cxn>
                <a:cxn ang="0">
                  <a:pos x="connsiteX1" y="connsiteY1"/>
                </a:cxn>
                <a:cxn ang="0">
                  <a:pos x="connsiteX2" y="connsiteY2"/>
                </a:cxn>
              </a:cxnLst>
              <a:rect l="l" t="t" r="r" b="b"/>
              <a:pathLst>
                <a:path w="2964873" h="1869637">
                  <a:moveTo>
                    <a:pt x="2964873" y="1869636"/>
                  </a:moveTo>
                  <a:cubicBezTo>
                    <a:pt x="2869956" y="1166214"/>
                    <a:pt x="2300463" y="1338"/>
                    <a:pt x="1509052" y="2"/>
                  </a:cubicBezTo>
                  <a:cubicBezTo>
                    <a:pt x="717641" y="-1334"/>
                    <a:pt x="128217" y="1024024"/>
                    <a:pt x="0" y="1869637"/>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xtBox 14"/>
            <p:cNvSpPr txBox="1"/>
            <p:nvPr/>
          </p:nvSpPr>
          <p:spPr>
            <a:xfrm>
              <a:off x="1501946" y="2276870"/>
              <a:ext cx="986104" cy="307777"/>
            </a:xfrm>
            <a:prstGeom prst="rect">
              <a:avLst/>
            </a:prstGeom>
            <a:noFill/>
          </p:spPr>
          <p:txBody>
            <a:bodyPr wrap="none" rtlCol="0">
              <a:spAutoFit/>
            </a:bodyPr>
            <a:lstStyle/>
            <a:p>
              <a:r>
                <a:rPr lang="nl-BE" sz="1400" dirty="0" err="1"/>
                <a:t>Lampe</a:t>
              </a:r>
              <a:r>
                <a:rPr lang="nl-BE" sz="1400" dirty="0"/>
                <a:t> TL</a:t>
              </a:r>
            </a:p>
          </p:txBody>
        </p:sp>
      </p:grpSp>
      <p:sp>
        <p:nvSpPr>
          <p:cNvPr id="18" name="TextBox 17"/>
          <p:cNvSpPr txBox="1"/>
          <p:nvPr/>
        </p:nvSpPr>
        <p:spPr>
          <a:xfrm>
            <a:off x="1583397" y="5480093"/>
            <a:ext cx="5186035" cy="369332"/>
          </a:xfrm>
          <a:prstGeom prst="rect">
            <a:avLst/>
          </a:prstGeom>
          <a:noFill/>
        </p:spPr>
        <p:txBody>
          <a:bodyPr wrap="none" rtlCol="0">
            <a:spAutoFit/>
          </a:bodyPr>
          <a:lstStyle/>
          <a:p>
            <a:r>
              <a:rPr lang="nl-BE" dirty="0" err="1"/>
              <a:t>Courbe</a:t>
            </a:r>
            <a:r>
              <a:rPr lang="nl-BE" dirty="0"/>
              <a:t> </a:t>
            </a:r>
            <a:r>
              <a:rPr lang="nl-BE" dirty="0" err="1"/>
              <a:t>photométrique</a:t>
            </a:r>
            <a:r>
              <a:rPr lang="nl-BE" dirty="0"/>
              <a:t> </a:t>
            </a:r>
            <a:r>
              <a:rPr lang="nl-BE" dirty="0" err="1"/>
              <a:t>déterminée</a:t>
            </a:r>
            <a:r>
              <a:rPr lang="nl-BE" dirty="0"/>
              <a:t> </a:t>
            </a:r>
            <a:r>
              <a:rPr lang="nl-BE" dirty="0" err="1"/>
              <a:t>par</a:t>
            </a:r>
            <a:r>
              <a:rPr lang="nl-BE" dirty="0"/>
              <a:t> </a:t>
            </a:r>
            <a:r>
              <a:rPr lang="nl-BE" dirty="0" err="1"/>
              <a:t>l’armature</a:t>
            </a:r>
            <a:endParaRPr lang="nl-BE" dirty="0"/>
          </a:p>
        </p:txBody>
      </p:sp>
      <p:pic>
        <p:nvPicPr>
          <p:cNvPr id="19" name="Picture 3"/>
          <p:cNvPicPr>
            <a:picLocks noChangeAspect="1" noChangeArrowheads="1"/>
          </p:cNvPicPr>
          <p:nvPr/>
        </p:nvPicPr>
        <p:blipFill>
          <a:blip r:embed="rId2" cstate="email"/>
          <a:srcRect/>
          <a:stretch>
            <a:fillRect/>
          </a:stretch>
        </p:blipFill>
        <p:spPr bwMode="auto">
          <a:xfrm>
            <a:off x="5533944" y="2658438"/>
            <a:ext cx="2530624" cy="2454399"/>
          </a:xfrm>
          <a:prstGeom prst="rect">
            <a:avLst/>
          </a:prstGeom>
          <a:noFill/>
          <a:ln w="9525">
            <a:noFill/>
            <a:miter lim="800000"/>
            <a:headEnd/>
            <a:tailEnd/>
          </a:ln>
        </p:spPr>
      </p:pic>
      <p:pic>
        <p:nvPicPr>
          <p:cNvPr id="20" name="Afbeelding 10" descr="LOGO ODID.jpg"/>
          <p:cNvPicPr>
            <a:picLocks noChangeAspect="1"/>
          </p:cNvPicPr>
          <p:nvPr/>
        </p:nvPicPr>
        <p:blipFill>
          <a:blip r:embed="rId3" cstate="email"/>
          <a:srcRect/>
          <a:stretch>
            <a:fillRect/>
          </a:stretch>
        </p:blipFill>
        <p:spPr bwMode="auto">
          <a:xfrm>
            <a:off x="8470900" y="5784355"/>
            <a:ext cx="628650" cy="573937"/>
          </a:xfrm>
          <a:prstGeom prst="rect">
            <a:avLst/>
          </a:prstGeom>
          <a:noFill/>
          <a:ln w="9525">
            <a:noFill/>
            <a:miter lim="800000"/>
            <a:headEnd/>
            <a:tailEnd/>
          </a:ln>
        </p:spPr>
      </p:pic>
    </p:spTree>
    <p:extLst>
      <p:ext uri="{BB962C8B-B14F-4D97-AF65-F5344CB8AC3E}">
        <p14:creationId xmlns:p14="http://schemas.microsoft.com/office/powerpoint/2010/main" val="25320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68382" y="379310"/>
            <a:ext cx="8271437" cy="5670811"/>
          </a:xfrm>
          <a:prstGeom prst="rect">
            <a:avLst/>
          </a:prstGeom>
          <a:solidFill>
            <a:srgbClr val="FFFFCC"/>
          </a:solidFill>
          <a:ln w="12700">
            <a:noFill/>
            <a:miter lim="800000"/>
            <a:headEnd type="none" w="sm" len="sm"/>
            <a:tailEnd type="none" w="sm" len="sm"/>
          </a:ln>
        </p:spPr>
        <p:txBody>
          <a:bodyPr wrap="none" anchor="ctr"/>
          <a:lstStyle/>
          <a:p>
            <a:endParaRPr lang="nl-BE"/>
          </a:p>
        </p:txBody>
      </p:sp>
      <p:grpSp>
        <p:nvGrpSpPr>
          <p:cNvPr id="2" name="Group 3"/>
          <p:cNvGrpSpPr>
            <a:grpSpLocks/>
          </p:cNvGrpSpPr>
          <p:nvPr/>
        </p:nvGrpSpPr>
        <p:grpSpPr bwMode="auto">
          <a:xfrm>
            <a:off x="269888" y="285728"/>
            <a:ext cx="8269932" cy="3992744"/>
            <a:chOff x="806" y="2063"/>
            <a:chExt cx="3387" cy="1633"/>
          </a:xfrm>
        </p:grpSpPr>
        <p:pic>
          <p:nvPicPr>
            <p:cNvPr id="18439" name="Picture 4" descr="A:\regard.jpg"/>
            <p:cNvPicPr>
              <a:picLocks noChangeAspect="1" noChangeArrowheads="1"/>
            </p:cNvPicPr>
            <p:nvPr/>
          </p:nvPicPr>
          <p:blipFill>
            <a:blip r:embed="rId3" cstate="print">
              <a:lum bright="50000" contrast="-60000"/>
              <a:grayscl/>
            </a:blip>
            <a:srcRect b="27647"/>
            <a:stretch>
              <a:fillRect/>
            </a:stretch>
          </p:blipFill>
          <p:spPr bwMode="auto">
            <a:xfrm>
              <a:off x="806" y="2063"/>
              <a:ext cx="3387" cy="1633"/>
            </a:xfrm>
            <a:prstGeom prst="rect">
              <a:avLst/>
            </a:prstGeom>
            <a:noFill/>
            <a:ln w="9525">
              <a:noFill/>
              <a:miter lim="800000"/>
              <a:headEnd/>
              <a:tailEnd/>
            </a:ln>
          </p:spPr>
        </p:pic>
        <p:pic>
          <p:nvPicPr>
            <p:cNvPr id="18440" name="Picture 5" descr="A:\regard.jpg"/>
            <p:cNvPicPr>
              <a:picLocks noChangeAspect="1" noChangeArrowheads="1"/>
            </p:cNvPicPr>
            <p:nvPr/>
          </p:nvPicPr>
          <p:blipFill>
            <a:blip r:embed="rId3" cstate="print"/>
            <a:srcRect l="22070" t="25902" r="33789" b="51169"/>
            <a:stretch>
              <a:fillRect/>
            </a:stretch>
          </p:blipFill>
          <p:spPr bwMode="auto">
            <a:xfrm>
              <a:off x="1555" y="2648"/>
              <a:ext cx="1498" cy="519"/>
            </a:xfrm>
            <a:prstGeom prst="rect">
              <a:avLst/>
            </a:prstGeom>
            <a:noFill/>
            <a:ln w="9525">
              <a:noFill/>
              <a:miter lim="800000"/>
              <a:headEnd/>
              <a:tailEnd/>
            </a:ln>
          </p:spPr>
        </p:pic>
      </p:grpSp>
      <p:sp>
        <p:nvSpPr>
          <p:cNvPr id="17414" name="Text Box 6"/>
          <p:cNvSpPr txBox="1">
            <a:spLocks noChangeArrowheads="1"/>
          </p:cNvSpPr>
          <p:nvPr/>
        </p:nvSpPr>
        <p:spPr bwMode="auto">
          <a:xfrm>
            <a:off x="304502" y="331829"/>
            <a:ext cx="8235318" cy="1077218"/>
          </a:xfrm>
          <a:prstGeom prst="rect">
            <a:avLst/>
          </a:prstGeom>
          <a:noFill/>
          <a:ln w="12700">
            <a:noFill/>
            <a:miter lim="800000"/>
            <a:headEnd type="none" w="sm" len="sm"/>
            <a:tailEnd type="none" w="sm" len="sm"/>
          </a:ln>
          <a:effectLst/>
        </p:spPr>
        <p:txBody>
          <a:bodyPr wrap="square">
            <a:spAutoFit/>
          </a:bodyPr>
          <a:lstStyle/>
          <a:p>
            <a:pPr algn="ctr" eaLnBrk="0" hangingPunct="0">
              <a:spcBef>
                <a:spcPct val="50000"/>
              </a:spcBef>
              <a:defRPr/>
            </a:pPr>
            <a:r>
              <a:rPr lang="fr-FR" sz="3200" dirty="0">
                <a:solidFill>
                  <a:srgbClr val="00279F"/>
                </a:solidFill>
                <a:latin typeface="Arial" pitchFamily="34" charset="0"/>
              </a:rPr>
              <a:t>80% des informations qui nous parviennent sont liées à la vision!</a:t>
            </a:r>
          </a:p>
        </p:txBody>
      </p:sp>
      <p:sp>
        <p:nvSpPr>
          <p:cNvPr id="17415" name="Text Box 7"/>
          <p:cNvSpPr txBox="1">
            <a:spLocks noChangeArrowheads="1"/>
          </p:cNvSpPr>
          <p:nvPr/>
        </p:nvSpPr>
        <p:spPr bwMode="auto">
          <a:xfrm>
            <a:off x="179512" y="4626103"/>
            <a:ext cx="6302908" cy="1200329"/>
          </a:xfrm>
          <a:prstGeom prst="rect">
            <a:avLst/>
          </a:prstGeom>
          <a:noFill/>
          <a:ln w="12700">
            <a:noFill/>
            <a:miter lim="800000"/>
            <a:headEnd type="none" w="sm" len="sm"/>
            <a:tailEnd type="none" w="sm" len="sm"/>
          </a:ln>
          <a:effectLst/>
        </p:spPr>
        <p:txBody>
          <a:bodyPr wrap="square">
            <a:spAutoFit/>
          </a:bodyPr>
          <a:lstStyle/>
          <a:p>
            <a:pPr algn="ctr" eaLnBrk="0" hangingPunct="0">
              <a:spcBef>
                <a:spcPct val="50000"/>
              </a:spcBef>
              <a:defRPr/>
            </a:pPr>
            <a:r>
              <a:rPr lang="fr-FR" sz="3600" dirty="0">
                <a:solidFill>
                  <a:srgbClr val="FC0128"/>
                </a:solidFill>
                <a:effectLst>
                  <a:outerShdw blurRad="38100" dist="38100" dir="2700000" algn="tl">
                    <a:srgbClr val="C0C0C0"/>
                  </a:outerShdw>
                </a:effectLst>
                <a:latin typeface="Arial" pitchFamily="34" charset="0"/>
              </a:rPr>
              <a:t>Voir… un phénomène complexe!</a:t>
            </a:r>
            <a:endParaRPr lang="fr-FR" dirty="0">
              <a:solidFill>
                <a:srgbClr val="FC0128"/>
              </a:solidFill>
              <a:effectLst>
                <a:outerShdw blurRad="38100" dist="38100" dir="2700000" algn="tl">
                  <a:srgbClr val="C0C0C0"/>
                </a:outerShdw>
              </a:effectLst>
              <a:latin typeface="Arial" pitchFamily="34" charset="0"/>
            </a:endParaRPr>
          </a:p>
        </p:txBody>
      </p:sp>
      <p:pic>
        <p:nvPicPr>
          <p:cNvPr id="18438" name="Picture 8" descr="A:\vue.jpg"/>
          <p:cNvPicPr>
            <a:picLocks noChangeAspect="1" noChangeArrowheads="1"/>
          </p:cNvPicPr>
          <p:nvPr/>
        </p:nvPicPr>
        <p:blipFill>
          <a:blip r:embed="rId4" cstate="print"/>
          <a:srcRect/>
          <a:stretch>
            <a:fillRect/>
          </a:stretch>
        </p:blipFill>
        <p:spPr bwMode="auto">
          <a:xfrm>
            <a:off x="6304907" y="3732434"/>
            <a:ext cx="2234913" cy="2317688"/>
          </a:xfrm>
          <a:prstGeom prst="rect">
            <a:avLst/>
          </a:prstGeom>
          <a:noFill/>
          <a:ln w="9525">
            <a:noFill/>
            <a:miter lim="800000"/>
            <a:headEnd/>
            <a:tailEnd/>
          </a:ln>
        </p:spPr>
      </p:pic>
      <p:pic>
        <p:nvPicPr>
          <p:cNvPr id="10" name="Afbeelding 3" descr="LOGO ODID.jpg"/>
          <p:cNvPicPr>
            <a:picLocks noChangeAspect="1"/>
          </p:cNvPicPr>
          <p:nvPr/>
        </p:nvPicPr>
        <p:blipFill>
          <a:blip r:embed="rId5"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40299550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496" y="785794"/>
            <a:ext cx="7756071" cy="5570559"/>
          </a:xfrm>
          <a:prstGeom prst="rect">
            <a:avLst/>
          </a:prstGeom>
        </p:spPr>
      </p:pic>
      <p:sp>
        <p:nvSpPr>
          <p:cNvPr id="8" name="Tekstvak 7"/>
          <p:cNvSpPr txBox="1"/>
          <p:nvPr/>
        </p:nvSpPr>
        <p:spPr>
          <a:xfrm>
            <a:off x="7524328" y="2658002"/>
            <a:ext cx="1475656" cy="2862322"/>
          </a:xfrm>
          <a:prstGeom prst="rect">
            <a:avLst/>
          </a:prstGeom>
          <a:noFill/>
        </p:spPr>
        <p:txBody>
          <a:bodyPr wrap="square" rtlCol="0">
            <a:spAutoFit/>
          </a:bodyPr>
          <a:lstStyle/>
          <a:p>
            <a:r>
              <a:rPr lang="nl-BE" u="sng" dirty="0">
                <a:latin typeface="Arial" panose="020B0604020202020204" pitchFamily="34" charset="0"/>
                <a:cs typeface="Arial" panose="020B0604020202020204" pitchFamily="34" charset="0"/>
              </a:rPr>
              <a:t>TUBE LED </a:t>
            </a:r>
            <a:r>
              <a:rPr lang="nl-BE" u="sng" dirty="0" err="1">
                <a:latin typeface="Arial" panose="020B0604020202020204" pitchFamily="34" charset="0"/>
                <a:cs typeface="Arial" panose="020B0604020202020204" pitchFamily="34" charset="0"/>
              </a:rPr>
              <a:t>usagé</a:t>
            </a:r>
            <a:r>
              <a:rPr lang="nl-BE" u="sng" dirty="0">
                <a:latin typeface="Arial" panose="020B0604020202020204" pitchFamily="34" charset="0"/>
                <a:cs typeface="Arial" panose="020B0604020202020204" pitchFamily="34" charset="0"/>
              </a:rPr>
              <a:t>?</a:t>
            </a:r>
          </a:p>
          <a:p>
            <a:endParaRPr lang="nl-BE" dirty="0">
              <a:latin typeface="Arial" panose="020B0604020202020204" pitchFamily="34" charset="0"/>
              <a:cs typeface="Arial" panose="020B0604020202020204" pitchFamily="34" charset="0"/>
            </a:endParaRPr>
          </a:p>
          <a:p>
            <a:endParaRPr lang="nl-BE" dirty="0">
              <a:latin typeface="Arial" panose="020B0604020202020204" pitchFamily="34" charset="0"/>
              <a:cs typeface="Arial" panose="020B0604020202020204" pitchFamily="34" charset="0"/>
            </a:endParaRPr>
          </a:p>
          <a:p>
            <a:endParaRPr lang="nl-BE" dirty="0">
              <a:latin typeface="Arial" panose="020B0604020202020204" pitchFamily="34" charset="0"/>
              <a:cs typeface="Arial" panose="020B0604020202020204" pitchFamily="34" charset="0"/>
            </a:endParaRPr>
          </a:p>
          <a:p>
            <a:r>
              <a:rPr lang="nl-BE" dirty="0" err="1">
                <a:latin typeface="Arial" panose="020B0604020202020204" pitchFamily="34" charset="0"/>
                <a:cs typeface="Arial" panose="020B0604020202020204" pitchFamily="34" charset="0"/>
              </a:rPr>
              <a:t>Dépréciation</a:t>
            </a:r>
            <a:r>
              <a:rPr lang="nl-BE" dirty="0">
                <a:latin typeface="Arial" panose="020B0604020202020204" pitchFamily="34" charset="0"/>
                <a:cs typeface="Arial" panose="020B0604020202020204" pitchFamily="34" charset="0"/>
              </a:rPr>
              <a:t> du flux?</a:t>
            </a:r>
          </a:p>
          <a:p>
            <a:r>
              <a:rPr lang="nl-BE" dirty="0">
                <a:latin typeface="Arial" panose="020B0604020202020204" pitchFamily="34" charset="0"/>
                <a:cs typeface="Arial" panose="020B0604020202020204" pitchFamily="34" charset="0"/>
              </a:rPr>
              <a:t>=&gt; </a:t>
            </a:r>
            <a:r>
              <a:rPr lang="nl-BE" dirty="0" err="1">
                <a:latin typeface="Arial" panose="020B0604020202020204" pitchFamily="34" charset="0"/>
                <a:cs typeface="Arial" panose="020B0604020202020204" pitchFamily="34" charset="0"/>
              </a:rPr>
              <a:t>Moins</a:t>
            </a:r>
            <a:r>
              <a:rPr lang="nl-BE" dirty="0">
                <a:latin typeface="Arial" panose="020B0604020202020204" pitchFamily="34" charset="0"/>
                <a:cs typeface="Arial" panose="020B0604020202020204" pitchFamily="34" charset="0"/>
              </a:rPr>
              <a:t> de flux que </a:t>
            </a:r>
            <a:r>
              <a:rPr lang="nl-BE" dirty="0" err="1">
                <a:latin typeface="Arial" panose="020B0604020202020204" pitchFamily="34" charset="0"/>
                <a:cs typeface="Arial" panose="020B0604020202020204" pitchFamily="34" charset="0"/>
              </a:rPr>
              <a:t>fluo</a:t>
            </a:r>
            <a:r>
              <a:rPr lang="nl-BE" dirty="0">
                <a:latin typeface="Arial" panose="020B0604020202020204" pitchFamily="34" charset="0"/>
                <a:cs typeface="Arial" panose="020B0604020202020204" pitchFamily="34" charset="0"/>
              </a:rPr>
              <a:t>!</a:t>
            </a:r>
          </a:p>
        </p:txBody>
      </p:sp>
      <p:sp>
        <p:nvSpPr>
          <p:cNvPr id="7" name="Title 1"/>
          <p:cNvSpPr txBox="1">
            <a:spLocks/>
          </p:cNvSpPr>
          <p:nvPr/>
        </p:nvSpPr>
        <p:spPr>
          <a:xfrm>
            <a:off x="285720" y="214290"/>
            <a:ext cx="8229600" cy="529695"/>
          </a:xfrm>
          <a:prstGeom prst="rect">
            <a:avLst/>
          </a:prstGeom>
        </p:spPr>
        <p:txBody>
          <a:bodyP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Substitution</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et flux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lumineux</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pic>
        <p:nvPicPr>
          <p:cNvPr id="9" name="Afbeelding 3" descr="LOGO ODID.jpg"/>
          <p:cNvPicPr>
            <a:picLocks noChangeAspect="1"/>
          </p:cNvPicPr>
          <p:nvPr/>
        </p:nvPicPr>
        <p:blipFill>
          <a:blip r:embed="rId3" cstate="print"/>
          <a:stretch>
            <a:fillRect/>
          </a:stretch>
        </p:blipFill>
        <p:spPr>
          <a:xfrm>
            <a:off x="8501090" y="6215082"/>
            <a:ext cx="555409" cy="540042"/>
          </a:xfrm>
          <a:prstGeom prst="rect">
            <a:avLst/>
          </a:prstGeom>
        </p:spPr>
      </p:pic>
      <p:sp>
        <p:nvSpPr>
          <p:cNvPr id="6" name="Rectangle 5"/>
          <p:cNvSpPr/>
          <p:nvPr/>
        </p:nvSpPr>
        <p:spPr>
          <a:xfrm>
            <a:off x="2285984" y="6357958"/>
            <a:ext cx="3557384" cy="369332"/>
          </a:xfrm>
          <a:prstGeom prst="rect">
            <a:avLst/>
          </a:prstGeom>
        </p:spPr>
        <p:txBody>
          <a:bodyPr wrap="none">
            <a:spAutoFit/>
          </a:bodyPr>
          <a:lstStyle/>
          <a:p>
            <a:r>
              <a:rPr lang="nl-BE" dirty="0" err="1">
                <a:solidFill>
                  <a:srgbClr val="FF0000"/>
                </a:solidFill>
                <a:latin typeface="Arial" pitchFamily="34" charset="0"/>
                <a:cs typeface="Arial" pitchFamily="34" charset="0"/>
              </a:rPr>
              <a:t>Quid</a:t>
            </a:r>
            <a:r>
              <a:rPr lang="nl-BE" dirty="0">
                <a:solidFill>
                  <a:srgbClr val="FF0000"/>
                </a:solidFill>
                <a:latin typeface="Arial" pitchFamily="34" charset="0"/>
                <a:cs typeface="Arial" pitchFamily="34" charset="0"/>
              </a:rPr>
              <a:t> du niveau </a:t>
            </a:r>
            <a:r>
              <a:rPr lang="nl-BE" dirty="0" err="1">
                <a:solidFill>
                  <a:srgbClr val="FF0000"/>
                </a:solidFill>
                <a:latin typeface="Arial" pitchFamily="34" charset="0"/>
                <a:cs typeface="Arial" pitchFamily="34" charset="0"/>
              </a:rPr>
              <a:t>d’éclairement</a:t>
            </a:r>
            <a:r>
              <a:rPr lang="nl-BE" dirty="0">
                <a:solidFill>
                  <a:srgbClr val="FF0000"/>
                </a:solidFill>
                <a:latin typeface="Arial" pitchFamily="34" charset="0"/>
                <a:cs typeface="Arial" pitchFamily="34" charset="0"/>
              </a:rPr>
              <a:t>???</a:t>
            </a:r>
            <a:endParaRPr lang="fr-FR" dirty="0">
              <a:latin typeface="Arial" pitchFamily="34" charset="0"/>
              <a:cs typeface="Arial" pitchFamily="34" charset="0"/>
            </a:endParaRPr>
          </a:p>
        </p:txBody>
      </p:sp>
    </p:spTree>
    <p:extLst>
      <p:ext uri="{BB962C8B-B14F-4D97-AF65-F5344CB8AC3E}">
        <p14:creationId xmlns:p14="http://schemas.microsoft.com/office/powerpoint/2010/main" val="332036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ledsmagazine.com/content/dam/leds/migrated/objects/news/9/8/21/Bulb0830201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00298" y="1142984"/>
            <a:ext cx="4286280" cy="2882324"/>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428596" y="4214818"/>
            <a:ext cx="8229600" cy="2428892"/>
          </a:xfrm>
        </p:spPr>
        <p:txBody>
          <a:bodyPr>
            <a:normAutofit/>
          </a:bodyPr>
          <a:lstStyle/>
          <a:p>
            <a:pPr marL="0" indent="0">
              <a:buNone/>
            </a:pPr>
            <a:r>
              <a:rPr lang="nl-BE" dirty="0" err="1"/>
              <a:t>Driver</a:t>
            </a:r>
            <a:r>
              <a:rPr lang="nl-BE" dirty="0"/>
              <a:t> </a:t>
            </a:r>
            <a:r>
              <a:rPr lang="nl-BE" dirty="0" err="1"/>
              <a:t>intégré</a:t>
            </a:r>
            <a:r>
              <a:rPr lang="nl-BE" dirty="0"/>
              <a:t> dans la </a:t>
            </a:r>
            <a:r>
              <a:rPr lang="nl-BE" dirty="0" err="1"/>
              <a:t>lampe</a:t>
            </a:r>
            <a:endParaRPr lang="nl-BE" dirty="0"/>
          </a:p>
          <a:p>
            <a:pPr lvl="2">
              <a:buFont typeface="Wingdings"/>
              <a:buChar char="à"/>
            </a:pPr>
            <a:r>
              <a:rPr lang="nl-BE" dirty="0"/>
              <a:t>La LED </a:t>
            </a:r>
            <a:r>
              <a:rPr lang="nl-BE" dirty="0" err="1"/>
              <a:t>chauffe</a:t>
            </a:r>
            <a:r>
              <a:rPr lang="nl-BE" dirty="0"/>
              <a:t> </a:t>
            </a:r>
            <a:r>
              <a:rPr lang="nl-BE" dirty="0" err="1"/>
              <a:t>aussi</a:t>
            </a:r>
            <a:r>
              <a:rPr lang="nl-BE" dirty="0"/>
              <a:t> </a:t>
            </a:r>
            <a:r>
              <a:rPr lang="nl-BE" dirty="0" err="1"/>
              <a:t>le</a:t>
            </a:r>
            <a:r>
              <a:rPr lang="nl-BE" dirty="0"/>
              <a:t> </a:t>
            </a:r>
            <a:r>
              <a:rPr lang="nl-BE" dirty="0" err="1"/>
              <a:t>driver</a:t>
            </a:r>
            <a:r>
              <a:rPr lang="nl-BE" dirty="0"/>
              <a:t>!</a:t>
            </a:r>
          </a:p>
          <a:p>
            <a:pPr marL="914400" lvl="2" indent="0">
              <a:buNone/>
            </a:pPr>
            <a:r>
              <a:rPr lang="nl-BE" dirty="0"/>
              <a:t>	</a:t>
            </a:r>
            <a:r>
              <a:rPr lang="nl-BE" dirty="0" err="1">
                <a:solidFill>
                  <a:srgbClr val="FF0000"/>
                </a:solidFill>
              </a:rPr>
              <a:t>Durée</a:t>
            </a:r>
            <a:r>
              <a:rPr lang="nl-BE" dirty="0">
                <a:solidFill>
                  <a:srgbClr val="FF0000"/>
                </a:solidFill>
              </a:rPr>
              <a:t> de </a:t>
            </a:r>
            <a:r>
              <a:rPr lang="nl-BE" dirty="0" err="1">
                <a:solidFill>
                  <a:srgbClr val="FF0000"/>
                </a:solidFill>
              </a:rPr>
              <a:t>vie</a:t>
            </a:r>
            <a:r>
              <a:rPr lang="nl-BE" dirty="0">
                <a:solidFill>
                  <a:srgbClr val="FF0000"/>
                </a:solidFill>
              </a:rPr>
              <a:t>???</a:t>
            </a:r>
          </a:p>
          <a:p>
            <a:pPr marL="914400" lvl="2" indent="0">
              <a:buNone/>
            </a:pPr>
            <a:r>
              <a:rPr lang="nl-BE" dirty="0">
                <a:sym typeface="Wingdings" pitchFamily="2" charset="2"/>
              </a:rPr>
              <a:t></a:t>
            </a:r>
            <a:r>
              <a:rPr lang="nl-BE" dirty="0"/>
              <a:t>La place est </a:t>
            </a:r>
            <a:r>
              <a:rPr lang="nl-BE" dirty="0" err="1"/>
              <a:t>limitée</a:t>
            </a:r>
            <a:r>
              <a:rPr lang="nl-BE" dirty="0"/>
              <a:t>!</a:t>
            </a:r>
          </a:p>
          <a:p>
            <a:pPr marL="914400" lvl="2" indent="0">
              <a:buNone/>
            </a:pPr>
            <a:r>
              <a:rPr lang="nl-BE" dirty="0">
                <a:solidFill>
                  <a:srgbClr val="FF0000"/>
                </a:solidFill>
              </a:rPr>
              <a:t>	</a:t>
            </a:r>
            <a:r>
              <a:rPr lang="nl-BE" dirty="0" err="1">
                <a:solidFill>
                  <a:srgbClr val="FF0000"/>
                </a:solidFill>
              </a:rPr>
              <a:t>Qualité</a:t>
            </a:r>
            <a:r>
              <a:rPr lang="nl-BE" dirty="0">
                <a:solidFill>
                  <a:srgbClr val="FF0000"/>
                </a:solidFill>
              </a:rPr>
              <a:t> du </a:t>
            </a:r>
            <a:r>
              <a:rPr lang="nl-BE" dirty="0" err="1">
                <a:solidFill>
                  <a:srgbClr val="FF0000"/>
                </a:solidFill>
              </a:rPr>
              <a:t>driver</a:t>
            </a:r>
            <a:r>
              <a:rPr lang="nl-BE" dirty="0">
                <a:solidFill>
                  <a:srgbClr val="FF0000"/>
                </a:solidFill>
              </a:rPr>
              <a:t> – </a:t>
            </a:r>
            <a:r>
              <a:rPr lang="nl-BE" dirty="0" err="1">
                <a:solidFill>
                  <a:srgbClr val="FF0000"/>
                </a:solidFill>
              </a:rPr>
              <a:t>Risque</a:t>
            </a:r>
            <a:r>
              <a:rPr lang="nl-BE" dirty="0">
                <a:solidFill>
                  <a:srgbClr val="FF0000"/>
                </a:solidFill>
              </a:rPr>
              <a:t> </a:t>
            </a:r>
            <a:r>
              <a:rPr lang="nl-BE" dirty="0" err="1">
                <a:solidFill>
                  <a:srgbClr val="FF0000"/>
                </a:solidFill>
              </a:rPr>
              <a:t>accru</a:t>
            </a:r>
            <a:r>
              <a:rPr lang="nl-BE" dirty="0">
                <a:solidFill>
                  <a:srgbClr val="FF0000"/>
                </a:solidFill>
              </a:rPr>
              <a:t> de </a:t>
            </a:r>
            <a:r>
              <a:rPr lang="nl-BE" dirty="0" err="1">
                <a:solidFill>
                  <a:srgbClr val="FF0000"/>
                </a:solidFill>
              </a:rPr>
              <a:t>flicker</a:t>
            </a:r>
            <a:r>
              <a:rPr lang="nl-BE" dirty="0">
                <a:solidFill>
                  <a:srgbClr val="FF0000"/>
                </a:solidFill>
              </a:rPr>
              <a:t>!</a:t>
            </a:r>
            <a:endParaRPr lang="nl-BE" dirty="0"/>
          </a:p>
          <a:p>
            <a:pPr marL="720000" lvl="2" indent="0">
              <a:buNone/>
            </a:pPr>
            <a:endParaRPr lang="en-US" dirty="0"/>
          </a:p>
        </p:txBody>
      </p:sp>
      <p:pic>
        <p:nvPicPr>
          <p:cNvPr id="5"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
        <p:nvSpPr>
          <p:cNvPr id="7" name="Title 1"/>
          <p:cNvSpPr>
            <a:spLocks noGrp="1"/>
          </p:cNvSpPr>
          <p:nvPr>
            <p:ph type="title"/>
          </p:nvPr>
        </p:nvSpPr>
        <p:spPr>
          <a:xfrm>
            <a:off x="428596" y="142852"/>
            <a:ext cx="8229600" cy="1143000"/>
          </a:xfrm>
        </p:spPr>
        <p:txBody>
          <a:bodyPr>
            <a:noAutofit/>
          </a:bodyPr>
          <a:lstStyle/>
          <a:p>
            <a:pPr fontAlgn="base">
              <a:spcAft>
                <a:spcPct val="0"/>
              </a:spcAft>
              <a:defRPr/>
            </a:pPr>
            <a:r>
              <a:rPr lang="nl-BE" sz="3200" dirty="0" err="1">
                <a:solidFill>
                  <a:srgbClr val="00279F"/>
                </a:solidFill>
                <a:latin typeface="Arial" pitchFamily="34" charset="0"/>
                <a:ea typeface="+mn-ea"/>
                <a:cs typeface="Arial" charset="0"/>
              </a:rPr>
              <a:t>Substitution</a:t>
            </a:r>
            <a:r>
              <a:rPr lang="nl-BE" sz="3200" dirty="0">
                <a:solidFill>
                  <a:srgbClr val="00279F"/>
                </a:solidFill>
                <a:latin typeface="Arial" pitchFamily="34" charset="0"/>
                <a:ea typeface="+mn-ea"/>
                <a:cs typeface="Arial" charset="0"/>
              </a:rPr>
              <a:t> et </a:t>
            </a:r>
            <a:r>
              <a:rPr lang="nl-BE" sz="3200" dirty="0" err="1">
                <a:solidFill>
                  <a:srgbClr val="00279F"/>
                </a:solidFill>
                <a:latin typeface="Arial" pitchFamily="34" charset="0"/>
                <a:ea typeface="+mn-ea"/>
                <a:cs typeface="Arial" charset="0"/>
              </a:rPr>
              <a:t>driver</a:t>
            </a:r>
            <a:r>
              <a:rPr lang="nl-BE" sz="3200" dirty="0">
                <a:solidFill>
                  <a:srgbClr val="00279F"/>
                </a:solidFill>
                <a:latin typeface="Arial" pitchFamily="34" charset="0"/>
                <a:ea typeface="+mn-ea"/>
                <a:cs typeface="Arial" charset="0"/>
              </a:rPr>
              <a:t> </a:t>
            </a:r>
            <a:r>
              <a:rPr lang="nl-BE" sz="3200" dirty="0" err="1">
                <a:solidFill>
                  <a:srgbClr val="00279F"/>
                </a:solidFill>
                <a:latin typeface="Arial" pitchFamily="34" charset="0"/>
                <a:ea typeface="+mn-ea"/>
                <a:cs typeface="Arial" charset="0"/>
              </a:rPr>
              <a:t>intégré</a:t>
            </a:r>
            <a:endParaRPr lang="nl-BE" sz="3200" dirty="0">
              <a:solidFill>
                <a:srgbClr val="00279F"/>
              </a:solidFill>
              <a:latin typeface="Arial" pitchFamily="34" charset="0"/>
              <a:ea typeface="+mn-ea"/>
              <a:cs typeface="Arial" charset="0"/>
            </a:endParaRPr>
          </a:p>
        </p:txBody>
      </p:sp>
    </p:spTree>
    <p:extLst>
      <p:ext uri="{BB962C8B-B14F-4D97-AF65-F5344CB8AC3E}">
        <p14:creationId xmlns:p14="http://schemas.microsoft.com/office/powerpoint/2010/main" val="33648977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95536" y="285728"/>
            <a:ext cx="8229600" cy="529695"/>
          </a:xfrm>
          <a:prstGeom prst="rect">
            <a:avLst/>
          </a:prstGeom>
        </p:spPr>
        <p:txBody>
          <a:bodyPr>
            <a:noAutofit/>
          </a:bodyPr>
          <a:lstStyle/>
          <a:p>
            <a:pPr marL="0" marR="0" lvl="0" indent="0" algn="ctr" fontAlgn="base">
              <a:lnSpc>
                <a:spcPct val="100000"/>
              </a:lnSpc>
              <a:spcBef>
                <a:spcPct val="0"/>
              </a:spcBef>
              <a:spcAft>
                <a:spcPct val="0"/>
              </a:spcAft>
              <a:buClrTx/>
              <a:buSzTx/>
              <a:tabLst/>
              <a:defRPr/>
            </a:pPr>
            <a:r>
              <a:rPr lang="nl-BE" sz="3200" dirty="0" err="1">
                <a:solidFill>
                  <a:srgbClr val="00279F"/>
                </a:solidFill>
                <a:latin typeface="Arial" pitchFamily="34" charset="0"/>
                <a:cs typeface="Arial" charset="0"/>
              </a:rPr>
              <a:t>Substitution</a:t>
            </a:r>
            <a:r>
              <a:rPr lang="nl-BE" sz="3200" dirty="0">
                <a:solidFill>
                  <a:srgbClr val="00279F"/>
                </a:solidFill>
                <a:latin typeface="Arial" pitchFamily="34" charset="0"/>
                <a:cs typeface="Arial" charset="0"/>
              </a:rPr>
              <a:t> et niveau </a:t>
            </a:r>
            <a:r>
              <a:rPr lang="nl-BE" sz="3200" dirty="0" err="1">
                <a:solidFill>
                  <a:srgbClr val="00279F"/>
                </a:solidFill>
                <a:latin typeface="Arial" pitchFamily="34" charset="0"/>
                <a:cs typeface="Arial" charset="0"/>
              </a:rPr>
              <a:t>d’éclairement</a:t>
            </a:r>
            <a:endParaRPr lang="nl-BE" sz="3200" dirty="0">
              <a:solidFill>
                <a:srgbClr val="00279F"/>
              </a:solidFill>
              <a:latin typeface="Arial" pitchFamily="34" charset="0"/>
              <a:cs typeface="Arial" charset="0"/>
            </a:endParaRP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725" y="1048086"/>
            <a:ext cx="1815666" cy="2420888"/>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4142985"/>
            <a:ext cx="1815666" cy="2420888"/>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9956" y="1048086"/>
            <a:ext cx="3227851" cy="2420888"/>
          </a:xfrm>
          <a:prstGeom prst="rect">
            <a:avLst/>
          </a:prstGeom>
        </p:spPr>
      </p:pic>
      <p:sp>
        <p:nvSpPr>
          <p:cNvPr id="8" name="Tekstvak 7"/>
          <p:cNvSpPr txBox="1"/>
          <p:nvPr/>
        </p:nvSpPr>
        <p:spPr>
          <a:xfrm>
            <a:off x="2569424" y="3701637"/>
            <a:ext cx="6574576" cy="3416320"/>
          </a:xfrm>
          <a:prstGeom prst="rect">
            <a:avLst/>
          </a:prstGeom>
          <a:noFill/>
        </p:spPr>
        <p:txBody>
          <a:bodyPr wrap="square" rtlCol="0">
            <a:spAutoFit/>
          </a:bodyPr>
          <a:lstStyle/>
          <a:p>
            <a:r>
              <a:rPr lang="nl-BE" dirty="0" err="1">
                <a:latin typeface="Arial" panose="020B0604020202020204" pitchFamily="34" charset="0"/>
                <a:cs typeface="Arial" panose="020B0604020202020204" pitchFamily="34" charset="0"/>
              </a:rPr>
              <a:t>Exemple</a:t>
            </a:r>
            <a:r>
              <a:rPr lang="nl-BE" dirty="0">
                <a:latin typeface="Arial" panose="020B0604020202020204" pitchFamily="34" charset="0"/>
                <a:cs typeface="Arial" panose="020B0604020202020204" pitchFamily="34" charset="0"/>
              </a:rPr>
              <a:t>: </a:t>
            </a:r>
            <a:r>
              <a:rPr lang="nl-BE" dirty="0" err="1">
                <a:latin typeface="Arial" panose="020B0604020202020204" pitchFamily="34" charset="0"/>
                <a:cs typeface="Arial" panose="020B0604020202020204" pitchFamily="34" charset="0"/>
              </a:rPr>
              <a:t>Mesures</a:t>
            </a:r>
            <a:r>
              <a:rPr lang="nl-BE" dirty="0">
                <a:latin typeface="Arial" panose="020B0604020202020204" pitchFamily="34" charset="0"/>
                <a:cs typeface="Arial" panose="020B0604020202020204" pitchFamily="34" charset="0"/>
              </a:rPr>
              <a:t> </a:t>
            </a:r>
            <a:r>
              <a:rPr lang="nl-BE" dirty="0" err="1">
                <a:latin typeface="Arial" panose="020B0604020202020204" pitchFamily="34" charset="0"/>
                <a:cs typeface="Arial" panose="020B0604020202020204" pitchFamily="34" charset="0"/>
              </a:rPr>
              <a:t>avec</a:t>
            </a:r>
            <a:r>
              <a:rPr lang="nl-BE" dirty="0">
                <a:latin typeface="Arial" panose="020B0604020202020204" pitchFamily="34" charset="0"/>
                <a:cs typeface="Arial" panose="020B0604020202020204" pitchFamily="34" charset="0"/>
              </a:rPr>
              <a:t> </a:t>
            </a:r>
            <a:r>
              <a:rPr lang="nl-BE" dirty="0" err="1">
                <a:latin typeface="Arial" panose="020B0604020202020204" pitchFamily="34" charset="0"/>
                <a:cs typeface="Arial" panose="020B0604020202020204" pitchFamily="34" charset="0"/>
              </a:rPr>
              <a:t>luxmètre</a:t>
            </a:r>
            <a:r>
              <a:rPr lang="nl-BE" dirty="0">
                <a:latin typeface="Arial" panose="020B0604020202020204" pitchFamily="34" charset="0"/>
                <a:cs typeface="Arial" panose="020B0604020202020204" pitchFamily="34" charset="0"/>
              </a:rPr>
              <a:t> dans </a:t>
            </a:r>
            <a:r>
              <a:rPr lang="nl-BE" dirty="0" err="1">
                <a:latin typeface="Arial" panose="020B0604020202020204" pitchFamily="34" charset="0"/>
                <a:cs typeface="Arial" panose="020B0604020202020204" pitchFamily="34" charset="0"/>
              </a:rPr>
              <a:t>ce</a:t>
            </a:r>
            <a:r>
              <a:rPr lang="nl-BE" dirty="0">
                <a:latin typeface="Arial" panose="020B0604020202020204" pitchFamily="34" charset="0"/>
                <a:cs typeface="Arial" panose="020B0604020202020204" pitchFamily="34" charset="0"/>
              </a:rPr>
              <a:t> plateau de bureau:</a:t>
            </a:r>
          </a:p>
          <a:p>
            <a:endParaRPr lang="nl-BE" dirty="0">
              <a:latin typeface="Arial" panose="020B0604020202020204" pitchFamily="34" charset="0"/>
              <a:cs typeface="Arial" panose="020B0604020202020204" pitchFamily="34" charset="0"/>
            </a:endParaRPr>
          </a:p>
          <a:p>
            <a:r>
              <a:rPr lang="nl-BE" dirty="0">
                <a:latin typeface="Arial" panose="020B0604020202020204" pitchFamily="34" charset="0"/>
                <a:cs typeface="Arial" panose="020B0604020202020204" pitchFamily="34" charset="0"/>
              </a:rPr>
              <a:t>Bureau </a:t>
            </a:r>
            <a:r>
              <a:rPr lang="nl-BE" dirty="0" err="1">
                <a:latin typeface="Arial" panose="020B0604020202020204" pitchFamily="34" charset="0"/>
                <a:cs typeface="Arial" panose="020B0604020202020204" pitchFamily="34" charset="0"/>
              </a:rPr>
              <a:t>avec</a:t>
            </a:r>
            <a:r>
              <a:rPr lang="nl-BE" dirty="0">
                <a:latin typeface="Arial" panose="020B0604020202020204" pitchFamily="34" charset="0"/>
                <a:cs typeface="Arial" panose="020B0604020202020204" pitchFamily="34" charset="0"/>
              </a:rPr>
              <a:t> grille et T8/840 (</a:t>
            </a:r>
            <a:r>
              <a:rPr lang="nl-BE" dirty="0" err="1">
                <a:latin typeface="Arial" panose="020B0604020202020204" pitchFamily="34" charset="0"/>
                <a:cs typeface="Arial" panose="020B0604020202020204" pitchFamily="34" charset="0"/>
              </a:rPr>
              <a:t>vieilles</a:t>
            </a:r>
            <a:r>
              <a:rPr lang="nl-BE" dirty="0">
                <a:latin typeface="Arial" panose="020B0604020202020204" pitchFamily="34" charset="0"/>
                <a:cs typeface="Arial" panose="020B0604020202020204" pitchFamily="34" charset="0"/>
              </a:rPr>
              <a:t> </a:t>
            </a:r>
            <a:r>
              <a:rPr lang="nl-BE" dirty="0" err="1">
                <a:latin typeface="Arial" panose="020B0604020202020204" pitchFamily="34" charset="0"/>
                <a:cs typeface="Arial" panose="020B0604020202020204" pitchFamily="34" charset="0"/>
              </a:rPr>
              <a:t>lampes</a:t>
            </a:r>
            <a:r>
              <a:rPr lang="nl-BE" dirty="0">
                <a:latin typeface="Arial" panose="020B0604020202020204" pitchFamily="34" charset="0"/>
                <a:cs typeface="Arial" panose="020B0604020202020204" pitchFamily="34" charset="0"/>
              </a:rPr>
              <a:t> / </a:t>
            </a:r>
            <a:r>
              <a:rPr lang="nl-BE" dirty="0" err="1">
                <a:latin typeface="Arial" panose="020B0604020202020204" pitchFamily="34" charset="0"/>
                <a:cs typeface="Arial" panose="020B0604020202020204" pitchFamily="34" charset="0"/>
              </a:rPr>
              <a:t>âge</a:t>
            </a:r>
            <a:r>
              <a:rPr lang="nl-BE" dirty="0">
                <a:latin typeface="Arial" panose="020B0604020202020204" pitchFamily="34" charset="0"/>
                <a:cs typeface="Arial" panose="020B0604020202020204" pitchFamily="34" charset="0"/>
              </a:rPr>
              <a:t>?)</a:t>
            </a:r>
          </a:p>
          <a:p>
            <a:r>
              <a:rPr lang="nl-BE" dirty="0">
                <a:latin typeface="Arial" panose="020B0604020202020204" pitchFamily="34" charset="0"/>
                <a:cs typeface="Arial" panose="020B0604020202020204" pitchFamily="34" charset="0"/>
              </a:rPr>
              <a:t>Bureau </a:t>
            </a:r>
            <a:r>
              <a:rPr lang="nl-BE" dirty="0" err="1">
                <a:latin typeface="Arial" panose="020B0604020202020204" pitchFamily="34" charset="0"/>
                <a:cs typeface="Arial" panose="020B0604020202020204" pitchFamily="34" charset="0"/>
              </a:rPr>
              <a:t>avec</a:t>
            </a:r>
            <a:r>
              <a:rPr lang="nl-BE" dirty="0">
                <a:latin typeface="Arial" panose="020B0604020202020204" pitchFamily="34" charset="0"/>
                <a:cs typeface="Arial" panose="020B0604020202020204" pitchFamily="34" charset="0"/>
              </a:rPr>
              <a:t> grille et tube LED/840 (nouveau): </a:t>
            </a:r>
          </a:p>
          <a:p>
            <a:r>
              <a:rPr lang="nl-BE" dirty="0">
                <a:solidFill>
                  <a:srgbClr val="FF0000"/>
                </a:solidFill>
                <a:latin typeface="Arial" panose="020B0604020202020204" pitchFamily="34" charset="0"/>
                <a:cs typeface="Arial" panose="020B0604020202020204" pitchFamily="34" charset="0"/>
              </a:rPr>
              <a:t>+/- 100 lux en </a:t>
            </a:r>
            <a:r>
              <a:rPr lang="nl-BE" dirty="0" err="1">
                <a:solidFill>
                  <a:srgbClr val="FF0000"/>
                </a:solidFill>
                <a:latin typeface="Arial" panose="020B0604020202020204" pitchFamily="34" charset="0"/>
                <a:cs typeface="Arial" panose="020B0604020202020204" pitchFamily="34" charset="0"/>
              </a:rPr>
              <a:t>moins</a:t>
            </a:r>
            <a:r>
              <a:rPr lang="nl-BE" dirty="0">
                <a:solidFill>
                  <a:srgbClr val="FF0000"/>
                </a:solidFill>
                <a:latin typeface="Arial" panose="020B0604020202020204" pitchFamily="34" charset="0"/>
                <a:cs typeface="Arial" panose="020B0604020202020204" pitchFamily="34" charset="0"/>
              </a:rPr>
              <a:t> sous Tube Led par rapport à T8</a:t>
            </a:r>
          </a:p>
          <a:p>
            <a:r>
              <a:rPr lang="nl-BE" dirty="0">
                <a:solidFill>
                  <a:srgbClr val="FF0000"/>
                </a:solidFill>
                <a:latin typeface="Arial" panose="020B0604020202020204" pitchFamily="34" charset="0"/>
                <a:cs typeface="Arial" panose="020B0604020202020204" pitchFamily="34" charset="0"/>
              </a:rPr>
              <a:t>Et </a:t>
            </a:r>
            <a:r>
              <a:rPr lang="nl-BE" dirty="0" err="1">
                <a:solidFill>
                  <a:srgbClr val="FF0000"/>
                </a:solidFill>
                <a:latin typeface="Arial" panose="020B0604020202020204" pitchFamily="34" charset="0"/>
                <a:cs typeface="Arial" panose="020B0604020202020204" pitchFamily="34" charset="0"/>
              </a:rPr>
              <a:t>flicker</a:t>
            </a:r>
            <a:r>
              <a:rPr lang="nl-BE" dirty="0">
                <a:solidFill>
                  <a:srgbClr val="FF0000"/>
                </a:solidFill>
                <a:latin typeface="Arial" panose="020B0604020202020204" pitchFamily="34" charset="0"/>
                <a:cs typeface="Arial" panose="020B0604020202020204" pitchFamily="34" charset="0"/>
              </a:rPr>
              <a:t>!</a:t>
            </a:r>
          </a:p>
          <a:p>
            <a:endParaRPr lang="nl-BE" dirty="0">
              <a:latin typeface="Arial" panose="020B0604020202020204" pitchFamily="34" charset="0"/>
              <a:cs typeface="Arial" panose="020B0604020202020204" pitchFamily="34" charset="0"/>
            </a:endParaRPr>
          </a:p>
          <a:p>
            <a:r>
              <a:rPr lang="nl-BE" dirty="0">
                <a:latin typeface="Arial" panose="020B0604020202020204" pitchFamily="34" charset="0"/>
                <a:cs typeface="Arial" panose="020B0604020202020204" pitchFamily="34" charset="0"/>
              </a:rPr>
              <a:t>Downlight </a:t>
            </a:r>
            <a:r>
              <a:rPr lang="nl-BE" dirty="0" err="1">
                <a:latin typeface="Arial" panose="020B0604020202020204" pitchFamily="34" charset="0"/>
                <a:cs typeface="Arial" panose="020B0604020202020204" pitchFamily="34" charset="0"/>
              </a:rPr>
              <a:t>avec</a:t>
            </a:r>
            <a:r>
              <a:rPr lang="nl-BE" dirty="0">
                <a:latin typeface="Arial" panose="020B0604020202020204" pitchFamily="34" charset="0"/>
                <a:cs typeface="Arial" panose="020B0604020202020204" pitchFamily="34" charset="0"/>
              </a:rPr>
              <a:t> </a:t>
            </a:r>
            <a:r>
              <a:rPr lang="nl-BE" dirty="0" err="1">
                <a:latin typeface="Arial" panose="020B0604020202020204" pitchFamily="34" charset="0"/>
                <a:cs typeface="Arial" panose="020B0604020202020204" pitchFamily="34" charset="0"/>
              </a:rPr>
              <a:t>lampe</a:t>
            </a:r>
            <a:r>
              <a:rPr lang="nl-BE" dirty="0">
                <a:latin typeface="Arial" panose="020B0604020202020204" pitchFamily="34" charset="0"/>
                <a:cs typeface="Arial" panose="020B0604020202020204" pitchFamily="34" charset="0"/>
              </a:rPr>
              <a:t> </a:t>
            </a:r>
            <a:r>
              <a:rPr lang="nl-BE" dirty="0" err="1">
                <a:latin typeface="Arial" panose="020B0604020202020204" pitchFamily="34" charset="0"/>
                <a:cs typeface="Arial" panose="020B0604020202020204" pitchFamily="34" charset="0"/>
              </a:rPr>
              <a:t>fluo</a:t>
            </a:r>
            <a:r>
              <a:rPr lang="nl-BE">
                <a:latin typeface="Arial" panose="020B0604020202020204" pitchFamily="34" charset="0"/>
                <a:cs typeface="Arial" panose="020B0604020202020204" pitchFamily="34" charset="0"/>
              </a:rPr>
              <a:t>-compacte</a:t>
            </a:r>
          </a:p>
          <a:p>
            <a:r>
              <a:rPr lang="nl-BE">
                <a:latin typeface="Arial" panose="020B0604020202020204" pitchFamily="34" charset="0"/>
                <a:cs typeface="Arial" panose="020B0604020202020204" pitchFamily="34" charset="0"/>
              </a:rPr>
              <a:t>Downlight </a:t>
            </a:r>
            <a:r>
              <a:rPr lang="nl-BE" dirty="0" err="1">
                <a:latin typeface="Arial" panose="020B0604020202020204" pitchFamily="34" charset="0"/>
                <a:cs typeface="Arial" panose="020B0604020202020204" pitchFamily="34" charset="0"/>
              </a:rPr>
              <a:t>avec</a:t>
            </a:r>
            <a:r>
              <a:rPr lang="nl-BE" dirty="0">
                <a:latin typeface="Arial" panose="020B0604020202020204" pitchFamily="34" charset="0"/>
                <a:cs typeface="Arial" panose="020B0604020202020204" pitchFamily="34" charset="0"/>
              </a:rPr>
              <a:t> </a:t>
            </a:r>
            <a:r>
              <a:rPr lang="nl-BE" dirty="0" err="1">
                <a:latin typeface="Arial" panose="020B0604020202020204" pitchFamily="34" charset="0"/>
                <a:cs typeface="Arial" panose="020B0604020202020204" pitchFamily="34" charset="0"/>
              </a:rPr>
              <a:t>lampe</a:t>
            </a:r>
            <a:r>
              <a:rPr lang="nl-BE" dirty="0">
                <a:latin typeface="Arial" panose="020B0604020202020204" pitchFamily="34" charset="0"/>
                <a:cs typeface="Arial" panose="020B0604020202020204" pitchFamily="34" charset="0"/>
              </a:rPr>
              <a:t> LED (dans </a:t>
            </a:r>
            <a:r>
              <a:rPr lang="nl-BE" dirty="0" err="1">
                <a:latin typeface="Arial" panose="020B0604020202020204" pitchFamily="34" charset="0"/>
                <a:cs typeface="Arial" panose="020B0604020202020204" pitchFamily="34" charset="0"/>
              </a:rPr>
              <a:t>nouveau</a:t>
            </a:r>
            <a:r>
              <a:rPr lang="nl-BE" dirty="0">
                <a:latin typeface="Arial" panose="020B0604020202020204" pitchFamily="34" charset="0"/>
                <a:cs typeface="Arial" panose="020B0604020202020204" pitchFamily="34" charset="0"/>
              </a:rPr>
              <a:t> </a:t>
            </a:r>
            <a:r>
              <a:rPr lang="nl-BE" dirty="0" err="1">
                <a:latin typeface="Arial" panose="020B0604020202020204" pitchFamily="34" charset="0"/>
                <a:cs typeface="Arial" panose="020B0604020202020204" pitchFamily="34" charset="0"/>
              </a:rPr>
              <a:t>socquet</a:t>
            </a:r>
            <a:r>
              <a:rPr lang="nl-BE" dirty="0">
                <a:latin typeface="Arial" panose="020B0604020202020204" pitchFamily="34" charset="0"/>
                <a:cs typeface="Arial" panose="020B0604020202020204" pitchFamily="34" charset="0"/>
              </a:rPr>
              <a:t> E27)</a:t>
            </a:r>
          </a:p>
          <a:p>
            <a:r>
              <a:rPr lang="nl-BE" dirty="0">
                <a:solidFill>
                  <a:srgbClr val="FF0000"/>
                </a:solidFill>
                <a:latin typeface="Arial" panose="020B0604020202020204" pitchFamily="34" charset="0"/>
                <a:cs typeface="Arial" panose="020B0604020202020204" pitchFamily="34" charset="0"/>
              </a:rPr>
              <a:t>+/- 100 lux en </a:t>
            </a:r>
            <a:r>
              <a:rPr lang="nl-BE" dirty="0" err="1">
                <a:solidFill>
                  <a:srgbClr val="FF0000"/>
                </a:solidFill>
                <a:latin typeface="Arial" panose="020B0604020202020204" pitchFamily="34" charset="0"/>
                <a:cs typeface="Arial" panose="020B0604020202020204" pitchFamily="34" charset="0"/>
              </a:rPr>
              <a:t>moins</a:t>
            </a:r>
            <a:r>
              <a:rPr lang="nl-BE" dirty="0">
                <a:solidFill>
                  <a:srgbClr val="FF0000"/>
                </a:solidFill>
                <a:latin typeface="Arial" panose="020B0604020202020204" pitchFamily="34" charset="0"/>
                <a:cs typeface="Arial" panose="020B0604020202020204" pitchFamily="34" charset="0"/>
              </a:rPr>
              <a:t> que </a:t>
            </a:r>
            <a:r>
              <a:rPr lang="nl-BE" dirty="0" err="1">
                <a:solidFill>
                  <a:srgbClr val="FF0000"/>
                </a:solidFill>
                <a:latin typeface="Arial" panose="020B0604020202020204" pitchFamily="34" charset="0"/>
                <a:cs typeface="Arial" panose="020B0604020202020204" pitchFamily="34" charset="0"/>
              </a:rPr>
              <a:t>fluo</a:t>
            </a:r>
            <a:r>
              <a:rPr lang="nl-BE" dirty="0">
                <a:solidFill>
                  <a:srgbClr val="FF0000"/>
                </a:solidFill>
                <a:latin typeface="Arial" panose="020B0604020202020204" pitchFamily="34" charset="0"/>
                <a:cs typeface="Arial" panose="020B0604020202020204" pitchFamily="34" charset="0"/>
              </a:rPr>
              <a:t>-compacte (</a:t>
            </a:r>
            <a:r>
              <a:rPr lang="nl-BE" dirty="0" err="1">
                <a:solidFill>
                  <a:srgbClr val="FF0000"/>
                </a:solidFill>
                <a:latin typeface="Arial" panose="020B0604020202020204" pitchFamily="34" charset="0"/>
                <a:cs typeface="Arial" panose="020B0604020202020204" pitchFamily="34" charset="0"/>
              </a:rPr>
              <a:t>quid</a:t>
            </a:r>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durée</a:t>
            </a:r>
            <a:r>
              <a:rPr lang="nl-BE" dirty="0">
                <a:solidFill>
                  <a:srgbClr val="FF0000"/>
                </a:solidFill>
                <a:latin typeface="Arial" panose="020B0604020202020204" pitchFamily="34" charset="0"/>
                <a:cs typeface="Arial" panose="020B0604020202020204" pitchFamily="34" charset="0"/>
              </a:rPr>
              <a:t> de </a:t>
            </a:r>
            <a:r>
              <a:rPr lang="nl-BE" dirty="0" err="1">
                <a:solidFill>
                  <a:srgbClr val="FF0000"/>
                </a:solidFill>
                <a:latin typeface="Arial" panose="020B0604020202020204" pitchFamily="34" charset="0"/>
                <a:cs typeface="Arial" panose="020B0604020202020204" pitchFamily="34" charset="0"/>
              </a:rPr>
              <a:t>vie</a:t>
            </a:r>
            <a:r>
              <a:rPr lang="nl-BE" dirty="0">
                <a:solidFill>
                  <a:srgbClr val="FF0000"/>
                </a:solidFill>
                <a:latin typeface="Arial" panose="020B0604020202020204" pitchFamily="34" charset="0"/>
                <a:cs typeface="Arial" panose="020B0604020202020204" pitchFamily="34" charset="0"/>
              </a:rPr>
              <a:t>???)</a:t>
            </a:r>
          </a:p>
          <a:p>
            <a:r>
              <a:rPr lang="nl-BE" dirty="0">
                <a:solidFill>
                  <a:srgbClr val="FF0000"/>
                </a:solidFill>
                <a:latin typeface="Arial" panose="020B0604020202020204" pitchFamily="34" charset="0"/>
                <a:cs typeface="Arial" panose="020B0604020202020204" pitchFamily="34" charset="0"/>
              </a:rPr>
              <a:t>Et </a:t>
            </a:r>
            <a:r>
              <a:rPr lang="nl-BE" dirty="0" err="1">
                <a:solidFill>
                  <a:srgbClr val="FF0000"/>
                </a:solidFill>
                <a:latin typeface="Arial" panose="020B0604020202020204" pitchFamily="34" charset="0"/>
                <a:cs typeface="Arial" panose="020B0604020202020204" pitchFamily="34" charset="0"/>
              </a:rPr>
              <a:t>flicker</a:t>
            </a:r>
            <a:r>
              <a:rPr lang="nl-BE" dirty="0">
                <a:solidFill>
                  <a:srgbClr val="FF0000"/>
                </a:solidFill>
                <a:latin typeface="Arial" panose="020B0604020202020204" pitchFamily="34" charset="0"/>
                <a:cs typeface="Arial" panose="020B0604020202020204" pitchFamily="34" charset="0"/>
              </a:rPr>
              <a:t>!</a:t>
            </a:r>
          </a:p>
          <a:p>
            <a:r>
              <a:rPr lang="nl-BE" dirty="0"/>
              <a:t> </a:t>
            </a:r>
          </a:p>
        </p:txBody>
      </p:sp>
      <p:sp>
        <p:nvSpPr>
          <p:cNvPr id="9" name="Tekstvak 8"/>
          <p:cNvSpPr txBox="1"/>
          <p:nvPr/>
        </p:nvSpPr>
        <p:spPr>
          <a:xfrm>
            <a:off x="6372200" y="1876570"/>
            <a:ext cx="2592288" cy="1200329"/>
          </a:xfrm>
          <a:prstGeom prst="rect">
            <a:avLst/>
          </a:prstGeom>
          <a:noFill/>
        </p:spPr>
        <p:txBody>
          <a:bodyPr wrap="square" rtlCol="0">
            <a:spAutoFit/>
          </a:bodyPr>
          <a:lstStyle/>
          <a:p>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Lampes</a:t>
            </a:r>
            <a:r>
              <a:rPr lang="nl-BE" dirty="0">
                <a:solidFill>
                  <a:srgbClr val="FF0000"/>
                </a:solidFill>
                <a:latin typeface="Arial" panose="020B0604020202020204" pitchFamily="34" charset="0"/>
                <a:cs typeface="Arial" panose="020B0604020202020204" pitchFamily="34" charset="0"/>
              </a:rPr>
              <a:t> LED à </a:t>
            </a:r>
            <a:r>
              <a:rPr lang="nl-BE" dirty="0" err="1">
                <a:solidFill>
                  <a:srgbClr val="FF0000"/>
                </a:solidFill>
                <a:latin typeface="Arial" panose="020B0604020202020204" pitchFamily="34" charset="0"/>
                <a:cs typeface="Arial" panose="020B0604020202020204" pitchFamily="34" charset="0"/>
              </a:rPr>
              <a:t>socquet</a:t>
            </a:r>
            <a:r>
              <a:rPr lang="nl-BE" dirty="0">
                <a:solidFill>
                  <a:srgbClr val="FF0000"/>
                </a:solidFill>
                <a:latin typeface="Arial" panose="020B0604020202020204" pitchFamily="34" charset="0"/>
                <a:cs typeface="Arial" panose="020B0604020202020204" pitchFamily="34" charset="0"/>
              </a:rPr>
              <a:t> E27 </a:t>
            </a:r>
            <a:r>
              <a:rPr lang="nl-BE" dirty="0" err="1">
                <a:solidFill>
                  <a:srgbClr val="FF0000"/>
                </a:solidFill>
                <a:latin typeface="Arial" panose="020B0604020202020204" pitchFamily="34" charset="0"/>
                <a:cs typeface="Arial" panose="020B0604020202020204" pitchFamily="34" charset="0"/>
              </a:rPr>
              <a:t>avec</a:t>
            </a:r>
            <a:r>
              <a:rPr lang="nl-BE" dirty="0">
                <a:solidFill>
                  <a:srgbClr val="FF0000"/>
                </a:solidFill>
                <a:latin typeface="Arial" panose="020B0604020202020204" pitchFamily="34" charset="0"/>
                <a:cs typeface="Arial" panose="020B0604020202020204" pitchFamily="34" charset="0"/>
              </a:rPr>
              <a:t> driver </a:t>
            </a:r>
            <a:r>
              <a:rPr lang="nl-BE" dirty="0" err="1">
                <a:solidFill>
                  <a:srgbClr val="FF0000"/>
                </a:solidFill>
                <a:latin typeface="Arial" panose="020B0604020202020204" pitchFamily="34" charset="0"/>
                <a:cs typeface="Arial" panose="020B0604020202020204" pitchFamily="34" charset="0"/>
              </a:rPr>
              <a:t>intégré</a:t>
            </a:r>
            <a:r>
              <a:rPr lang="nl-BE" dirty="0">
                <a:solidFill>
                  <a:srgbClr val="FF0000"/>
                </a:solidFill>
                <a:latin typeface="Arial" panose="020B0604020202020204" pitchFamily="34" charset="0"/>
                <a:cs typeface="Arial" panose="020B0604020202020204" pitchFamily="34" charset="0"/>
              </a:rPr>
              <a:t> = </a:t>
            </a:r>
          </a:p>
          <a:p>
            <a:r>
              <a:rPr lang="nl-BE" dirty="0">
                <a:solidFill>
                  <a:srgbClr val="FF0000"/>
                </a:solidFill>
                <a:latin typeface="Arial" panose="020B0604020202020204" pitchFamily="34" charset="0"/>
                <a:cs typeface="Arial" panose="020B0604020202020204" pitchFamily="34" charset="0"/>
              </a:rPr>
              <a:t>pour </a:t>
            </a:r>
            <a:r>
              <a:rPr lang="nl-BE" dirty="0" err="1">
                <a:solidFill>
                  <a:srgbClr val="FF0000"/>
                </a:solidFill>
                <a:latin typeface="Arial" panose="020B0604020202020204" pitchFamily="34" charset="0"/>
                <a:cs typeface="Arial" panose="020B0604020202020204" pitchFamily="34" charset="0"/>
              </a:rPr>
              <a:t>usage</a:t>
            </a:r>
            <a:r>
              <a:rPr lang="nl-BE" dirty="0">
                <a:solidFill>
                  <a:srgbClr val="FF0000"/>
                </a:solidFill>
                <a:latin typeface="Arial" panose="020B0604020202020204" pitchFamily="34" charset="0"/>
                <a:cs typeface="Arial" panose="020B0604020202020204" pitchFamily="34" charset="0"/>
              </a:rPr>
              <a:t> </a:t>
            </a:r>
            <a:r>
              <a:rPr lang="nl-BE" dirty="0" err="1">
                <a:solidFill>
                  <a:srgbClr val="FF0000"/>
                </a:solidFill>
                <a:latin typeface="Arial" panose="020B0604020202020204" pitchFamily="34" charset="0"/>
                <a:cs typeface="Arial" panose="020B0604020202020204" pitchFamily="34" charset="0"/>
              </a:rPr>
              <a:t>domestique</a:t>
            </a:r>
            <a:endParaRPr lang="nl-BE" dirty="0">
              <a:solidFill>
                <a:srgbClr val="FF0000"/>
              </a:solidFill>
              <a:latin typeface="Arial" panose="020B0604020202020204" pitchFamily="34" charset="0"/>
              <a:cs typeface="Arial" panose="020B0604020202020204" pitchFamily="34" charset="0"/>
            </a:endParaRPr>
          </a:p>
        </p:txBody>
      </p:sp>
      <p:pic>
        <p:nvPicPr>
          <p:cNvPr id="10" name="Afbeelding 3" descr="LOGO ODID.jpg">
            <a:extLst>
              <a:ext uri="{FF2B5EF4-FFF2-40B4-BE49-F238E27FC236}">
                <a16:creationId xmlns:a16="http://schemas.microsoft.com/office/drawing/2014/main" id="{DC0CE9D3-D214-47BD-BEA6-B6799C5F38A1}"/>
              </a:ext>
            </a:extLst>
          </p:cNvPr>
          <p:cNvPicPr>
            <a:picLocks noChangeAspect="1"/>
          </p:cNvPicPr>
          <p:nvPr/>
        </p:nvPicPr>
        <p:blipFill>
          <a:blip r:embed="rId5" cstate="print"/>
          <a:stretch>
            <a:fillRect/>
          </a:stretch>
        </p:blipFill>
        <p:spPr>
          <a:xfrm>
            <a:off x="8470759" y="121692"/>
            <a:ext cx="555409" cy="540042"/>
          </a:xfrm>
          <a:prstGeom prst="rect">
            <a:avLst/>
          </a:prstGeom>
        </p:spPr>
      </p:pic>
    </p:spTree>
    <p:extLst>
      <p:ext uri="{BB962C8B-B14F-4D97-AF65-F5344CB8AC3E}">
        <p14:creationId xmlns:p14="http://schemas.microsoft.com/office/powerpoint/2010/main" val="251792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nl-NL"/>
          </a:p>
        </p:txBody>
      </p:sp>
      <p:sp>
        <p:nvSpPr>
          <p:cNvPr id="17414" name="Text Box 6"/>
          <p:cNvSpPr txBox="1">
            <a:spLocks noChangeArrowheads="1"/>
          </p:cNvSpPr>
          <p:nvPr/>
        </p:nvSpPr>
        <p:spPr bwMode="auto">
          <a:xfrm>
            <a:off x="6588125" y="3219468"/>
            <a:ext cx="1512888" cy="396875"/>
          </a:xfrm>
          <a:prstGeom prst="rect">
            <a:avLst/>
          </a:prstGeom>
          <a:noFill/>
          <a:ln w="19050" algn="ctr">
            <a:noFill/>
            <a:miter lim="800000"/>
            <a:headEnd/>
            <a:tailEnd/>
          </a:ln>
        </p:spPr>
        <p:txBody>
          <a:bodyPr>
            <a:spAutoFit/>
          </a:bodyPr>
          <a:lstStyle/>
          <a:p>
            <a:pPr algn="ctr"/>
            <a:endParaRPr lang="nl-NL" sz="2000"/>
          </a:p>
        </p:txBody>
      </p:sp>
      <p:sp>
        <p:nvSpPr>
          <p:cNvPr id="4" name="Tekstvak 3"/>
          <p:cNvSpPr txBox="1"/>
          <p:nvPr/>
        </p:nvSpPr>
        <p:spPr>
          <a:xfrm>
            <a:off x="373699" y="972052"/>
            <a:ext cx="8568952" cy="563231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Attention: </a:t>
            </a:r>
            <a:r>
              <a:rPr lang="en-GB" dirty="0" err="1">
                <a:latin typeface="Arial" panose="020B0604020202020204" pitchFamily="34" charset="0"/>
                <a:cs typeface="Arial" panose="020B0604020202020204" pitchFamily="34" charset="0"/>
              </a:rPr>
              <a:t>Déformation</a:t>
            </a:r>
            <a:r>
              <a:rPr lang="en-GB" dirty="0">
                <a:latin typeface="Arial" panose="020B0604020202020204" pitchFamily="34" charset="0"/>
                <a:cs typeface="Arial" panose="020B0604020202020204" pitchFamily="34" charset="0"/>
              </a:rPr>
              <a:t> de la </a:t>
            </a:r>
            <a:r>
              <a:rPr lang="en-GB" dirty="0" err="1">
                <a:latin typeface="Arial" panose="020B0604020202020204" pitchFamily="34" charset="0"/>
                <a:cs typeface="Arial" panose="020B0604020202020204" pitchFamily="34" charset="0"/>
              </a:rPr>
              <a:t>courbe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photométrique</a:t>
            </a:r>
            <a:r>
              <a:rPr lang="en-GB" dirty="0">
                <a:latin typeface="Arial" panose="020B0604020202020204" pitchFamily="34" charset="0"/>
                <a:cs typeface="Arial" panose="020B0604020202020204" pitchFamily="34" charset="0"/>
              </a:rPr>
              <a:t> possible.</a:t>
            </a:r>
          </a:p>
          <a:p>
            <a:pPr algn="ctr"/>
            <a:r>
              <a:rPr lang="en-GB" dirty="0" err="1">
                <a:latin typeface="Arial" panose="020B0604020202020204" pitchFamily="34" charset="0"/>
                <a:cs typeface="Arial" panose="020B0604020202020204" pitchFamily="34" charset="0"/>
              </a:rPr>
              <a:t>Répartition</a:t>
            </a:r>
            <a:r>
              <a:rPr lang="en-GB" dirty="0">
                <a:latin typeface="Arial" panose="020B0604020202020204" pitchFamily="34" charset="0"/>
                <a:cs typeface="Arial" panose="020B0604020202020204" pitchFamily="34" charset="0"/>
              </a:rPr>
              <a:t> de la lumière </a:t>
            </a:r>
            <a:r>
              <a:rPr lang="en-GB" dirty="0" err="1">
                <a:latin typeface="Arial" panose="020B0604020202020204" pitchFamily="34" charset="0"/>
                <a:cs typeface="Arial" panose="020B0604020202020204" pitchFamily="34" charset="0"/>
              </a:rPr>
              <a:t>modifiée</a:t>
            </a:r>
            <a:r>
              <a:rPr lang="en-GB" dirty="0">
                <a:latin typeface="Arial" panose="020B0604020202020204" pitchFamily="34" charset="0"/>
                <a:cs typeface="Arial" panose="020B0604020202020204" pitchFamily="34" charset="0"/>
              </a:rPr>
              <a:t> avec tube LED.</a:t>
            </a:r>
          </a:p>
          <a:p>
            <a:pPr algn="ctr"/>
            <a:endParaRPr lang="en-GB" b="1" dirty="0">
              <a:latin typeface="Arial" panose="020B0604020202020204" pitchFamily="34" charset="0"/>
              <a:cs typeface="Arial" panose="020B0604020202020204" pitchFamily="34" charset="0"/>
            </a:endParaRPr>
          </a:p>
          <a:p>
            <a:pPr algn="ctr"/>
            <a:endParaRPr lang="en-GB" b="1" dirty="0">
              <a:latin typeface="Arial" panose="020B0604020202020204" pitchFamily="34" charset="0"/>
              <a:cs typeface="Arial" panose="020B0604020202020204" pitchFamily="34" charset="0"/>
            </a:endParaRPr>
          </a:p>
          <a:p>
            <a:pPr algn="ctr"/>
            <a:endParaRPr lang="en-GB" b="1" dirty="0">
              <a:latin typeface="Arial" panose="020B0604020202020204" pitchFamily="34" charset="0"/>
              <a:cs typeface="Arial" panose="020B0604020202020204" pitchFamily="34" charset="0"/>
            </a:endParaRPr>
          </a:p>
          <a:p>
            <a:pPr algn="ctr"/>
            <a:endParaRPr lang="en-GB" b="1" dirty="0">
              <a:latin typeface="Arial" panose="020B0604020202020204" pitchFamily="34" charset="0"/>
              <a:cs typeface="Arial" panose="020B0604020202020204" pitchFamily="34" charset="0"/>
            </a:endParaRPr>
          </a:p>
          <a:p>
            <a:pPr algn="ctr"/>
            <a:endParaRPr lang="en-GB" b="1"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		=&gt;</a:t>
            </a:r>
          </a:p>
          <a:p>
            <a:pPr algn="ct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		=&gt;</a:t>
            </a:r>
          </a:p>
          <a:p>
            <a:pPr algn="ctr"/>
            <a:endParaRPr lang="en-GB" b="1" dirty="0">
              <a:latin typeface="Arial" panose="020B0604020202020204" pitchFamily="34" charset="0"/>
              <a:cs typeface="Arial" panose="020B0604020202020204" pitchFamily="34" charset="0"/>
            </a:endParaRPr>
          </a:p>
          <a:p>
            <a:pPr algn="ctr"/>
            <a:endParaRPr lang="en-GB" b="1" dirty="0">
              <a:latin typeface="Arial" panose="020B0604020202020204" pitchFamily="34" charset="0"/>
              <a:cs typeface="Arial" panose="020B0604020202020204" pitchFamily="34" charset="0"/>
            </a:endParaRPr>
          </a:p>
          <a:p>
            <a:pPr algn="ctr"/>
            <a:endParaRPr lang="en-GB" b="1" dirty="0">
              <a:latin typeface="Arial" panose="020B0604020202020204" pitchFamily="34" charset="0"/>
              <a:cs typeface="Arial" panose="020B0604020202020204" pitchFamily="34" charset="0"/>
            </a:endParaRPr>
          </a:p>
          <a:p>
            <a:pPr algn="ctr"/>
            <a:endParaRPr lang="en-GB" b="1" dirty="0">
              <a:latin typeface="Arial" panose="020B0604020202020204" pitchFamily="34" charset="0"/>
              <a:cs typeface="Arial" panose="020B0604020202020204" pitchFamily="34" charset="0"/>
            </a:endParaRPr>
          </a:p>
          <a:p>
            <a:pPr algn="ctr"/>
            <a:r>
              <a:rPr lang="en-GB" b="1" dirty="0">
                <a:latin typeface="Arial" panose="020B0604020202020204" pitchFamily="34" charset="0"/>
                <a:cs typeface="Arial" panose="020B0604020202020204" pitchFamily="34" charset="0"/>
              </a:rPr>
              <a:t>		TL /840			TUBE LED</a:t>
            </a:r>
          </a:p>
        </p:txBody>
      </p:sp>
      <p:pic>
        <p:nvPicPr>
          <p:cNvPr id="7" name="Afbeelding 6"/>
          <p:cNvPicPr>
            <a:picLocks noChangeAspect="1"/>
          </p:cNvPicPr>
          <p:nvPr/>
        </p:nvPicPr>
        <p:blipFill>
          <a:blip r:embed="rId3" cstate="print"/>
          <a:stretch>
            <a:fillRect/>
          </a:stretch>
        </p:blipFill>
        <p:spPr>
          <a:xfrm>
            <a:off x="5934223" y="1831269"/>
            <a:ext cx="1808042" cy="1801109"/>
          </a:xfrm>
          <a:prstGeom prst="rect">
            <a:avLst/>
          </a:prstGeom>
        </p:spPr>
      </p:pic>
      <p:sp>
        <p:nvSpPr>
          <p:cNvPr id="10" name="Title 1"/>
          <p:cNvSpPr txBox="1">
            <a:spLocks/>
          </p:cNvSpPr>
          <p:nvPr/>
        </p:nvSpPr>
        <p:spPr>
          <a:xfrm>
            <a:off x="395536" y="285728"/>
            <a:ext cx="8229600" cy="529695"/>
          </a:xfrm>
          <a:prstGeom prst="rect">
            <a:avLst/>
          </a:prstGeom>
        </p:spPr>
        <p:txBody>
          <a:bodyPr>
            <a:noAutofit/>
          </a:bodyPr>
          <a:lstStyle/>
          <a:p>
            <a:pPr marL="0" marR="0" lvl="0" indent="0" algn="ctr" fontAlgn="base">
              <a:lnSpc>
                <a:spcPct val="100000"/>
              </a:lnSpc>
              <a:spcBef>
                <a:spcPct val="0"/>
              </a:spcBef>
              <a:spcAft>
                <a:spcPct val="0"/>
              </a:spcAft>
              <a:buClrTx/>
              <a:buSzTx/>
              <a:tabLst/>
              <a:defRPr/>
            </a:pPr>
            <a:r>
              <a:rPr lang="nl-BE" sz="3200" dirty="0" err="1">
                <a:solidFill>
                  <a:srgbClr val="00279F"/>
                </a:solidFill>
                <a:latin typeface="Arial" pitchFamily="34" charset="0"/>
                <a:cs typeface="Arial" charset="0"/>
              </a:rPr>
              <a:t>Substitution</a:t>
            </a:r>
            <a:r>
              <a:rPr lang="nl-BE" sz="3200" dirty="0">
                <a:solidFill>
                  <a:srgbClr val="00279F"/>
                </a:solidFill>
                <a:latin typeface="Arial" pitchFamily="34" charset="0"/>
                <a:cs typeface="Arial" charset="0"/>
              </a:rPr>
              <a:t> et </a:t>
            </a:r>
            <a:r>
              <a:rPr lang="nl-BE" sz="3200" dirty="0" err="1">
                <a:solidFill>
                  <a:srgbClr val="00279F"/>
                </a:solidFill>
                <a:latin typeface="Arial" pitchFamily="34" charset="0"/>
                <a:cs typeface="Arial" charset="0"/>
              </a:rPr>
              <a:t>courbe</a:t>
            </a:r>
            <a:r>
              <a:rPr lang="nl-BE" sz="3200" dirty="0">
                <a:solidFill>
                  <a:srgbClr val="00279F"/>
                </a:solidFill>
                <a:latin typeface="Arial" pitchFamily="34" charset="0"/>
                <a:cs typeface="Arial" charset="0"/>
              </a:rPr>
              <a:t> </a:t>
            </a:r>
            <a:r>
              <a:rPr lang="nl-BE" sz="3200" dirty="0" err="1">
                <a:solidFill>
                  <a:srgbClr val="00279F"/>
                </a:solidFill>
                <a:latin typeface="Arial" pitchFamily="34" charset="0"/>
                <a:cs typeface="Arial" charset="0"/>
              </a:rPr>
              <a:t>photométrique</a:t>
            </a:r>
            <a:endParaRPr lang="nl-BE" sz="3200" dirty="0">
              <a:solidFill>
                <a:srgbClr val="00279F"/>
              </a:solidFill>
              <a:latin typeface="Arial" pitchFamily="34" charset="0"/>
              <a:cs typeface="Arial" charset="0"/>
            </a:endParaRPr>
          </a:p>
        </p:txBody>
      </p:sp>
      <p:sp>
        <p:nvSpPr>
          <p:cNvPr id="13" name="Rectangle 12"/>
          <p:cNvSpPr/>
          <p:nvPr/>
        </p:nvSpPr>
        <p:spPr>
          <a:xfrm>
            <a:off x="107504" y="6536377"/>
            <a:ext cx="5472608" cy="276999"/>
          </a:xfrm>
          <a:prstGeom prst="rect">
            <a:avLst/>
          </a:prstGeom>
        </p:spPr>
        <p:txBody>
          <a:bodyPr wrap="square">
            <a:spAutoFit/>
          </a:bodyPr>
          <a:lstStyle/>
          <a:p>
            <a:r>
              <a:rPr lang="en-GB" sz="1200" b="1" dirty="0">
                <a:latin typeface="Arial" panose="020B0604020202020204" pitchFamily="34" charset="0"/>
                <a:cs typeface="Arial" panose="020B0604020202020204" pitchFamily="34" charset="0"/>
              </a:rPr>
              <a:t>Measures made by ENGIE/LABORELEC</a:t>
            </a:r>
            <a:endParaRPr lang="en-GB" sz="1200" dirty="0">
              <a:latin typeface="Arial" panose="020B0604020202020204" pitchFamily="34" charset="0"/>
              <a:cs typeface="Arial" panose="020B0604020202020204" pitchFamily="34" charset="0"/>
            </a:endParaRPr>
          </a:p>
        </p:txBody>
      </p:sp>
      <p:pic>
        <p:nvPicPr>
          <p:cNvPr id="11"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pic>
        <p:nvPicPr>
          <p:cNvPr id="12" name="Picture 3"/>
          <p:cNvPicPr>
            <a:picLocks noChangeAspect="1" noChangeArrowheads="1"/>
          </p:cNvPicPr>
          <p:nvPr/>
        </p:nvPicPr>
        <p:blipFill>
          <a:blip r:embed="rId5" cstate="email"/>
          <a:srcRect/>
          <a:stretch>
            <a:fillRect/>
          </a:stretch>
        </p:blipFill>
        <p:spPr bwMode="auto">
          <a:xfrm>
            <a:off x="3240637" y="1816762"/>
            <a:ext cx="2000264" cy="1940014"/>
          </a:xfrm>
          <a:prstGeom prst="rect">
            <a:avLst/>
          </a:prstGeom>
          <a:noFill/>
          <a:ln w="9525">
            <a:noFill/>
            <a:miter lim="800000"/>
            <a:headEnd/>
            <a:tailEnd/>
          </a:ln>
        </p:spPr>
      </p:pic>
      <p:pic>
        <p:nvPicPr>
          <p:cNvPr id="3" name="Afbeelding 2"/>
          <p:cNvPicPr>
            <a:picLocks noChangeAspect="1"/>
          </p:cNvPicPr>
          <p:nvPr/>
        </p:nvPicPr>
        <p:blipFill>
          <a:blip r:embed="rId6"/>
          <a:stretch>
            <a:fillRect/>
          </a:stretch>
        </p:blipFill>
        <p:spPr>
          <a:xfrm>
            <a:off x="3304665" y="3967687"/>
            <a:ext cx="1872208" cy="1889957"/>
          </a:xfrm>
          <a:prstGeom prst="rect">
            <a:avLst/>
          </a:prstGeom>
        </p:spPr>
      </p:pic>
      <p:pic>
        <p:nvPicPr>
          <p:cNvPr id="6" name="Afbeelding 5"/>
          <p:cNvPicPr>
            <a:picLocks noChangeAspect="1"/>
          </p:cNvPicPr>
          <p:nvPr/>
        </p:nvPicPr>
        <p:blipFill>
          <a:blip r:embed="rId7"/>
          <a:stretch>
            <a:fillRect/>
          </a:stretch>
        </p:blipFill>
        <p:spPr>
          <a:xfrm>
            <a:off x="5940152" y="4048189"/>
            <a:ext cx="1810917" cy="1783923"/>
          </a:xfrm>
          <a:prstGeom prst="rect">
            <a:avLst/>
          </a:prstGeom>
        </p:spPr>
      </p:pic>
      <p:pic>
        <p:nvPicPr>
          <p:cNvPr id="8" name="Afbeelding 7"/>
          <p:cNvPicPr>
            <a:picLocks noChangeAspect="1"/>
          </p:cNvPicPr>
          <p:nvPr/>
        </p:nvPicPr>
        <p:blipFill>
          <a:blip r:embed="rId8"/>
          <a:stretch>
            <a:fillRect/>
          </a:stretch>
        </p:blipFill>
        <p:spPr>
          <a:xfrm>
            <a:off x="179512" y="4365104"/>
            <a:ext cx="2222804" cy="572577"/>
          </a:xfrm>
          <a:prstGeom prst="rect">
            <a:avLst/>
          </a:prstGeom>
        </p:spPr>
      </p:pic>
      <p:pic>
        <p:nvPicPr>
          <p:cNvPr id="9" name="Afbeelding 8"/>
          <p:cNvPicPr>
            <a:picLocks noChangeAspect="1"/>
          </p:cNvPicPr>
          <p:nvPr/>
        </p:nvPicPr>
        <p:blipFill>
          <a:blip r:embed="rId9"/>
          <a:stretch>
            <a:fillRect/>
          </a:stretch>
        </p:blipFill>
        <p:spPr>
          <a:xfrm>
            <a:off x="179512" y="2204864"/>
            <a:ext cx="2728215" cy="414950"/>
          </a:xfrm>
          <a:prstGeom prst="rect">
            <a:avLst/>
          </a:prstGeom>
        </p:spPr>
      </p:pic>
    </p:spTree>
    <p:extLst>
      <p:ext uri="{BB962C8B-B14F-4D97-AF65-F5344CB8AC3E}">
        <p14:creationId xmlns:p14="http://schemas.microsoft.com/office/powerpoint/2010/main" val="24272421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85728"/>
            <a:ext cx="8229600" cy="529695"/>
          </a:xfrm>
        </p:spPr>
        <p:txBody>
          <a:bodyPr>
            <a:noAutofit/>
          </a:bodyPr>
          <a:lstStyle/>
          <a:p>
            <a:pPr fontAlgn="base">
              <a:spcAft>
                <a:spcPct val="0"/>
              </a:spcAft>
              <a:defRPr/>
            </a:pPr>
            <a:r>
              <a:rPr lang="nl-BE" sz="3200" dirty="0" err="1">
                <a:solidFill>
                  <a:srgbClr val="00279F"/>
                </a:solidFill>
                <a:latin typeface="Arial" pitchFamily="34" charset="0"/>
                <a:ea typeface="+mn-ea"/>
                <a:cs typeface="Arial" charset="0"/>
              </a:rPr>
              <a:t>Substitution</a:t>
            </a:r>
            <a:r>
              <a:rPr lang="nl-BE" sz="3200" dirty="0">
                <a:solidFill>
                  <a:srgbClr val="00279F"/>
                </a:solidFill>
                <a:latin typeface="Arial" pitchFamily="34" charset="0"/>
                <a:ea typeface="+mn-ea"/>
                <a:cs typeface="Arial" charset="0"/>
              </a:rPr>
              <a:t> et </a:t>
            </a:r>
            <a:r>
              <a:rPr lang="nl-BE" sz="3200" dirty="0" err="1">
                <a:solidFill>
                  <a:srgbClr val="00279F"/>
                </a:solidFill>
                <a:latin typeface="Arial" pitchFamily="34" charset="0"/>
                <a:ea typeface="+mn-ea"/>
                <a:cs typeface="Arial" charset="0"/>
              </a:rPr>
              <a:t>température</a:t>
            </a:r>
            <a:endParaRPr lang="nl-BE" sz="3200" dirty="0">
              <a:solidFill>
                <a:srgbClr val="00279F"/>
              </a:solidFill>
              <a:latin typeface="Arial" pitchFamily="34" charset="0"/>
              <a:ea typeface="+mn-ea"/>
              <a:cs typeface="Arial" charset="0"/>
            </a:endParaRPr>
          </a:p>
        </p:txBody>
      </p:sp>
      <p:pic>
        <p:nvPicPr>
          <p:cNvPr id="5122" name="Picture 2" descr="Afbeeldingsresultaat voor IP 68 luminaire T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536" y="1844824"/>
            <a:ext cx="3924300" cy="39243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552" y="2276872"/>
            <a:ext cx="3736920" cy="369332"/>
          </a:xfrm>
          <a:prstGeom prst="rect">
            <a:avLst/>
          </a:prstGeom>
          <a:noFill/>
        </p:spPr>
        <p:txBody>
          <a:bodyPr wrap="none" rtlCol="0">
            <a:spAutoFit/>
          </a:bodyPr>
          <a:lstStyle/>
          <a:p>
            <a:r>
              <a:rPr lang="nl-BE" dirty="0" err="1"/>
              <a:t>Chaleur</a:t>
            </a:r>
            <a:r>
              <a:rPr lang="nl-BE" dirty="0"/>
              <a:t> </a:t>
            </a:r>
            <a:r>
              <a:rPr lang="nl-BE" dirty="0" err="1"/>
              <a:t>enfermée</a:t>
            </a:r>
            <a:r>
              <a:rPr lang="nl-BE" dirty="0"/>
              <a:t> dans </a:t>
            </a:r>
            <a:r>
              <a:rPr lang="nl-BE" dirty="0" err="1"/>
              <a:t>l’armature</a:t>
            </a:r>
            <a:endParaRPr lang="nl-BE"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0814" y="1571380"/>
            <a:ext cx="4824164" cy="2625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Afbeeldingsresultaat voor luminous flux vs ambient temperatu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20072" y="4221088"/>
            <a:ext cx="3384376" cy="25726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62643" y="3935650"/>
            <a:ext cx="981359" cy="261610"/>
          </a:xfrm>
          <a:prstGeom prst="rect">
            <a:avLst/>
          </a:prstGeom>
          <a:noFill/>
        </p:spPr>
        <p:txBody>
          <a:bodyPr wrap="none" rtlCol="0">
            <a:spAutoFit/>
          </a:bodyPr>
          <a:lstStyle/>
          <a:p>
            <a:r>
              <a:rPr lang="nl-BE" sz="1100" dirty="0"/>
              <a:t>Bron: </a:t>
            </a:r>
            <a:r>
              <a:rPr lang="nl-BE" sz="1100" dirty="0" err="1"/>
              <a:t>Osram</a:t>
            </a:r>
            <a:endParaRPr lang="nl-BE" sz="1100" dirty="0"/>
          </a:p>
        </p:txBody>
      </p:sp>
      <p:sp>
        <p:nvSpPr>
          <p:cNvPr id="6" name="TextBox 5"/>
          <p:cNvSpPr txBox="1"/>
          <p:nvPr/>
        </p:nvSpPr>
        <p:spPr>
          <a:xfrm>
            <a:off x="6345438" y="2327604"/>
            <a:ext cx="1219245"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nl-BE" dirty="0" err="1"/>
              <a:t>Lampe</a:t>
            </a:r>
            <a:r>
              <a:rPr lang="nl-BE" dirty="0"/>
              <a:t> TL</a:t>
            </a:r>
          </a:p>
        </p:txBody>
      </p:sp>
      <p:sp>
        <p:nvSpPr>
          <p:cNvPr id="10" name="TextBox 9"/>
          <p:cNvSpPr txBox="1"/>
          <p:nvPr/>
        </p:nvSpPr>
        <p:spPr>
          <a:xfrm>
            <a:off x="6804248" y="4612487"/>
            <a:ext cx="1402948"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nl-BE" dirty="0" err="1"/>
              <a:t>Lampe</a:t>
            </a:r>
            <a:r>
              <a:rPr lang="nl-BE" dirty="0"/>
              <a:t> LED</a:t>
            </a:r>
          </a:p>
        </p:txBody>
      </p:sp>
      <p:pic>
        <p:nvPicPr>
          <p:cNvPr id="11" name="Afbeelding 3" descr="LOGO ODID.jpg"/>
          <p:cNvPicPr>
            <a:picLocks noChangeAspect="1"/>
          </p:cNvPicPr>
          <p:nvPr/>
        </p:nvPicPr>
        <p:blipFill>
          <a:blip r:embed="rId5"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45551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4348163"/>
          </a:xfrm>
        </p:spPr>
        <p:txBody>
          <a:bodyPr/>
          <a:lstStyle/>
          <a:p>
            <a:r>
              <a:rPr lang="nl-BE" b="1" u="sng" dirty="0"/>
              <a:t>EN 62776</a:t>
            </a:r>
            <a:r>
              <a:rPr lang="nl-BE" dirty="0"/>
              <a:t>: </a:t>
            </a:r>
            <a:r>
              <a:rPr lang="nl-BE" dirty="0" err="1"/>
              <a:t>Norme</a:t>
            </a:r>
            <a:r>
              <a:rPr lang="nl-BE" dirty="0"/>
              <a:t> </a:t>
            </a:r>
            <a:r>
              <a:rPr lang="nl-BE" dirty="0" err="1"/>
              <a:t>sécurité</a:t>
            </a:r>
            <a:r>
              <a:rPr lang="nl-BE" dirty="0"/>
              <a:t> </a:t>
            </a:r>
            <a:r>
              <a:rPr lang="nl-BE" dirty="0" err="1"/>
              <a:t>pour</a:t>
            </a:r>
            <a:r>
              <a:rPr lang="nl-BE" dirty="0"/>
              <a:t> les tubes LED (remplacement des T5, T8 et T12)</a:t>
            </a:r>
          </a:p>
          <a:p>
            <a:pPr>
              <a:buNone/>
            </a:pPr>
            <a:r>
              <a:rPr lang="nl-BE" dirty="0"/>
              <a:t>	</a:t>
            </a:r>
          </a:p>
          <a:p>
            <a:r>
              <a:rPr lang="nl-BE" dirty="0"/>
              <a:t>	</a:t>
            </a:r>
            <a:r>
              <a:rPr lang="nl-BE" dirty="0" err="1"/>
              <a:t>Publication</a:t>
            </a:r>
            <a:r>
              <a:rPr lang="nl-BE" dirty="0"/>
              <a:t> :  31 </a:t>
            </a:r>
            <a:r>
              <a:rPr lang="nl-BE" dirty="0" err="1"/>
              <a:t>mai</a:t>
            </a:r>
            <a:r>
              <a:rPr lang="nl-BE" dirty="0"/>
              <a:t> 2015</a:t>
            </a:r>
          </a:p>
          <a:p>
            <a:endParaRPr lang="nl-BE" dirty="0"/>
          </a:p>
          <a:p>
            <a:r>
              <a:rPr lang="nl-BE" dirty="0" err="1"/>
              <a:t>Produits</a:t>
            </a:r>
            <a:r>
              <a:rPr lang="nl-BE" dirty="0"/>
              <a:t> </a:t>
            </a:r>
            <a:r>
              <a:rPr lang="nl-BE" dirty="0" err="1"/>
              <a:t>antérieurs</a:t>
            </a:r>
            <a:r>
              <a:rPr lang="nl-BE" dirty="0"/>
              <a:t> </a:t>
            </a:r>
            <a:r>
              <a:rPr lang="nl-BE" dirty="0" err="1"/>
              <a:t>basés</a:t>
            </a:r>
            <a:r>
              <a:rPr lang="nl-BE" dirty="0"/>
              <a:t> sur des </a:t>
            </a:r>
            <a:r>
              <a:rPr lang="nl-BE" dirty="0" err="1"/>
              <a:t>normes</a:t>
            </a:r>
            <a:r>
              <a:rPr lang="nl-BE" dirty="0"/>
              <a:t> </a:t>
            </a:r>
            <a:r>
              <a:rPr lang="nl-BE" dirty="0" err="1"/>
              <a:t>génériques</a:t>
            </a:r>
            <a:endParaRPr lang="nl-BE" dirty="0"/>
          </a:p>
        </p:txBody>
      </p:sp>
      <p:pic>
        <p:nvPicPr>
          <p:cNvPr id="9220" name="Picture 4" descr="Afbeeldingsresultaat voor led tl lam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14856" y="4572008"/>
            <a:ext cx="5479805" cy="222617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3" descr="LOGO ODID.jpg"/>
          <p:cNvPicPr>
            <a:picLocks noChangeAspect="1"/>
          </p:cNvPicPr>
          <p:nvPr/>
        </p:nvPicPr>
        <p:blipFill>
          <a:blip r:embed="rId3" cstate="print"/>
          <a:stretch>
            <a:fillRect/>
          </a:stretch>
        </p:blipFill>
        <p:spPr>
          <a:xfrm>
            <a:off x="8501090" y="6215082"/>
            <a:ext cx="555409" cy="540042"/>
          </a:xfrm>
          <a:prstGeom prst="rect">
            <a:avLst/>
          </a:prstGeom>
        </p:spPr>
      </p:pic>
      <p:sp>
        <p:nvSpPr>
          <p:cNvPr id="7" name="Title 1"/>
          <p:cNvSpPr txBox="1">
            <a:spLocks/>
          </p:cNvSpPr>
          <p:nvPr/>
        </p:nvSpPr>
        <p:spPr>
          <a:xfrm>
            <a:off x="428596" y="285728"/>
            <a:ext cx="8229600" cy="529695"/>
          </a:xfrm>
          <a:prstGeom prst="rect">
            <a:avLst/>
          </a:prstGeom>
        </p:spPr>
        <p:txBody>
          <a:bodyPr vert="horz" lIns="91440" tIns="45720" rIns="91440" bIns="4572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Substitution</a:t>
            </a:r>
            <a:r>
              <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rPr>
              <a:t> et </a:t>
            </a:r>
            <a:r>
              <a:rPr kumimoji="0" lang="nl-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réglementation</a:t>
            </a:r>
            <a:endParaRPr kumimoji="0" lang="nl-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9224770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ledsmagazine.com/content/dam/leds/PrintArticles/volume-12/issue-6/4.jpg">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596" y="785794"/>
            <a:ext cx="1656184" cy="23929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ytimg.com/vi/ljauWeZ3rNA/hqdefault.jpg">
            <a:hlinkClick r:id="rId4"/>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28596" y="3610784"/>
            <a:ext cx="3510087" cy="19402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27940" y="2568449"/>
            <a:ext cx="8622704" cy="461665"/>
          </a:xfrm>
          <a:prstGeom prst="rect">
            <a:avLst/>
          </a:prstGeom>
        </p:spPr>
        <p:txBody>
          <a:bodyPr wrap="square">
            <a:spAutoFit/>
          </a:bodyPr>
          <a:lstStyle/>
          <a:p>
            <a:pPr marL="628650" indent="-342900">
              <a:buFont typeface="Wingdings"/>
              <a:buChar char="à"/>
            </a:pPr>
            <a:r>
              <a:rPr lang="nl-BE" sz="2400" dirty="0" err="1">
                <a:solidFill>
                  <a:srgbClr val="00B050"/>
                </a:solidFill>
                <a:effectLst>
                  <a:outerShdw blurRad="38100" dist="38100" dir="2700000" algn="tl">
                    <a:srgbClr val="000000">
                      <a:alpha val="43137"/>
                    </a:srgbClr>
                  </a:outerShdw>
                </a:effectLst>
                <a:sym typeface="Wingdings" panose="05000000000000000000" pitchFamily="2" charset="2"/>
              </a:rPr>
              <a:t>Responsabilité</a:t>
            </a:r>
            <a:r>
              <a:rPr lang="nl-BE" sz="2400" dirty="0">
                <a:solidFill>
                  <a:srgbClr val="00B050"/>
                </a:solidFill>
                <a:effectLst>
                  <a:outerShdw blurRad="38100" dist="38100" dir="2700000" algn="tl">
                    <a:srgbClr val="000000">
                      <a:alpha val="43137"/>
                    </a:srgbClr>
                  </a:outerShdw>
                </a:effectLst>
                <a:sym typeface="Wingdings" panose="05000000000000000000" pitchFamily="2" charset="2"/>
              </a:rPr>
              <a:t> </a:t>
            </a:r>
            <a:r>
              <a:rPr lang="nl-BE" sz="2400" dirty="0" err="1">
                <a:solidFill>
                  <a:srgbClr val="00B050"/>
                </a:solidFill>
                <a:effectLst>
                  <a:outerShdw blurRad="38100" dist="38100" dir="2700000" algn="tl">
                    <a:srgbClr val="000000">
                      <a:alpha val="43137"/>
                    </a:srgbClr>
                  </a:outerShdw>
                </a:effectLst>
                <a:sym typeface="Wingdings" panose="05000000000000000000" pitchFamily="2" charset="2"/>
              </a:rPr>
              <a:t>reste</a:t>
            </a:r>
            <a:r>
              <a:rPr lang="nl-BE" sz="2400" dirty="0">
                <a:solidFill>
                  <a:srgbClr val="00B050"/>
                </a:solidFill>
                <a:effectLst>
                  <a:outerShdw blurRad="38100" dist="38100" dir="2700000" algn="tl">
                    <a:srgbClr val="000000">
                      <a:alpha val="43137"/>
                    </a:srgbClr>
                  </a:outerShdw>
                </a:effectLst>
                <a:sym typeface="Wingdings" panose="05000000000000000000" pitchFamily="2" charset="2"/>
              </a:rPr>
              <a:t> au niveau du </a:t>
            </a:r>
            <a:r>
              <a:rPr lang="nl-BE" sz="2400" dirty="0" err="1">
                <a:solidFill>
                  <a:srgbClr val="00B050"/>
                </a:solidFill>
                <a:effectLst>
                  <a:outerShdw blurRad="38100" dist="38100" dir="2700000" algn="tl">
                    <a:srgbClr val="000000">
                      <a:alpha val="43137"/>
                    </a:srgbClr>
                  </a:outerShdw>
                </a:effectLst>
                <a:sym typeface="Wingdings" panose="05000000000000000000" pitchFamily="2" charset="2"/>
              </a:rPr>
              <a:t>fabricant</a:t>
            </a:r>
            <a:endParaRPr lang="nl-BE" sz="2400" dirty="0">
              <a:solidFill>
                <a:srgbClr val="00B050"/>
              </a:solidFill>
              <a:effectLst>
                <a:outerShdw blurRad="38100" dist="38100" dir="2700000" algn="tl">
                  <a:srgbClr val="000000">
                    <a:alpha val="43137"/>
                  </a:srgbClr>
                </a:outerShdw>
              </a:effectLst>
              <a:sym typeface="Wingdings" panose="05000000000000000000" pitchFamily="2" charset="2"/>
            </a:endParaRPr>
          </a:p>
        </p:txBody>
      </p:sp>
      <p:sp>
        <p:nvSpPr>
          <p:cNvPr id="5" name="Rectangle 4"/>
          <p:cNvSpPr/>
          <p:nvPr/>
        </p:nvSpPr>
        <p:spPr>
          <a:xfrm>
            <a:off x="2055560" y="5551084"/>
            <a:ext cx="7974632" cy="461665"/>
          </a:xfrm>
          <a:prstGeom prst="rect">
            <a:avLst/>
          </a:prstGeom>
        </p:spPr>
        <p:txBody>
          <a:bodyPr wrap="square">
            <a:spAutoFit/>
          </a:bodyPr>
          <a:lstStyle/>
          <a:p>
            <a:pPr marL="628650" indent="-342900">
              <a:buFont typeface="Wingdings"/>
              <a:buChar char="à"/>
            </a:pPr>
            <a:r>
              <a:rPr lang="nl-BE" sz="2400" dirty="0" err="1">
                <a:solidFill>
                  <a:srgbClr val="FF0000"/>
                </a:solidFill>
                <a:effectLst>
                  <a:outerShdw blurRad="38100" dist="38100" dir="2700000" algn="tl">
                    <a:srgbClr val="000000">
                      <a:alpha val="43137"/>
                    </a:srgbClr>
                  </a:outerShdw>
                </a:effectLst>
              </a:rPr>
              <a:t>Responsabilité</a:t>
            </a:r>
            <a:r>
              <a:rPr lang="nl-BE" sz="2400" dirty="0">
                <a:solidFill>
                  <a:srgbClr val="FF0000"/>
                </a:solidFill>
                <a:effectLst>
                  <a:outerShdw blurRad="38100" dist="38100" dir="2700000" algn="tl">
                    <a:srgbClr val="000000">
                      <a:alpha val="43137"/>
                    </a:srgbClr>
                  </a:outerShdw>
                </a:effectLst>
              </a:rPr>
              <a:t> au niveau de </a:t>
            </a:r>
            <a:r>
              <a:rPr lang="nl-BE" sz="2400" dirty="0" err="1">
                <a:solidFill>
                  <a:srgbClr val="FF0000"/>
                </a:solidFill>
                <a:effectLst>
                  <a:outerShdw blurRad="38100" dist="38100" dir="2700000" algn="tl">
                    <a:srgbClr val="000000">
                      <a:alpha val="43137"/>
                    </a:srgbClr>
                  </a:outerShdw>
                </a:effectLst>
              </a:rPr>
              <a:t>l’installateur</a:t>
            </a:r>
            <a:r>
              <a:rPr lang="nl-BE" sz="2400" dirty="0">
                <a:solidFill>
                  <a:srgbClr val="FF0000"/>
                </a:solidFill>
                <a:effectLst>
                  <a:outerShdw blurRad="38100" dist="38100" dir="2700000" algn="tl">
                    <a:srgbClr val="000000">
                      <a:alpha val="43137"/>
                    </a:srgbClr>
                  </a:outerShdw>
                </a:effectLst>
              </a:rPr>
              <a:t>!</a:t>
            </a:r>
          </a:p>
        </p:txBody>
      </p:sp>
      <p:sp>
        <p:nvSpPr>
          <p:cNvPr id="6" name="Rectangle 5"/>
          <p:cNvSpPr/>
          <p:nvPr/>
        </p:nvSpPr>
        <p:spPr>
          <a:xfrm>
            <a:off x="2092916" y="958681"/>
            <a:ext cx="4572000" cy="1015663"/>
          </a:xfrm>
          <a:prstGeom prst="rect">
            <a:avLst/>
          </a:prstGeom>
        </p:spPr>
        <p:txBody>
          <a:bodyPr>
            <a:spAutoFit/>
          </a:bodyPr>
          <a:lstStyle/>
          <a:p>
            <a:r>
              <a:rPr lang="nl-BE" sz="2000" dirty="0" err="1">
                <a:sym typeface="Wingdings" panose="05000000000000000000" pitchFamily="2" charset="2"/>
              </a:rPr>
              <a:t>Adaptation</a:t>
            </a:r>
            <a:r>
              <a:rPr lang="nl-BE" sz="2000" dirty="0">
                <a:sym typeface="Wingdings" panose="05000000000000000000" pitchFamily="2" charset="2"/>
              </a:rPr>
              <a:t> </a:t>
            </a:r>
            <a:r>
              <a:rPr lang="nl-BE" sz="2000" dirty="0" err="1">
                <a:sym typeface="Wingdings" panose="05000000000000000000" pitchFamily="2" charset="2"/>
              </a:rPr>
              <a:t>limitée</a:t>
            </a:r>
            <a:r>
              <a:rPr lang="nl-BE" sz="2000" dirty="0">
                <a:sym typeface="Wingdings" panose="05000000000000000000" pitchFamily="2" charset="2"/>
              </a:rPr>
              <a:t> au remplacement de la </a:t>
            </a:r>
            <a:r>
              <a:rPr lang="nl-BE" sz="2000" dirty="0" err="1">
                <a:sym typeface="Wingdings" panose="05000000000000000000" pitchFamily="2" charset="2"/>
              </a:rPr>
              <a:t>source</a:t>
            </a:r>
            <a:r>
              <a:rPr lang="nl-BE" sz="2000" dirty="0">
                <a:sym typeface="Wingdings" panose="05000000000000000000" pitchFamily="2" charset="2"/>
              </a:rPr>
              <a:t> </a:t>
            </a:r>
            <a:r>
              <a:rPr lang="nl-BE" sz="2000" dirty="0" err="1">
                <a:sym typeface="Wingdings" panose="05000000000000000000" pitchFamily="2" charset="2"/>
              </a:rPr>
              <a:t>lumineuse</a:t>
            </a:r>
            <a:r>
              <a:rPr lang="nl-BE" sz="2000" dirty="0">
                <a:sym typeface="Wingdings" panose="05000000000000000000" pitchFamily="2" charset="2"/>
              </a:rPr>
              <a:t> (et </a:t>
            </a:r>
            <a:r>
              <a:rPr lang="nl-BE" sz="2000" dirty="0" err="1">
                <a:sym typeface="Wingdings" panose="05000000000000000000" pitchFamily="2" charset="2"/>
              </a:rPr>
              <a:t>éventuellement</a:t>
            </a:r>
            <a:r>
              <a:rPr lang="nl-BE" sz="2000" dirty="0">
                <a:sym typeface="Wingdings" panose="05000000000000000000" pitchFamily="2" charset="2"/>
              </a:rPr>
              <a:t> du starter)</a:t>
            </a:r>
          </a:p>
        </p:txBody>
      </p:sp>
      <p:sp>
        <p:nvSpPr>
          <p:cNvPr id="7" name="Rectangle 6"/>
          <p:cNvSpPr/>
          <p:nvPr/>
        </p:nvSpPr>
        <p:spPr>
          <a:xfrm>
            <a:off x="3938685" y="3636737"/>
            <a:ext cx="3860391" cy="1015663"/>
          </a:xfrm>
          <a:prstGeom prst="rect">
            <a:avLst/>
          </a:prstGeom>
        </p:spPr>
        <p:txBody>
          <a:bodyPr wrap="square">
            <a:spAutoFit/>
          </a:bodyPr>
          <a:lstStyle/>
          <a:p>
            <a:r>
              <a:rPr lang="nl-BE" sz="2000" dirty="0" err="1">
                <a:sym typeface="Wingdings" panose="05000000000000000000" pitchFamily="2" charset="2"/>
              </a:rPr>
              <a:t>Egalement</a:t>
            </a:r>
            <a:r>
              <a:rPr lang="nl-BE" sz="2000" dirty="0">
                <a:sym typeface="Wingdings" panose="05000000000000000000" pitchFamily="2" charset="2"/>
              </a:rPr>
              <a:t> remplacement du ballast, </a:t>
            </a:r>
            <a:r>
              <a:rPr lang="nl-BE" sz="2000" dirty="0" err="1">
                <a:sym typeface="Wingdings" panose="05000000000000000000" pitchFamily="2" charset="2"/>
              </a:rPr>
              <a:t>modification</a:t>
            </a:r>
            <a:r>
              <a:rPr lang="nl-BE" sz="2000" dirty="0">
                <a:sym typeface="Wingdings" panose="05000000000000000000" pitchFamily="2" charset="2"/>
              </a:rPr>
              <a:t> du </a:t>
            </a:r>
            <a:r>
              <a:rPr lang="nl-BE" sz="2000" dirty="0" err="1">
                <a:sym typeface="Wingdings" panose="05000000000000000000" pitchFamily="2" charset="2"/>
              </a:rPr>
              <a:t>cablâge</a:t>
            </a:r>
            <a:r>
              <a:rPr lang="nl-BE" sz="2000" dirty="0">
                <a:sym typeface="Wingdings" panose="05000000000000000000" pitchFamily="2" charset="2"/>
              </a:rPr>
              <a:t> interne, …</a:t>
            </a:r>
          </a:p>
        </p:txBody>
      </p:sp>
      <p:sp>
        <p:nvSpPr>
          <p:cNvPr id="10" name="Title 1"/>
          <p:cNvSpPr>
            <a:spLocks noGrp="1"/>
          </p:cNvSpPr>
          <p:nvPr>
            <p:ph type="title"/>
          </p:nvPr>
        </p:nvSpPr>
        <p:spPr>
          <a:xfrm>
            <a:off x="357158" y="142852"/>
            <a:ext cx="8229600" cy="529695"/>
          </a:xfrm>
        </p:spPr>
        <p:txBody>
          <a:bodyPr>
            <a:noAutofit/>
          </a:bodyPr>
          <a:lstStyle/>
          <a:p>
            <a:pPr indent="-342900">
              <a:buClr>
                <a:schemeClr val="tx1">
                  <a:lumMod val="60000"/>
                  <a:lumOff val="40000"/>
                </a:schemeClr>
              </a:buClr>
              <a:buSzPct val="120000"/>
              <a:tabLst>
                <a:tab pos="377825" algn="l"/>
                <a:tab pos="574675" algn="l"/>
                <a:tab pos="757238" algn="l"/>
              </a:tabLst>
              <a:defRPr/>
            </a:pPr>
            <a:r>
              <a:rPr lang="nl-BE" sz="3200" dirty="0" err="1">
                <a:solidFill>
                  <a:srgbClr val="00279F"/>
                </a:solidFill>
                <a:latin typeface="Arial" pitchFamily="34" charset="0"/>
                <a:ea typeface="+mn-ea"/>
                <a:cs typeface="Arial" charset="0"/>
              </a:rPr>
              <a:t>Substitution</a:t>
            </a:r>
            <a:r>
              <a:rPr lang="nl-BE" sz="3200" dirty="0">
                <a:solidFill>
                  <a:srgbClr val="00279F"/>
                </a:solidFill>
                <a:latin typeface="Arial" pitchFamily="34" charset="0"/>
                <a:ea typeface="+mn-ea"/>
                <a:cs typeface="Arial" charset="0"/>
              </a:rPr>
              <a:t> et </a:t>
            </a:r>
            <a:r>
              <a:rPr lang="nl-BE" sz="3200" dirty="0" err="1">
                <a:solidFill>
                  <a:srgbClr val="00279F"/>
                </a:solidFill>
                <a:latin typeface="Arial" pitchFamily="34" charset="0"/>
                <a:ea typeface="+mn-ea"/>
                <a:cs typeface="Arial" charset="0"/>
              </a:rPr>
              <a:t>réglementation</a:t>
            </a:r>
            <a:endParaRPr lang="nl-BE" sz="3200" dirty="0">
              <a:solidFill>
                <a:srgbClr val="00279F"/>
              </a:solidFill>
              <a:latin typeface="Arial" pitchFamily="34" charset="0"/>
              <a:ea typeface="+mn-ea"/>
              <a:cs typeface="Arial" charset="0"/>
            </a:endParaRPr>
          </a:p>
        </p:txBody>
      </p:sp>
      <p:pic>
        <p:nvPicPr>
          <p:cNvPr id="9" name="Afbeelding 3" descr="LOGO ODID.jpg"/>
          <p:cNvPicPr>
            <a:picLocks noChangeAspect="1"/>
          </p:cNvPicPr>
          <p:nvPr/>
        </p:nvPicPr>
        <p:blipFill>
          <a:blip r:embed="rId6"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9437821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8596" y="142852"/>
            <a:ext cx="8229600" cy="1143000"/>
          </a:xfrm>
        </p:spPr>
        <p:txBody>
          <a:bodyPr>
            <a:noAutofit/>
          </a:bodyPr>
          <a:lstStyle/>
          <a:p>
            <a:pPr fontAlgn="base">
              <a:spcAft>
                <a:spcPct val="0"/>
              </a:spcAft>
              <a:defRPr/>
            </a:pPr>
            <a:r>
              <a:rPr lang="nl-BE" sz="3200" dirty="0" err="1">
                <a:solidFill>
                  <a:srgbClr val="00279F"/>
                </a:solidFill>
                <a:latin typeface="Arial" pitchFamily="34" charset="0"/>
                <a:ea typeface="+mn-ea"/>
                <a:cs typeface="Arial" charset="0"/>
              </a:rPr>
              <a:t>Nouveau</a:t>
            </a:r>
            <a:r>
              <a:rPr lang="nl-BE" sz="3200" dirty="0">
                <a:solidFill>
                  <a:srgbClr val="00279F"/>
                </a:solidFill>
                <a:latin typeface="Arial" pitchFamily="34" charset="0"/>
                <a:ea typeface="+mn-ea"/>
                <a:cs typeface="Arial" charset="0"/>
              </a:rPr>
              <a:t>: Tube LED </a:t>
            </a:r>
            <a:r>
              <a:rPr lang="nl-BE" sz="3200" dirty="0" err="1">
                <a:solidFill>
                  <a:srgbClr val="00279F"/>
                </a:solidFill>
                <a:latin typeface="Arial" pitchFamily="34" charset="0"/>
                <a:ea typeface="+mn-ea"/>
                <a:cs typeface="Arial" charset="0"/>
              </a:rPr>
              <a:t>avec</a:t>
            </a:r>
            <a:r>
              <a:rPr lang="nl-BE" sz="3200" dirty="0">
                <a:solidFill>
                  <a:srgbClr val="00279F"/>
                </a:solidFill>
                <a:latin typeface="Arial" pitchFamily="34" charset="0"/>
                <a:ea typeface="+mn-ea"/>
                <a:cs typeface="Arial" charset="0"/>
              </a:rPr>
              <a:t> driver externe</a:t>
            </a:r>
            <a:br>
              <a:rPr lang="nl-BE" sz="3200" dirty="0">
                <a:solidFill>
                  <a:srgbClr val="00279F"/>
                </a:solidFill>
                <a:latin typeface="Arial" pitchFamily="34" charset="0"/>
                <a:ea typeface="+mn-ea"/>
                <a:cs typeface="Arial" charset="0"/>
              </a:rPr>
            </a:br>
            <a:r>
              <a:rPr lang="nl-BE" sz="3200" dirty="0">
                <a:solidFill>
                  <a:srgbClr val="FF0000"/>
                </a:solidFill>
                <a:latin typeface="Arial" pitchFamily="34" charset="0"/>
                <a:ea typeface="+mn-ea"/>
                <a:cs typeface="Arial" charset="0"/>
              </a:rPr>
              <a:t>dans </a:t>
            </a:r>
            <a:r>
              <a:rPr lang="nl-BE" sz="3200" dirty="0" err="1">
                <a:solidFill>
                  <a:srgbClr val="FF0000"/>
                </a:solidFill>
                <a:latin typeface="Arial" pitchFamily="34" charset="0"/>
                <a:ea typeface="+mn-ea"/>
                <a:cs typeface="Arial" charset="0"/>
              </a:rPr>
              <a:t>luminaire</a:t>
            </a:r>
            <a:r>
              <a:rPr lang="nl-BE" sz="3200" dirty="0">
                <a:solidFill>
                  <a:srgbClr val="FF0000"/>
                </a:solidFill>
                <a:latin typeface="Arial" pitchFamily="34" charset="0"/>
                <a:ea typeface="+mn-ea"/>
                <a:cs typeface="Arial" charset="0"/>
              </a:rPr>
              <a:t> </a:t>
            </a:r>
            <a:r>
              <a:rPr lang="nl-BE" sz="3200" dirty="0" err="1">
                <a:solidFill>
                  <a:srgbClr val="FF0000"/>
                </a:solidFill>
                <a:latin typeface="Arial" pitchFamily="34" charset="0"/>
                <a:ea typeface="+mn-ea"/>
                <a:cs typeface="Arial" charset="0"/>
              </a:rPr>
              <a:t>conçu</a:t>
            </a:r>
            <a:r>
              <a:rPr lang="nl-BE" sz="3200" dirty="0">
                <a:solidFill>
                  <a:srgbClr val="FF0000"/>
                </a:solidFill>
                <a:latin typeface="Arial" pitchFamily="34" charset="0"/>
                <a:ea typeface="+mn-ea"/>
                <a:cs typeface="Arial" charset="0"/>
              </a:rPr>
              <a:t> pour tube LED</a:t>
            </a:r>
          </a:p>
        </p:txBody>
      </p:sp>
      <p:sp>
        <p:nvSpPr>
          <p:cNvPr id="5" name="Rechthoek 4"/>
          <p:cNvSpPr/>
          <p:nvPr/>
        </p:nvSpPr>
        <p:spPr>
          <a:xfrm>
            <a:off x="107504" y="3140968"/>
            <a:ext cx="8712968" cy="3416320"/>
          </a:xfrm>
          <a:prstGeom prst="rect">
            <a:avLst/>
          </a:prstGeom>
        </p:spPr>
        <p:txBody>
          <a:bodyPr wrap="square">
            <a:spAutoFit/>
          </a:bodyPr>
          <a:lstStyle/>
          <a:p>
            <a:r>
              <a:rPr lang="nl-BE" dirty="0">
                <a:solidFill>
                  <a:srgbClr val="333333"/>
                </a:solidFill>
                <a:latin typeface="pt_sansregular"/>
              </a:rPr>
              <a:t>Product </a:t>
            </a:r>
            <a:r>
              <a:rPr lang="nl-BE" dirty="0" err="1">
                <a:solidFill>
                  <a:srgbClr val="333333"/>
                </a:solidFill>
                <a:latin typeface="pt_sansregular"/>
              </a:rPr>
              <a:t>description</a:t>
            </a:r>
            <a:endParaRPr lang="nl-BE" dirty="0">
              <a:solidFill>
                <a:srgbClr val="333333"/>
              </a:solidFill>
              <a:latin typeface="pt_sansregular"/>
            </a:endParaRPr>
          </a:p>
          <a:p>
            <a:r>
              <a:rPr lang="nl-BE" dirty="0">
                <a:solidFill>
                  <a:srgbClr val="333333"/>
                </a:solidFill>
                <a:latin typeface="pt_sansregular"/>
              </a:rPr>
              <a:t>Design: LED lamp</a:t>
            </a:r>
          </a:p>
          <a:p>
            <a:r>
              <a:rPr lang="nl-BE" dirty="0">
                <a:solidFill>
                  <a:srgbClr val="333333"/>
                </a:solidFill>
                <a:latin typeface="pt_sansregular"/>
              </a:rPr>
              <a:t>	colour </a:t>
            </a:r>
            <a:r>
              <a:rPr lang="nl-BE" dirty="0" err="1">
                <a:solidFill>
                  <a:srgbClr val="333333"/>
                </a:solidFill>
                <a:latin typeface="pt_sansregular"/>
              </a:rPr>
              <a:t>rendering</a:t>
            </a:r>
            <a:r>
              <a:rPr lang="nl-BE" dirty="0">
                <a:solidFill>
                  <a:srgbClr val="333333"/>
                </a:solidFill>
                <a:latin typeface="pt_sansregular"/>
              </a:rPr>
              <a:t> Ra &gt;= 80, standard colour </a:t>
            </a:r>
            <a:r>
              <a:rPr lang="nl-BE" dirty="0" err="1">
                <a:solidFill>
                  <a:srgbClr val="333333"/>
                </a:solidFill>
                <a:latin typeface="pt_sansregular"/>
              </a:rPr>
              <a:t>tolerance</a:t>
            </a:r>
            <a:r>
              <a:rPr lang="nl-BE" dirty="0">
                <a:solidFill>
                  <a:srgbClr val="333333"/>
                </a:solidFill>
                <a:latin typeface="pt_sansregular"/>
              </a:rPr>
              <a:t> &lt; 3 Step </a:t>
            </a:r>
            <a:r>
              <a:rPr lang="nl-BE" dirty="0" err="1">
                <a:solidFill>
                  <a:srgbClr val="333333"/>
                </a:solidFill>
                <a:latin typeface="pt_sansregular"/>
              </a:rPr>
              <a:t>MacAdam</a:t>
            </a:r>
            <a:r>
              <a:rPr lang="nl-BE" dirty="0">
                <a:solidFill>
                  <a:srgbClr val="333333"/>
                </a:solidFill>
                <a:latin typeface="pt_sansregular"/>
              </a:rPr>
              <a:t> 	LED module </a:t>
            </a:r>
            <a:r>
              <a:rPr lang="nl-BE" dirty="0" err="1">
                <a:solidFill>
                  <a:srgbClr val="333333"/>
                </a:solidFill>
                <a:latin typeface="pt_sansregular"/>
              </a:rPr>
              <a:t>configured</a:t>
            </a:r>
            <a:r>
              <a:rPr lang="nl-BE" dirty="0">
                <a:solidFill>
                  <a:srgbClr val="333333"/>
                </a:solidFill>
                <a:latin typeface="pt_sansregular"/>
              </a:rPr>
              <a:t> as a </a:t>
            </a:r>
            <a:r>
              <a:rPr lang="nl-BE" dirty="0" err="1">
                <a:solidFill>
                  <a:srgbClr val="333333"/>
                </a:solidFill>
                <a:latin typeface="pt_sansregular"/>
              </a:rPr>
              <a:t>linear</a:t>
            </a:r>
            <a:r>
              <a:rPr lang="nl-BE" dirty="0">
                <a:solidFill>
                  <a:srgbClr val="333333"/>
                </a:solidFill>
                <a:latin typeface="pt_sansregular"/>
              </a:rPr>
              <a:t> circuit board. </a:t>
            </a:r>
            <a:r>
              <a:rPr lang="nl-BE" dirty="0" err="1">
                <a:solidFill>
                  <a:srgbClr val="333333"/>
                </a:solidFill>
                <a:latin typeface="pt_sansregular"/>
              </a:rPr>
              <a:t>Mid</a:t>
            </a:r>
            <a:r>
              <a:rPr lang="nl-BE" dirty="0">
                <a:solidFill>
                  <a:srgbClr val="333333"/>
                </a:solidFill>
                <a:latin typeface="pt_sansregular"/>
              </a:rPr>
              <a:t>-power </a:t>
            </a:r>
            <a:r>
              <a:rPr lang="nl-BE" dirty="0" err="1">
                <a:solidFill>
                  <a:srgbClr val="333333"/>
                </a:solidFill>
                <a:latin typeface="pt_sansregular"/>
              </a:rPr>
              <a:t>LEDs</a:t>
            </a:r>
            <a:r>
              <a:rPr lang="nl-BE" dirty="0">
                <a:solidFill>
                  <a:srgbClr val="333333"/>
                </a:solidFill>
                <a:latin typeface="pt_sansregular"/>
              </a:rPr>
              <a:t> </a:t>
            </a:r>
            <a:r>
              <a:rPr lang="nl-BE" dirty="0" err="1">
                <a:solidFill>
                  <a:srgbClr val="333333"/>
                </a:solidFill>
                <a:latin typeface="pt_sansregular"/>
              </a:rPr>
              <a:t>for</a:t>
            </a:r>
            <a:r>
              <a:rPr lang="nl-BE" dirty="0">
                <a:solidFill>
                  <a:srgbClr val="333333"/>
                </a:solidFill>
                <a:latin typeface="pt_sansregular"/>
              </a:rPr>
              <a:t> even 	</a:t>
            </a:r>
            <a:r>
              <a:rPr lang="nl-BE" dirty="0" err="1">
                <a:solidFill>
                  <a:srgbClr val="333333"/>
                </a:solidFill>
                <a:latin typeface="pt_sansregular"/>
              </a:rPr>
              <a:t>illumination</a:t>
            </a:r>
            <a:r>
              <a:rPr lang="nl-BE" dirty="0">
                <a:solidFill>
                  <a:srgbClr val="333333"/>
                </a:solidFill>
                <a:latin typeface="pt_sansregular"/>
              </a:rPr>
              <a:t> </a:t>
            </a:r>
            <a:r>
              <a:rPr lang="nl-BE" dirty="0" err="1">
                <a:solidFill>
                  <a:srgbClr val="333333"/>
                </a:solidFill>
                <a:latin typeface="pt_sansregular"/>
              </a:rPr>
              <a:t>and</a:t>
            </a:r>
            <a:r>
              <a:rPr lang="nl-BE" dirty="0">
                <a:solidFill>
                  <a:srgbClr val="333333"/>
                </a:solidFill>
                <a:latin typeface="pt_sansregular"/>
              </a:rPr>
              <a:t> maximum efficiency. </a:t>
            </a:r>
          </a:p>
          <a:p>
            <a:r>
              <a:rPr lang="nl-BE" dirty="0">
                <a:solidFill>
                  <a:srgbClr val="333333"/>
                </a:solidFill>
                <a:latin typeface="pt_sansregular"/>
              </a:rPr>
              <a:t>	Base profile in </a:t>
            </a:r>
            <a:r>
              <a:rPr lang="nl-BE" dirty="0" err="1">
                <a:solidFill>
                  <a:srgbClr val="333333"/>
                </a:solidFill>
                <a:latin typeface="pt_sansregular"/>
              </a:rPr>
              <a:t>extruded</a:t>
            </a:r>
            <a:r>
              <a:rPr lang="nl-BE" dirty="0">
                <a:solidFill>
                  <a:srgbClr val="333333"/>
                </a:solidFill>
                <a:latin typeface="pt_sansregular"/>
              </a:rPr>
              <a:t> aluminium </a:t>
            </a:r>
            <a:r>
              <a:rPr lang="nl-BE" dirty="0" err="1">
                <a:solidFill>
                  <a:srgbClr val="333333"/>
                </a:solidFill>
                <a:latin typeface="pt_sansregular"/>
              </a:rPr>
              <a:t>for</a:t>
            </a:r>
            <a:r>
              <a:rPr lang="nl-BE" dirty="0">
                <a:solidFill>
                  <a:srgbClr val="333333"/>
                </a:solidFill>
                <a:latin typeface="pt_sansregular"/>
              </a:rPr>
              <a:t> optimum </a:t>
            </a:r>
            <a:r>
              <a:rPr lang="nl-BE" dirty="0" err="1">
                <a:solidFill>
                  <a:srgbClr val="333333"/>
                </a:solidFill>
                <a:latin typeface="pt_sansregular"/>
              </a:rPr>
              <a:t>thermal</a:t>
            </a:r>
            <a:r>
              <a:rPr lang="nl-BE" dirty="0">
                <a:solidFill>
                  <a:srgbClr val="333333"/>
                </a:solidFill>
                <a:latin typeface="pt_sansregular"/>
              </a:rPr>
              <a:t> management. 	Cover in </a:t>
            </a:r>
            <a:r>
              <a:rPr lang="nl-BE" dirty="0" err="1">
                <a:solidFill>
                  <a:srgbClr val="333333"/>
                </a:solidFill>
                <a:latin typeface="pt_sansregular"/>
              </a:rPr>
              <a:t>clear</a:t>
            </a:r>
            <a:r>
              <a:rPr lang="nl-BE" dirty="0">
                <a:solidFill>
                  <a:srgbClr val="333333"/>
                </a:solidFill>
                <a:latin typeface="pt_sansregular"/>
              </a:rPr>
              <a:t>, </a:t>
            </a:r>
            <a:r>
              <a:rPr lang="nl-BE" dirty="0" err="1">
                <a:solidFill>
                  <a:srgbClr val="333333"/>
                </a:solidFill>
                <a:latin typeface="pt_sansregular"/>
              </a:rPr>
              <a:t>satinised</a:t>
            </a:r>
            <a:r>
              <a:rPr lang="nl-BE" dirty="0">
                <a:solidFill>
                  <a:srgbClr val="333333"/>
                </a:solidFill>
                <a:latin typeface="pt_sansregular"/>
              </a:rPr>
              <a:t> or </a:t>
            </a:r>
            <a:r>
              <a:rPr lang="nl-BE" dirty="0" err="1">
                <a:solidFill>
                  <a:srgbClr val="333333"/>
                </a:solidFill>
                <a:latin typeface="pt_sansregular"/>
              </a:rPr>
              <a:t>opal</a:t>
            </a:r>
            <a:r>
              <a:rPr lang="nl-BE" dirty="0">
                <a:solidFill>
                  <a:srgbClr val="333333"/>
                </a:solidFill>
                <a:latin typeface="pt_sansregular"/>
              </a:rPr>
              <a:t> PMMA </a:t>
            </a:r>
            <a:r>
              <a:rPr lang="nl-BE" dirty="0" err="1">
                <a:solidFill>
                  <a:srgbClr val="333333"/>
                </a:solidFill>
                <a:latin typeface="pt_sansregular"/>
              </a:rPr>
              <a:t>for</a:t>
            </a:r>
            <a:r>
              <a:rPr lang="nl-BE" dirty="0">
                <a:solidFill>
                  <a:srgbClr val="333333"/>
                </a:solidFill>
                <a:latin typeface="pt_sansregular"/>
              </a:rPr>
              <a:t> </a:t>
            </a:r>
            <a:r>
              <a:rPr lang="nl-BE" dirty="0" err="1">
                <a:solidFill>
                  <a:srgbClr val="333333"/>
                </a:solidFill>
                <a:latin typeface="pt_sansregular"/>
              </a:rPr>
              <a:t>efficient</a:t>
            </a:r>
            <a:r>
              <a:rPr lang="nl-BE" dirty="0">
                <a:solidFill>
                  <a:srgbClr val="333333"/>
                </a:solidFill>
                <a:latin typeface="pt_sansregular"/>
              </a:rPr>
              <a:t> light </a:t>
            </a:r>
            <a:r>
              <a:rPr lang="nl-BE" dirty="0" err="1">
                <a:solidFill>
                  <a:srgbClr val="333333"/>
                </a:solidFill>
                <a:latin typeface="pt_sansregular"/>
              </a:rPr>
              <a:t>emission</a:t>
            </a:r>
            <a:r>
              <a:rPr lang="nl-BE" dirty="0">
                <a:solidFill>
                  <a:srgbClr val="333333"/>
                </a:solidFill>
                <a:latin typeface="pt_sansregular"/>
              </a:rPr>
              <a:t>, base in 	</a:t>
            </a:r>
            <a:r>
              <a:rPr lang="nl-BE" dirty="0" err="1">
                <a:solidFill>
                  <a:srgbClr val="333333"/>
                </a:solidFill>
                <a:latin typeface="pt_sansregular"/>
              </a:rPr>
              <a:t>durable</a:t>
            </a:r>
            <a:r>
              <a:rPr lang="nl-BE" dirty="0">
                <a:solidFill>
                  <a:srgbClr val="333333"/>
                </a:solidFill>
                <a:latin typeface="pt_sansregular"/>
              </a:rPr>
              <a:t> </a:t>
            </a:r>
            <a:r>
              <a:rPr lang="nl-BE" dirty="0" err="1">
                <a:solidFill>
                  <a:srgbClr val="333333"/>
                </a:solidFill>
                <a:latin typeface="pt_sansregular"/>
              </a:rPr>
              <a:t>white</a:t>
            </a:r>
            <a:r>
              <a:rPr lang="nl-BE" dirty="0">
                <a:solidFill>
                  <a:srgbClr val="333333"/>
                </a:solidFill>
                <a:latin typeface="pt_sansregular"/>
              </a:rPr>
              <a:t> PC. </a:t>
            </a:r>
          </a:p>
          <a:p>
            <a:r>
              <a:rPr lang="nl-BE" dirty="0">
                <a:solidFill>
                  <a:srgbClr val="333333"/>
                </a:solidFill>
                <a:latin typeface="pt_sansregular"/>
              </a:rPr>
              <a:t>	</a:t>
            </a:r>
            <a:r>
              <a:rPr lang="nl-BE" dirty="0" err="1">
                <a:solidFill>
                  <a:srgbClr val="333333"/>
                </a:solidFill>
                <a:latin typeface="pt_sansregular"/>
              </a:rPr>
              <a:t>Operation</a:t>
            </a:r>
            <a:r>
              <a:rPr lang="nl-BE" dirty="0">
                <a:solidFill>
                  <a:srgbClr val="333333"/>
                </a:solidFill>
                <a:latin typeface="pt_sansregular"/>
              </a:rPr>
              <a:t> </a:t>
            </a:r>
            <a:r>
              <a:rPr lang="nl-BE" b="1" dirty="0" err="1">
                <a:solidFill>
                  <a:srgbClr val="333333"/>
                </a:solidFill>
                <a:latin typeface="pt_sansregular"/>
              </a:rPr>
              <a:t>using</a:t>
            </a:r>
            <a:r>
              <a:rPr lang="nl-BE" b="1" dirty="0">
                <a:solidFill>
                  <a:srgbClr val="333333"/>
                </a:solidFill>
                <a:latin typeface="pt_sansregular"/>
              </a:rPr>
              <a:t> </a:t>
            </a:r>
            <a:r>
              <a:rPr lang="nl-BE" b="1" dirty="0" err="1">
                <a:solidFill>
                  <a:srgbClr val="333333"/>
                </a:solidFill>
                <a:latin typeface="pt_sansregular"/>
              </a:rPr>
              <a:t>an</a:t>
            </a:r>
            <a:r>
              <a:rPr lang="nl-BE" b="1" dirty="0">
                <a:solidFill>
                  <a:srgbClr val="333333"/>
                </a:solidFill>
                <a:latin typeface="pt_sansregular"/>
              </a:rPr>
              <a:t> </a:t>
            </a:r>
            <a:r>
              <a:rPr lang="nl-BE" b="1" dirty="0" err="1">
                <a:solidFill>
                  <a:srgbClr val="333333"/>
                </a:solidFill>
                <a:latin typeface="pt_sansregular"/>
              </a:rPr>
              <a:t>external</a:t>
            </a:r>
            <a:r>
              <a:rPr lang="nl-BE" b="1" dirty="0">
                <a:solidFill>
                  <a:srgbClr val="333333"/>
                </a:solidFill>
                <a:latin typeface="pt_sansregular"/>
              </a:rPr>
              <a:t> LED driver </a:t>
            </a:r>
            <a:r>
              <a:rPr lang="nl-BE" dirty="0">
                <a:solidFill>
                  <a:srgbClr val="333333"/>
                </a:solidFill>
                <a:latin typeface="pt_sansregular"/>
              </a:rPr>
              <a:t>(</a:t>
            </a:r>
            <a:r>
              <a:rPr lang="nl-BE" dirty="0" err="1">
                <a:solidFill>
                  <a:srgbClr val="333333"/>
                </a:solidFill>
                <a:latin typeface="pt_sansregular"/>
              </a:rPr>
              <a:t>prefitted</a:t>
            </a:r>
            <a:r>
              <a:rPr lang="nl-BE" dirty="0">
                <a:solidFill>
                  <a:srgbClr val="333333"/>
                </a:solidFill>
                <a:latin typeface="pt_sansregular"/>
              </a:rPr>
              <a:t> in </a:t>
            </a:r>
            <a:r>
              <a:rPr lang="nl-BE" dirty="0" err="1">
                <a:solidFill>
                  <a:srgbClr val="333333"/>
                </a:solidFill>
                <a:latin typeface="pt_sansregular"/>
              </a:rPr>
              <a:t>luminaire</a:t>
            </a:r>
            <a:r>
              <a:rPr lang="nl-BE" dirty="0">
                <a:solidFill>
                  <a:srgbClr val="333333"/>
                </a:solidFill>
                <a:latin typeface="pt_sansregular"/>
              </a:rPr>
              <a:t>), constant 	</a:t>
            </a:r>
            <a:r>
              <a:rPr lang="nl-BE" dirty="0" err="1">
                <a:solidFill>
                  <a:srgbClr val="333333"/>
                </a:solidFill>
                <a:latin typeface="pt_sansregular"/>
              </a:rPr>
              <a:t>current</a:t>
            </a:r>
            <a:r>
              <a:rPr lang="nl-BE" dirty="0">
                <a:solidFill>
                  <a:srgbClr val="333333"/>
                </a:solidFill>
                <a:latin typeface="pt_sansregular"/>
              </a:rPr>
              <a:t>, </a:t>
            </a:r>
            <a:r>
              <a:rPr lang="nl-BE" dirty="0" err="1">
                <a:solidFill>
                  <a:srgbClr val="333333"/>
                </a:solidFill>
                <a:latin typeface="pt_sansregular"/>
              </a:rPr>
              <a:t>safety</a:t>
            </a:r>
            <a:r>
              <a:rPr lang="nl-BE" dirty="0">
                <a:solidFill>
                  <a:srgbClr val="333333"/>
                </a:solidFill>
                <a:latin typeface="pt_sansregular"/>
              </a:rPr>
              <a:t> extra low voltage </a:t>
            </a:r>
            <a:r>
              <a:rPr lang="nl-BE" dirty="0" err="1">
                <a:solidFill>
                  <a:srgbClr val="333333"/>
                </a:solidFill>
                <a:latin typeface="pt_sansregular"/>
              </a:rPr>
              <a:t>less</a:t>
            </a:r>
            <a:r>
              <a:rPr lang="nl-BE" dirty="0">
                <a:solidFill>
                  <a:srgbClr val="333333"/>
                </a:solidFill>
                <a:latin typeface="pt_sansregular"/>
              </a:rPr>
              <a:t> </a:t>
            </a:r>
            <a:r>
              <a:rPr lang="nl-BE" dirty="0" err="1">
                <a:solidFill>
                  <a:srgbClr val="333333"/>
                </a:solidFill>
                <a:latin typeface="pt_sansregular"/>
              </a:rPr>
              <a:t>than</a:t>
            </a:r>
            <a:r>
              <a:rPr lang="nl-BE" dirty="0">
                <a:solidFill>
                  <a:srgbClr val="333333"/>
                </a:solidFill>
                <a:latin typeface="pt_sansregular"/>
              </a:rPr>
              <a:t> 60 Volts (SELV </a:t>
            </a:r>
            <a:r>
              <a:rPr lang="nl-BE" dirty="0" err="1">
                <a:solidFill>
                  <a:srgbClr val="333333"/>
                </a:solidFill>
                <a:latin typeface="pt_sansregular"/>
              </a:rPr>
              <a:t>conformity</a:t>
            </a:r>
            <a:r>
              <a:rPr lang="nl-BE" dirty="0">
                <a:solidFill>
                  <a:srgbClr val="333333"/>
                </a:solidFill>
                <a:latin typeface="pt_sansregular"/>
              </a:rPr>
              <a:t>).</a:t>
            </a:r>
          </a:p>
          <a:p>
            <a:endParaRPr lang="nl-BE" b="0" i="0" dirty="0">
              <a:solidFill>
                <a:srgbClr val="333333"/>
              </a:solidFill>
              <a:effectLst/>
              <a:latin typeface="pt_sansregular"/>
            </a:endParaRPr>
          </a:p>
          <a:p>
            <a:r>
              <a:rPr lang="nl-BE" dirty="0" err="1">
                <a:solidFill>
                  <a:srgbClr val="333333"/>
                </a:solidFill>
                <a:latin typeface="pt_sansregular"/>
              </a:rPr>
              <a:t>p.ex</a:t>
            </a:r>
            <a:r>
              <a:rPr lang="nl-BE" dirty="0">
                <a:solidFill>
                  <a:srgbClr val="333333"/>
                </a:solidFill>
                <a:latin typeface="pt_sansregular"/>
              </a:rPr>
              <a:t>. RIDI</a:t>
            </a:r>
            <a:endParaRPr lang="nl-BE" b="0" i="0" dirty="0">
              <a:solidFill>
                <a:srgbClr val="333333"/>
              </a:solidFill>
              <a:effectLst/>
              <a:latin typeface="pt_sansregular"/>
            </a:endParaRPr>
          </a:p>
        </p:txBody>
      </p:sp>
      <p:pic>
        <p:nvPicPr>
          <p:cNvPr id="6" name="Afbeelding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99792" y="1242140"/>
            <a:ext cx="3851920" cy="1440160"/>
          </a:xfrm>
          <a:prstGeom prst="rect">
            <a:avLst/>
          </a:prstGeom>
        </p:spPr>
      </p:pic>
      <p:pic>
        <p:nvPicPr>
          <p:cNvPr id="7" name="Afbeelding 3" descr="LOGO ODID.jpg">
            <a:extLst>
              <a:ext uri="{FF2B5EF4-FFF2-40B4-BE49-F238E27FC236}">
                <a16:creationId xmlns:a16="http://schemas.microsoft.com/office/drawing/2014/main" id="{372D6B4F-E5FF-4EF7-8C6F-0A431C0E033F}"/>
              </a:ext>
            </a:extLst>
          </p:cNvPr>
          <p:cNvPicPr>
            <a:picLocks noChangeAspect="1"/>
          </p:cNvPicPr>
          <p:nvPr/>
        </p:nvPicPr>
        <p:blipFill>
          <a:blip r:embed="rId3"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678354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b="1" dirty="0" err="1"/>
              <a:t>Le</a:t>
            </a:r>
            <a:r>
              <a:rPr lang="nl-BE" b="1" dirty="0"/>
              <a:t> </a:t>
            </a:r>
            <a:r>
              <a:rPr lang="nl-BE" b="1" dirty="0" err="1"/>
              <a:t>futur</a:t>
            </a:r>
            <a:r>
              <a:rPr lang="nl-BE" b="1" dirty="0"/>
              <a:t> de </a:t>
            </a:r>
            <a:r>
              <a:rPr lang="nl-BE" b="1" dirty="0" err="1"/>
              <a:t>l’éclairage</a:t>
            </a:r>
            <a:r>
              <a:rPr lang="nl-BE" b="1" dirty="0"/>
              <a:t> (LED)</a:t>
            </a:r>
          </a:p>
        </p:txBody>
      </p:sp>
      <p:sp>
        <p:nvSpPr>
          <p:cNvPr id="3" name="Subtitle 2"/>
          <p:cNvSpPr>
            <a:spLocks noGrp="1"/>
          </p:cNvSpPr>
          <p:nvPr>
            <p:ph type="subTitle" idx="1"/>
          </p:nvPr>
        </p:nvSpPr>
        <p:spPr/>
        <p:txBody>
          <a:bodyPr/>
          <a:lstStyle/>
          <a:p>
            <a:r>
              <a:rPr lang="nl-BE" dirty="0"/>
              <a:t>Human Centric </a:t>
            </a:r>
            <a:r>
              <a:rPr lang="nl-BE" dirty="0" err="1"/>
              <a:t>Lighting</a:t>
            </a:r>
            <a:endParaRPr lang="nl-BE" dirty="0"/>
          </a:p>
        </p:txBody>
      </p:sp>
      <p:pic>
        <p:nvPicPr>
          <p:cNvPr id="4" name="Afbeelding 3" descr="LOGO ODID.jpg">
            <a:extLst>
              <a:ext uri="{FF2B5EF4-FFF2-40B4-BE49-F238E27FC236}">
                <a16:creationId xmlns:a16="http://schemas.microsoft.com/office/drawing/2014/main" id="{6D31141E-D271-4AF5-B315-C5A14767FB1B}"/>
              </a:ext>
            </a:extLst>
          </p:cNvPr>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40215257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4290"/>
            <a:ext cx="8229600" cy="1143000"/>
          </a:xfrm>
        </p:spPr>
        <p:txBody>
          <a:bodyPr>
            <a:normAutofit/>
          </a:bodyPr>
          <a:lstStyle/>
          <a:p>
            <a:pPr>
              <a:lnSpc>
                <a:spcPct val="80000"/>
              </a:lnSpc>
              <a:buClr>
                <a:schemeClr val="tx1">
                  <a:lumMod val="60000"/>
                  <a:lumOff val="40000"/>
                </a:schemeClr>
              </a:buClr>
              <a:buSzPct val="120000"/>
              <a:defRPr/>
            </a:pPr>
            <a:r>
              <a:rPr lang="nl-BE" sz="3200" dirty="0" err="1">
                <a:solidFill>
                  <a:srgbClr val="00279F"/>
                </a:solidFill>
                <a:latin typeface="Arial" pitchFamily="34" charset="0"/>
                <a:ea typeface="+mn-ea"/>
                <a:cs typeface="Arial" charset="0"/>
              </a:rPr>
              <a:t>Qualité</a:t>
            </a:r>
            <a:r>
              <a:rPr lang="nl-BE" sz="3200" dirty="0">
                <a:solidFill>
                  <a:srgbClr val="00279F"/>
                </a:solidFill>
                <a:latin typeface="Arial" pitchFamily="34" charset="0"/>
                <a:ea typeface="+mn-ea"/>
                <a:cs typeface="Arial" charset="0"/>
              </a:rPr>
              <a:t> de la </a:t>
            </a:r>
            <a:r>
              <a:rPr lang="nl-BE" sz="3200" dirty="0" err="1">
                <a:solidFill>
                  <a:srgbClr val="00279F"/>
                </a:solidFill>
                <a:latin typeface="Arial" pitchFamily="34" charset="0"/>
                <a:ea typeface="+mn-ea"/>
                <a:cs typeface="Arial" charset="0"/>
              </a:rPr>
              <a:t>lumière</a:t>
            </a:r>
            <a:r>
              <a:rPr lang="nl-BE" sz="3200" dirty="0">
                <a:solidFill>
                  <a:srgbClr val="00279F"/>
                </a:solidFill>
                <a:latin typeface="Arial" pitchFamily="34" charset="0"/>
                <a:ea typeface="+mn-ea"/>
                <a:cs typeface="Arial" charset="0"/>
              </a:rPr>
              <a:t> pour </a:t>
            </a:r>
            <a:r>
              <a:rPr lang="nl-BE" sz="3200" dirty="0" err="1">
                <a:solidFill>
                  <a:srgbClr val="00279F"/>
                </a:solidFill>
                <a:latin typeface="Arial" pitchFamily="34" charset="0"/>
                <a:ea typeface="+mn-ea"/>
                <a:cs typeface="Arial" charset="0"/>
              </a:rPr>
              <a:t>l’être</a:t>
            </a:r>
            <a:r>
              <a:rPr lang="nl-BE" sz="3200" dirty="0">
                <a:solidFill>
                  <a:srgbClr val="00279F"/>
                </a:solidFill>
                <a:latin typeface="Arial" pitchFamily="34" charset="0"/>
                <a:ea typeface="+mn-ea"/>
                <a:cs typeface="Arial" charset="0"/>
              </a:rPr>
              <a:t> </a:t>
            </a:r>
            <a:r>
              <a:rPr lang="nl-BE" sz="3200" dirty="0" err="1">
                <a:solidFill>
                  <a:srgbClr val="00279F"/>
                </a:solidFill>
                <a:latin typeface="Arial" pitchFamily="34" charset="0"/>
                <a:ea typeface="+mn-ea"/>
                <a:cs typeface="Arial" charset="0"/>
              </a:rPr>
              <a:t>humain</a:t>
            </a:r>
            <a:endParaRPr lang="nl-BE" sz="3200" dirty="0">
              <a:solidFill>
                <a:srgbClr val="00279F"/>
              </a:solidFill>
              <a:latin typeface="Arial" pitchFamily="34" charset="0"/>
              <a:ea typeface="+mn-ea"/>
              <a:cs typeface="Arial" charset="0"/>
            </a:endParaRPr>
          </a:p>
        </p:txBody>
      </p:sp>
      <p:sp>
        <p:nvSpPr>
          <p:cNvPr id="5" name="Tijdelijke aanduiding voor dia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5D8031-C8E5-48F8-A3B6-81643B27A3AF}" type="slidenum">
              <a:rPr kumimoji="0" lang="nl-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nl-B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350" y="1125820"/>
            <a:ext cx="5067300" cy="4823460"/>
          </a:xfrm>
          <a:prstGeom prst="rect">
            <a:avLst/>
          </a:prstGeom>
        </p:spPr>
      </p:pic>
      <p:sp>
        <p:nvSpPr>
          <p:cNvPr id="3" name="Ovaal 2"/>
          <p:cNvSpPr/>
          <p:nvPr/>
        </p:nvSpPr>
        <p:spPr>
          <a:xfrm>
            <a:off x="3149842" y="1268760"/>
            <a:ext cx="2844316" cy="2880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kstvak 5"/>
          <p:cNvSpPr txBox="1"/>
          <p:nvPr/>
        </p:nvSpPr>
        <p:spPr>
          <a:xfrm>
            <a:off x="6215166" y="1484784"/>
            <a:ext cx="1446230"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a:ln>
                  <a:noFill/>
                </a:ln>
                <a:solidFill>
                  <a:srgbClr val="52BDEC"/>
                </a:solidFill>
                <a:effectLst/>
                <a:uLnTx/>
                <a:uFillTx/>
                <a:latin typeface="Arial" pitchFamily="34" charset="0"/>
                <a:ea typeface="+mn-ea"/>
                <a:cs typeface="Arial" pitchFamily="34" charset="0"/>
              </a:rPr>
              <a:t>Human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a:ln>
                  <a:noFill/>
                </a:ln>
                <a:solidFill>
                  <a:srgbClr val="52BDEC"/>
                </a:solidFill>
                <a:effectLst/>
                <a:uLnTx/>
                <a:uFillTx/>
                <a:latin typeface="Arial" pitchFamily="34" charset="0"/>
                <a:ea typeface="+mn-ea"/>
                <a:cs typeface="Arial" pitchFamily="34" charset="0"/>
              </a:rPr>
              <a:t>Centric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err="1">
                <a:ln>
                  <a:noFill/>
                </a:ln>
                <a:solidFill>
                  <a:srgbClr val="52BDEC"/>
                </a:solidFill>
                <a:effectLst/>
                <a:uLnTx/>
                <a:uFillTx/>
                <a:latin typeface="Arial" pitchFamily="34" charset="0"/>
                <a:ea typeface="+mn-ea"/>
                <a:cs typeface="Arial" pitchFamily="34" charset="0"/>
              </a:rPr>
              <a:t>Lighting</a:t>
            </a:r>
            <a:endParaRPr kumimoji="0" lang="nl-BE"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Afbeelding 3" descr="LOGO ODID.jpg"/>
          <p:cNvPicPr>
            <a:picLocks noChangeAspect="1"/>
          </p:cNvPicPr>
          <p:nvPr/>
        </p:nvPicPr>
        <p:blipFill>
          <a:blip r:embed="rId3" cstate="print"/>
          <a:stretch>
            <a:fillRect/>
          </a:stretch>
        </p:blipFill>
        <p:spPr>
          <a:xfrm>
            <a:off x="8409095" y="6181433"/>
            <a:ext cx="555409" cy="540042"/>
          </a:xfrm>
          <a:prstGeom prst="rect">
            <a:avLst/>
          </a:prstGeom>
        </p:spPr>
      </p:pic>
    </p:spTree>
    <p:extLst>
      <p:ext uri="{BB962C8B-B14F-4D97-AF65-F5344CB8AC3E}">
        <p14:creationId xmlns:p14="http://schemas.microsoft.com/office/powerpoint/2010/main" val="367070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3" cstate="email"/>
          <a:srcRect b="13800"/>
          <a:stretch>
            <a:fillRect/>
          </a:stretch>
        </p:blipFill>
        <p:spPr bwMode="auto">
          <a:xfrm>
            <a:off x="899592" y="116632"/>
            <a:ext cx="7488832" cy="5713405"/>
          </a:xfrm>
          <a:prstGeom prst="rect">
            <a:avLst/>
          </a:prstGeom>
          <a:noFill/>
          <a:ln w="9525">
            <a:noFill/>
            <a:miter lim="800000"/>
            <a:headEnd/>
            <a:tailEnd/>
          </a:ln>
        </p:spPr>
      </p:pic>
      <p:sp>
        <p:nvSpPr>
          <p:cNvPr id="3" name="ZoneTexte 2"/>
          <p:cNvSpPr txBox="1"/>
          <p:nvPr/>
        </p:nvSpPr>
        <p:spPr>
          <a:xfrm>
            <a:off x="3275856" y="5805264"/>
            <a:ext cx="2659702" cy="369332"/>
          </a:xfrm>
          <a:prstGeom prst="rect">
            <a:avLst/>
          </a:prstGeom>
          <a:noFill/>
        </p:spPr>
        <p:txBody>
          <a:bodyPr wrap="none" rtlCol="0">
            <a:spAutoFit/>
          </a:bodyPr>
          <a:lstStyle/>
          <a:p>
            <a:r>
              <a:rPr lang="fr-BE" dirty="0">
                <a:latin typeface="Arial" pitchFamily="34" charset="0"/>
                <a:cs typeface="Arial" pitchFamily="34" charset="0"/>
              </a:rPr>
              <a:t>Compte les points noirs!</a:t>
            </a:r>
          </a:p>
        </p:txBody>
      </p:sp>
    </p:spTree>
    <p:extLst>
      <p:ext uri="{BB962C8B-B14F-4D97-AF65-F5344CB8AC3E}">
        <p14:creationId xmlns:p14="http://schemas.microsoft.com/office/powerpoint/2010/main" val="1954652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28600" y="304800"/>
            <a:ext cx="8705850" cy="486287"/>
          </a:xfrm>
          <a:prstGeom prst="rect">
            <a:avLst/>
          </a:prstGeom>
          <a:noFill/>
          <a:ln w="12700">
            <a:noFill/>
            <a:miter lim="800000"/>
            <a:headEnd type="none" w="sm" len="sm"/>
            <a:tailEnd type="none" w="sm" len="sm"/>
          </a:ln>
          <a:effectLst/>
        </p:spPr>
        <p:txBody>
          <a:bodyPr>
            <a:spAutoFit/>
          </a:bodyPr>
          <a:lstStyle/>
          <a:p>
            <a:pPr marL="0" marR="0" lvl="0" indent="0" algn="ctr" defTabSz="914400" rtl="0" eaLnBrk="1" fontAlgn="auto" latinLnBrk="0" hangingPunct="1">
              <a:lnSpc>
                <a:spcPct val="80000"/>
              </a:lnSpc>
              <a:spcBef>
                <a:spcPct val="0"/>
              </a:spcBef>
              <a:spcAft>
                <a:spcPts val="0"/>
              </a:spcAft>
              <a:buClr>
                <a:prstClr val="black">
                  <a:lumMod val="60000"/>
                  <a:lumOff val="40000"/>
                </a:prstClr>
              </a:buClr>
              <a:buSzPct val="120000"/>
              <a:buFontTx/>
              <a:buNone/>
              <a:tabLst/>
              <a:defRPr/>
            </a:pPr>
            <a:r>
              <a:rPr kumimoji="0" lang="fr-FR" sz="3200" b="0" i="0" u="none" strike="noStrike" kern="1200" cap="none" spc="0" normalizeH="0" baseline="0" noProof="0" dirty="0" err="1">
                <a:ln>
                  <a:noFill/>
                </a:ln>
                <a:solidFill>
                  <a:srgbClr val="00279F"/>
                </a:solidFill>
                <a:effectLst/>
                <a:uLnTx/>
                <a:uFillTx/>
                <a:latin typeface="Arial" pitchFamily="34" charset="0"/>
                <a:ea typeface="+mn-ea"/>
                <a:cs typeface="Arial" charset="0"/>
              </a:rPr>
              <a:t>Human</a:t>
            </a:r>
            <a:r>
              <a:rPr kumimoji="0" lang="fr-FR"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fr-FR" sz="3200" b="0" i="0" u="none" strike="noStrike" kern="1200" cap="none" spc="0" normalizeH="0" baseline="0" noProof="0" dirty="0" err="1">
                <a:ln>
                  <a:noFill/>
                </a:ln>
                <a:solidFill>
                  <a:srgbClr val="00279F"/>
                </a:solidFill>
                <a:effectLst/>
                <a:uLnTx/>
                <a:uFillTx/>
                <a:latin typeface="Arial" pitchFamily="34" charset="0"/>
                <a:ea typeface="+mn-ea"/>
                <a:cs typeface="Arial" charset="0"/>
              </a:rPr>
              <a:t>Centric</a:t>
            </a:r>
            <a:r>
              <a:rPr kumimoji="0" lang="fr-FR"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fr-FR" sz="3200" b="0" i="0" u="none" strike="noStrike" kern="1200" cap="none" spc="0" normalizeH="0" baseline="0" noProof="0" dirty="0" err="1">
                <a:ln>
                  <a:noFill/>
                </a:ln>
                <a:solidFill>
                  <a:srgbClr val="00279F"/>
                </a:solidFill>
                <a:effectLst/>
                <a:uLnTx/>
                <a:uFillTx/>
                <a:latin typeface="Arial" pitchFamily="34" charset="0"/>
                <a:ea typeface="+mn-ea"/>
                <a:cs typeface="Arial" charset="0"/>
              </a:rPr>
              <a:t>Lighting</a:t>
            </a:r>
            <a:endParaRPr kumimoji="0" lang="fr-FR"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sp>
        <p:nvSpPr>
          <p:cNvPr id="19462" name="Rectangle 6"/>
          <p:cNvSpPr>
            <a:spLocks noChangeArrowheads="1"/>
          </p:cNvSpPr>
          <p:nvPr/>
        </p:nvSpPr>
        <p:spPr bwMode="auto">
          <a:xfrm>
            <a:off x="539552" y="1196752"/>
            <a:ext cx="7776864" cy="5139869"/>
          </a:xfrm>
          <a:prstGeom prst="rect">
            <a:avLst/>
          </a:prstGeom>
          <a:noFill/>
          <a:ln w="12700">
            <a:noFill/>
            <a:miter lim="800000"/>
            <a:headEnd type="none" w="sm" len="sm"/>
            <a:tailEnd type="none" w="sm" len="sm"/>
          </a:ln>
        </p:spPr>
        <p:txBody>
          <a:bodyPr wrap="square">
            <a:spAutoFit/>
          </a:bodyPr>
          <a:lstStyle/>
          <a:p>
            <a:pPr marL="0" marR="0" lvl="0" indent="0" algn="l" defTabSz="914400" rtl="0" eaLnBrk="0" fontAlgn="auto" latinLnBrk="0" hangingPunct="0">
              <a:lnSpc>
                <a:spcPct val="110000"/>
              </a:lnSpc>
              <a:spcBef>
                <a:spcPts val="0"/>
              </a:spcBef>
              <a:spcAft>
                <a:spcPts val="0"/>
              </a:spcAft>
              <a:buClrTx/>
              <a:buSzTx/>
              <a:buFontTx/>
              <a:buNone/>
              <a:tabLst/>
              <a:defRPr/>
            </a:pPr>
            <a:r>
              <a:rPr kumimoji="0" lang="fr-BE" sz="2000" b="0" i="0" u="none" strike="noStrike" kern="1200" cap="none" spc="0" normalizeH="0" baseline="0" noProof="0" dirty="0">
                <a:ln>
                  <a:noFill/>
                </a:ln>
                <a:solidFill>
                  <a:prstClr val="black"/>
                </a:solidFill>
                <a:effectLst/>
                <a:uLnTx/>
                <a:uFillTx/>
                <a:latin typeface="Arial" pitchFamily="34" charset="0"/>
                <a:ea typeface="+mn-ea"/>
                <a:cs typeface="+mn-cs"/>
              </a:rPr>
              <a:t>La lumière a un impact sur tous les organismes vivants.</a:t>
            </a:r>
          </a:p>
          <a:p>
            <a:pPr marL="0" marR="0" lvl="0" indent="0" algn="l" defTabSz="914400" rtl="0" eaLnBrk="0" fontAlgn="auto" latinLnBrk="0" hangingPunct="0">
              <a:lnSpc>
                <a:spcPct val="110000"/>
              </a:lnSpc>
              <a:spcBef>
                <a:spcPts val="0"/>
              </a:spcBef>
              <a:spcAft>
                <a:spcPts val="0"/>
              </a:spcAft>
              <a:buClrTx/>
              <a:buSzTx/>
              <a:buFontTx/>
              <a:buNone/>
              <a:tabLst/>
              <a:defRPr/>
            </a:pPr>
            <a:r>
              <a:rPr kumimoji="0" lang="fr-BE" sz="2000" b="0" i="0" u="none" strike="noStrike" kern="1200" cap="none" spc="0" normalizeH="0" baseline="0" noProof="0" dirty="0">
                <a:ln>
                  <a:noFill/>
                </a:ln>
                <a:solidFill>
                  <a:prstClr val="black"/>
                </a:solidFill>
                <a:effectLst/>
                <a:uLnTx/>
                <a:uFillTx/>
                <a:latin typeface="Arial" pitchFamily="34" charset="0"/>
                <a:ea typeface="+mn-ea"/>
                <a:cs typeface="+mn-cs"/>
              </a:rPr>
              <a:t>Outre l’aspect visuel, la lumière a aussi un impact sur le comportement biologique et émotionnel des gens : les aspects non visuels.</a:t>
            </a:r>
          </a:p>
          <a:p>
            <a:pPr marL="0" marR="0" lvl="0" indent="0" algn="l" defTabSz="914400" rtl="0" eaLnBrk="0" fontAlgn="auto" latinLnBrk="0" hangingPunct="0">
              <a:lnSpc>
                <a:spcPct val="110000"/>
              </a:lnSpc>
              <a:spcBef>
                <a:spcPts val="0"/>
              </a:spcBef>
              <a:spcAft>
                <a:spcPts val="0"/>
              </a:spcAft>
              <a:buClrTx/>
              <a:buSzTx/>
              <a:buFontTx/>
              <a:buNone/>
              <a:tabLst/>
              <a:defRPr/>
            </a:pPr>
            <a:endParaRPr kumimoji="0" lang="fr-BE" sz="20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Une plus grande exposition à la lumière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pendant la journée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Synchronisation du rythme circadien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Plus grande vigilance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Meilleures prestations cognitives :</a:t>
            </a:r>
          </a:p>
          <a:p>
            <a:pPr marL="360000" marR="0" lvl="1"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pensée analytique, mémoire, </a:t>
            </a:r>
            <a:r>
              <a:rPr kumimoji="0" lang="fr-B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Moins de symptômes de dépression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Moins d’insomnie dans les cas de démence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Meilleure récupération des patients hospitalisés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Meilleure performance sportive en soirée</a:t>
            </a:r>
            <a:endPar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Moins de cas d’hyperactivité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8" name="Picture 6" descr="http://www.worldhealthdesign.com/uploaded/image/Scientific-Review/July-08/LightingDesign/overview-design-focus-1_new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2432" y="2852936"/>
            <a:ext cx="3322598" cy="292316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51797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6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6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46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6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46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6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46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46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462">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46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42844" y="214290"/>
            <a:ext cx="8705850" cy="486287"/>
          </a:xfrm>
          <a:prstGeom prst="rect">
            <a:avLst/>
          </a:prstGeom>
          <a:noFill/>
          <a:ln w="12700">
            <a:noFill/>
            <a:miter lim="800000"/>
            <a:headEnd type="none" w="sm" len="sm"/>
            <a:tailEnd type="none" w="sm" len="sm"/>
          </a:ln>
          <a:effectLst/>
        </p:spPr>
        <p:txBody>
          <a:bodyPr>
            <a:spAutoFit/>
          </a:bodyPr>
          <a:lstStyle/>
          <a:p>
            <a:pPr marL="0" marR="0" lvl="0" indent="0" algn="ctr" defTabSz="914400" rtl="0" eaLnBrk="1" fontAlgn="auto" latinLnBrk="0" hangingPunct="1">
              <a:lnSpc>
                <a:spcPct val="80000"/>
              </a:lnSpc>
              <a:spcBef>
                <a:spcPts val="0"/>
              </a:spcBef>
              <a:spcAft>
                <a:spcPts val="0"/>
              </a:spcAft>
              <a:buClr>
                <a:prstClr val="black">
                  <a:lumMod val="60000"/>
                  <a:lumOff val="40000"/>
                </a:prstClr>
              </a:buClr>
              <a:buSzPct val="120000"/>
              <a:buFontTx/>
              <a:buNone/>
              <a:tabLst/>
              <a:defRPr/>
            </a:pP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Human</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Centric</a:t>
            </a:r>
            <a:r>
              <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rPr>
              <a:t> </a:t>
            </a:r>
            <a:r>
              <a:rPr kumimoji="0" lang="fr-BE" sz="3200" b="0" i="0" u="none" strike="noStrike" kern="1200" cap="none" spc="0" normalizeH="0" baseline="0" noProof="0" dirty="0" err="1">
                <a:ln>
                  <a:noFill/>
                </a:ln>
                <a:solidFill>
                  <a:srgbClr val="00279F"/>
                </a:solidFill>
                <a:effectLst/>
                <a:uLnTx/>
                <a:uFillTx/>
                <a:latin typeface="Arial" pitchFamily="34" charset="0"/>
                <a:ea typeface="+mn-ea"/>
                <a:cs typeface="Arial" charset="0"/>
              </a:rPr>
              <a:t>Lighting</a:t>
            </a:r>
            <a:endParaRPr kumimoji="0" lang="fr-BE" sz="3200" b="0" i="0" u="none" strike="noStrike" kern="1200" cap="none" spc="0" normalizeH="0" baseline="0" noProof="0" dirty="0">
              <a:ln>
                <a:noFill/>
              </a:ln>
              <a:solidFill>
                <a:srgbClr val="00279F"/>
              </a:solidFill>
              <a:effectLst/>
              <a:uLnTx/>
              <a:uFillTx/>
              <a:latin typeface="Arial" pitchFamily="34" charset="0"/>
              <a:ea typeface="+mn-ea"/>
              <a:cs typeface="Arial" charset="0"/>
            </a:endParaRPr>
          </a:p>
        </p:txBody>
      </p:sp>
      <p:sp>
        <p:nvSpPr>
          <p:cNvPr id="10" name="Rectangle 6"/>
          <p:cNvSpPr>
            <a:spLocks noChangeArrowheads="1"/>
          </p:cNvSpPr>
          <p:nvPr/>
        </p:nvSpPr>
        <p:spPr bwMode="auto">
          <a:xfrm>
            <a:off x="285720" y="857232"/>
            <a:ext cx="8643998" cy="1107996"/>
          </a:xfrm>
          <a:prstGeom prst="rect">
            <a:avLst/>
          </a:prstGeom>
          <a:noFill/>
          <a:ln w="12700">
            <a:noFill/>
            <a:miter lim="800000"/>
            <a:headEnd type="none" w="sm" len="sm"/>
            <a:tailEnd type="none" w="sm" len="sm"/>
          </a:ln>
        </p:spPr>
        <p:txBody>
          <a:bodyPr wrap="square">
            <a:spAutoFit/>
          </a:bodyPr>
          <a:lstStyle/>
          <a:p>
            <a:pPr marL="0" marR="0" lvl="0" indent="0" algn="l" defTabSz="914400" rtl="0" eaLnBrk="0" fontAlgn="auto" latinLnBrk="0" hangingPunct="0">
              <a:lnSpc>
                <a:spcPct val="110000"/>
              </a:lnSpc>
              <a:spcBef>
                <a:spcPts val="0"/>
              </a:spcBef>
              <a:spcAft>
                <a:spcPts val="0"/>
              </a:spcAft>
              <a:buClrTx/>
              <a:buSzTx/>
              <a:buFontTx/>
              <a:buNone/>
              <a:tabLst/>
              <a:defRPr/>
            </a:pPr>
            <a:r>
              <a:rPr kumimoji="0" lang="fr-BE" sz="2000" b="0" i="0" u="none" strike="noStrike" kern="1200" cap="none" spc="0" normalizeH="0" baseline="0" noProof="0" dirty="0">
                <a:ln>
                  <a:noFill/>
                </a:ln>
                <a:solidFill>
                  <a:srgbClr val="114FFB"/>
                </a:solidFill>
                <a:effectLst/>
                <a:uLnTx/>
                <a:uFillTx/>
                <a:latin typeface="Arial" pitchFamily="34" charset="0"/>
                <a:ea typeface="+mn-ea"/>
                <a:cs typeface="+mn-cs"/>
              </a:rPr>
              <a:t>Depuis 2018</a:t>
            </a:r>
          </a:p>
          <a:p>
            <a:pPr marL="360363" marR="0" lvl="0" indent="-360363" algn="l" defTabSz="914400" rtl="0" eaLnBrk="0" fontAlgn="auto" latinLnBrk="0" hangingPunct="0">
              <a:lnSpc>
                <a:spcPct val="110000"/>
              </a:lnSpc>
              <a:spcBef>
                <a:spcPts val="0"/>
              </a:spcBef>
              <a:spcAft>
                <a:spcPts val="0"/>
              </a:spcAft>
              <a:buClrTx/>
              <a:buSzTx/>
              <a:buFont typeface="Arial" pitchFamily="34" charset="0"/>
              <a:buChar char="•"/>
              <a:tabLst/>
              <a:defRPr/>
            </a:pPr>
            <a:r>
              <a:rPr kumimoji="0" lang="fr-BE" sz="2000" b="0" i="0" u="none" strike="noStrike" kern="1200" cap="none" spc="0" normalizeH="0" baseline="0" noProof="0" dirty="0" err="1">
                <a:ln>
                  <a:noFill/>
                </a:ln>
                <a:solidFill>
                  <a:srgbClr val="114FFB"/>
                </a:solidFill>
                <a:effectLst/>
                <a:uLnTx/>
                <a:uFillTx/>
                <a:latin typeface="Arial" pitchFamily="34" charset="0"/>
                <a:ea typeface="+mn-ea"/>
                <a:cs typeface="+mn-cs"/>
              </a:rPr>
              <a:t>Human</a:t>
            </a:r>
            <a:r>
              <a:rPr kumimoji="0" lang="fr-BE" sz="2000" b="0" i="0" u="none" strike="noStrike" kern="1200" cap="none" spc="0" normalizeH="0" baseline="0" noProof="0" dirty="0">
                <a:ln>
                  <a:noFill/>
                </a:ln>
                <a:solidFill>
                  <a:srgbClr val="114FFB"/>
                </a:solidFill>
                <a:effectLst/>
                <a:uLnTx/>
                <a:uFillTx/>
                <a:latin typeface="Arial" pitchFamily="34" charset="0"/>
                <a:ea typeface="+mn-ea"/>
                <a:cs typeface="+mn-cs"/>
              </a:rPr>
              <a:t> </a:t>
            </a:r>
            <a:r>
              <a:rPr kumimoji="0" lang="fr-BE" sz="2000" b="0" i="0" u="none" strike="noStrike" kern="1200" cap="none" spc="0" normalizeH="0" baseline="0" noProof="0" dirty="0" err="1">
                <a:ln>
                  <a:noFill/>
                </a:ln>
                <a:solidFill>
                  <a:srgbClr val="114FFB"/>
                </a:solidFill>
                <a:effectLst/>
                <a:uLnTx/>
                <a:uFillTx/>
                <a:latin typeface="Arial" pitchFamily="34" charset="0"/>
                <a:ea typeface="+mn-ea"/>
                <a:cs typeface="+mn-cs"/>
              </a:rPr>
              <a:t>Centric</a:t>
            </a:r>
            <a:r>
              <a:rPr kumimoji="0" lang="fr-BE" sz="2000" b="0" i="0" u="none" strike="noStrike" kern="1200" cap="none" spc="0" normalizeH="0" baseline="0" noProof="0" dirty="0">
                <a:ln>
                  <a:noFill/>
                </a:ln>
                <a:solidFill>
                  <a:srgbClr val="114FFB"/>
                </a:solidFill>
                <a:effectLst/>
                <a:uLnTx/>
                <a:uFillTx/>
                <a:latin typeface="Arial" pitchFamily="34" charset="0"/>
                <a:ea typeface="+mn-ea"/>
                <a:cs typeface="+mn-cs"/>
              </a:rPr>
              <a:t> </a:t>
            </a:r>
            <a:r>
              <a:rPr kumimoji="0" lang="fr-BE" sz="2000" b="0" i="0" u="none" strike="noStrike" kern="1200" cap="none" spc="0" normalizeH="0" baseline="0" noProof="0" dirty="0" err="1">
                <a:ln>
                  <a:noFill/>
                </a:ln>
                <a:solidFill>
                  <a:srgbClr val="114FFB"/>
                </a:solidFill>
                <a:effectLst/>
                <a:uLnTx/>
                <a:uFillTx/>
                <a:latin typeface="Arial" pitchFamily="34" charset="0"/>
                <a:ea typeface="+mn-ea"/>
                <a:cs typeface="+mn-cs"/>
              </a:rPr>
              <a:t>Lighting</a:t>
            </a:r>
            <a:r>
              <a:rPr kumimoji="0" lang="fr-BE" sz="2000" b="0" i="0" u="none" strike="noStrike" kern="1200" cap="none" spc="0" normalizeH="0" baseline="0" noProof="0" dirty="0">
                <a:ln>
                  <a:noFill/>
                </a:ln>
                <a:solidFill>
                  <a:srgbClr val="114FFB"/>
                </a:solidFill>
                <a:effectLst/>
                <a:uLnTx/>
                <a:uFillTx/>
                <a:latin typeface="Arial" pitchFamily="34" charset="0"/>
                <a:ea typeface="+mn-ea"/>
                <a:cs typeface="+mn-cs"/>
              </a:rPr>
              <a:t> est beaucoup plus que la régulation de la couleur de la lumière</a:t>
            </a:r>
            <a:endParaRPr kumimoji="0" lang="fr-BE" sz="2200" b="0" i="0" u="none" strike="noStrike" kern="1200" cap="none" spc="0" normalizeH="0" baseline="0" noProof="0" dirty="0">
              <a:ln>
                <a:noFill/>
              </a:ln>
              <a:solidFill>
                <a:srgbClr val="114FFB"/>
              </a:solidFill>
              <a:effectLst/>
              <a:uLnTx/>
              <a:uFillTx/>
              <a:latin typeface="Arial" pitchFamily="34" charset="0"/>
              <a:ea typeface="+mn-ea"/>
              <a:cs typeface="+mn-cs"/>
            </a:endParaRPr>
          </a:p>
        </p:txBody>
      </p:sp>
      <p:pic>
        <p:nvPicPr>
          <p:cNvPr id="7" name="Afbeelding 3" descr="LOGO ODID.jpg"/>
          <p:cNvPicPr>
            <a:picLocks noChangeAspect="1"/>
          </p:cNvPicPr>
          <p:nvPr/>
        </p:nvPicPr>
        <p:blipFill>
          <a:blip r:embed="rId3" cstate="print"/>
          <a:stretch>
            <a:fillRect/>
          </a:stretch>
        </p:blipFill>
        <p:spPr>
          <a:xfrm>
            <a:off x="8501090" y="6215082"/>
            <a:ext cx="555409" cy="540042"/>
          </a:xfrm>
          <a:prstGeom prst="rect">
            <a:avLst/>
          </a:prstGeom>
        </p:spPr>
      </p:pic>
      <p:pic>
        <p:nvPicPr>
          <p:cNvPr id="4" name="Afbeelding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7864" y="1948599"/>
            <a:ext cx="5670630" cy="4536504"/>
          </a:xfrm>
          <a:prstGeom prst="rect">
            <a:avLst/>
          </a:prstGeom>
        </p:spPr>
      </p:pic>
      <p:sp>
        <p:nvSpPr>
          <p:cNvPr id="5" name="Tekstvak 4"/>
          <p:cNvSpPr txBox="1"/>
          <p:nvPr/>
        </p:nvSpPr>
        <p:spPr>
          <a:xfrm>
            <a:off x="5868144" y="4216851"/>
            <a:ext cx="345638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Depend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nl-BE"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Temps</a:t>
            </a:r>
            <a:r>
              <a:rPr kumimoji="0" lang="nl-B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de la </a:t>
            </a:r>
            <a:r>
              <a:rPr kumimoji="0" lang="nl-BE"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journée</a:t>
            </a:r>
            <a:r>
              <a:rPr kumimoji="0" lang="nl-B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/nuit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nl-BE"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Durée</a:t>
            </a:r>
            <a:endParaRPr kumimoji="0" lang="nl-B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nl-BE"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Intensité</a:t>
            </a:r>
            <a:r>
              <a:rPr kumimoji="0" lang="nl-B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nl-BE"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vertical</a:t>
            </a:r>
            <a:r>
              <a:rPr kumimoji="0" lang="nl-B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nl-BE"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Spectre</a:t>
            </a:r>
            <a:endParaRPr kumimoji="0" lang="nl-B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1465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b="1" dirty="0" err="1"/>
              <a:t>Le</a:t>
            </a:r>
            <a:r>
              <a:rPr lang="nl-BE" b="1" dirty="0"/>
              <a:t> </a:t>
            </a:r>
            <a:r>
              <a:rPr lang="nl-BE" b="1" dirty="0" err="1"/>
              <a:t>futur</a:t>
            </a:r>
            <a:r>
              <a:rPr lang="nl-BE" b="1" dirty="0"/>
              <a:t> de </a:t>
            </a:r>
            <a:r>
              <a:rPr lang="nl-BE" b="1" dirty="0" err="1"/>
              <a:t>l’éclairage</a:t>
            </a:r>
            <a:r>
              <a:rPr lang="nl-BE" b="1" dirty="0"/>
              <a:t> (LED)</a:t>
            </a:r>
          </a:p>
        </p:txBody>
      </p:sp>
      <p:sp>
        <p:nvSpPr>
          <p:cNvPr id="3" name="Subtitle 2"/>
          <p:cNvSpPr>
            <a:spLocks noGrp="1"/>
          </p:cNvSpPr>
          <p:nvPr>
            <p:ph type="subTitle" idx="1"/>
          </p:nvPr>
        </p:nvSpPr>
        <p:spPr/>
        <p:txBody>
          <a:bodyPr/>
          <a:lstStyle/>
          <a:p>
            <a:r>
              <a:rPr lang="nl-BE" dirty="0"/>
              <a:t>Light as a Service</a:t>
            </a:r>
          </a:p>
        </p:txBody>
      </p:sp>
      <p:pic>
        <p:nvPicPr>
          <p:cNvPr id="4" name="Afbeelding 3" descr="LOGO ODID.jpg">
            <a:extLst>
              <a:ext uri="{FF2B5EF4-FFF2-40B4-BE49-F238E27FC236}">
                <a16:creationId xmlns:a16="http://schemas.microsoft.com/office/drawing/2014/main" id="{6D31141E-D271-4AF5-B315-C5A14767FB1B}"/>
              </a:ext>
            </a:extLst>
          </p:cNvPr>
          <p:cNvPicPr>
            <a:picLocks noChangeAspect="1"/>
          </p:cNvPicPr>
          <p:nvPr/>
        </p:nvPicPr>
        <p:blipFill>
          <a:blip r:embed="rId2"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9980165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aimcloud.aimfirst.nl/upload/xinha/AimFirst_Campaign/BaaS-busines-as-a-service_4.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78740" y="4657616"/>
            <a:ext cx="2569404" cy="15226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0034" y="142852"/>
            <a:ext cx="8229600" cy="529695"/>
          </a:xfrm>
        </p:spPr>
        <p:txBody>
          <a:bodyPr>
            <a:noAutofit/>
          </a:bodyPr>
          <a:lstStyle/>
          <a:p>
            <a:pPr>
              <a:lnSpc>
                <a:spcPct val="80000"/>
              </a:lnSpc>
              <a:buClr>
                <a:schemeClr val="tx1">
                  <a:lumMod val="60000"/>
                  <a:lumOff val="40000"/>
                </a:schemeClr>
              </a:buClr>
              <a:buSzPct val="120000"/>
              <a:defRPr/>
            </a:pPr>
            <a:r>
              <a:rPr lang="nl-BE" sz="3200" dirty="0" err="1">
                <a:solidFill>
                  <a:srgbClr val="00279F"/>
                </a:solidFill>
                <a:latin typeface="Arial" pitchFamily="34" charset="0"/>
                <a:ea typeface="+mn-ea"/>
                <a:cs typeface="Arial" charset="0"/>
              </a:rPr>
              <a:t>Everything</a:t>
            </a:r>
            <a:r>
              <a:rPr lang="nl-BE" sz="3200" dirty="0">
                <a:solidFill>
                  <a:srgbClr val="00279F"/>
                </a:solidFill>
                <a:latin typeface="Arial" pitchFamily="34" charset="0"/>
                <a:ea typeface="+mn-ea"/>
                <a:cs typeface="Arial" charset="0"/>
              </a:rPr>
              <a:t> as a Service</a:t>
            </a:r>
          </a:p>
        </p:txBody>
      </p:sp>
      <p:pic>
        <p:nvPicPr>
          <p:cNvPr id="1026" name="Picture 2" descr="https://www.openroad.ca/wp-content/uploads/2013/07/saas-paas-iaas+diagram.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2124" y="1035929"/>
            <a:ext cx="3125451" cy="1259511"/>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pic>
        <p:nvPicPr>
          <p:cNvPr id="1028" name="Picture 4" descr="http://blog.procurify.com/wp-content/uploads/2013/05/IT-as-a-service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9966" y="4777554"/>
            <a:ext cx="2952328" cy="12097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en/6/6c/Payments_as_a_Service_Model.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65988" y="928670"/>
            <a:ext cx="2448272" cy="17180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horsesforsources.com/wp-content/uploads/2015/08/As-a-Service.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86089" y="2423075"/>
            <a:ext cx="2309883" cy="23098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0.gstatic.com/images?q=tbn:ANd9GcSaY_8GBbm19r8wuk8hN-vxA1Q_WgooIJod_sJtNzPv_uZomzmX"/>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88228" y="4745766"/>
            <a:ext cx="2342975" cy="1346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http://transformeusa.weebly.com/uploads/2/0/8/8/2088589/6713052.jpg?28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3528" y="2765362"/>
            <a:ext cx="2667000" cy="1562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http://modulas.kauri.be/uploads/logo_original/nl_full_originalpng.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24727" y="2959116"/>
            <a:ext cx="2694370" cy="1153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63770" y="2954929"/>
            <a:ext cx="2816284" cy="461665"/>
          </a:xfrm>
          <a:prstGeom prst="rect">
            <a:avLst/>
          </a:prstGeom>
          <a:noFill/>
        </p:spPr>
        <p:txBody>
          <a:bodyPr wrap="none" rtlCol="0">
            <a:spAutoFit/>
          </a:bodyPr>
          <a:lstStyle/>
          <a:p>
            <a:r>
              <a:rPr lang="nl-BE" sz="2400" b="1" dirty="0" err="1">
                <a:effectLst>
                  <a:outerShdw blurRad="38100" dist="38100" dir="2700000" algn="tl">
                    <a:srgbClr val="000000">
                      <a:alpha val="43137"/>
                    </a:srgbClr>
                  </a:outerShdw>
                </a:effectLst>
                <a:latin typeface="Calibri" panose="020F0502020204030204" pitchFamily="34" charset="0"/>
              </a:rPr>
              <a:t>Mobility</a:t>
            </a:r>
            <a:r>
              <a:rPr lang="nl-BE" sz="2400" b="1" dirty="0">
                <a:effectLst>
                  <a:outerShdw blurRad="38100" dist="38100" dir="2700000" algn="tl">
                    <a:srgbClr val="000000">
                      <a:alpha val="43137"/>
                    </a:srgbClr>
                  </a:outerShdw>
                </a:effectLst>
                <a:latin typeface="Calibri" panose="020F0502020204030204" pitchFamily="34" charset="0"/>
              </a:rPr>
              <a:t> as a Service</a:t>
            </a:r>
          </a:p>
        </p:txBody>
      </p:sp>
      <p:pic>
        <p:nvPicPr>
          <p:cNvPr id="12" name="Afbeelding 3" descr="LOGO ODID.jpg"/>
          <p:cNvPicPr>
            <a:picLocks noChangeAspect="1"/>
          </p:cNvPicPr>
          <p:nvPr/>
        </p:nvPicPr>
        <p:blipFill>
          <a:blip r:embed="rId10"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10132979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buClr>
                <a:schemeClr val="tx1">
                  <a:lumMod val="60000"/>
                  <a:lumOff val="40000"/>
                </a:schemeClr>
              </a:buClr>
              <a:buSzPct val="120000"/>
              <a:defRPr/>
            </a:pPr>
            <a:r>
              <a:rPr lang="nl-BE" sz="3200" dirty="0" err="1">
                <a:solidFill>
                  <a:srgbClr val="00279F"/>
                </a:solidFill>
                <a:latin typeface="Arial" pitchFamily="34" charset="0"/>
                <a:ea typeface="+mn-ea"/>
                <a:cs typeface="Arial" charset="0"/>
              </a:rPr>
              <a:t>Exemple</a:t>
            </a:r>
            <a:r>
              <a:rPr lang="nl-BE" sz="3200" dirty="0">
                <a:solidFill>
                  <a:srgbClr val="00279F"/>
                </a:solidFill>
                <a:latin typeface="Arial" pitchFamily="34" charset="0"/>
                <a:ea typeface="+mn-ea"/>
                <a:cs typeface="Arial" charset="0"/>
              </a:rPr>
              <a:t> : Hardware as a Service</a:t>
            </a:r>
          </a:p>
        </p:txBody>
      </p:sp>
      <p:pic>
        <p:nvPicPr>
          <p:cNvPr id="8194" name="Picture 2" descr="http://investmentaccountmanager.com/blog/wp-content/uploads/2014/11/External-Hard-Driv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13531" y="1844061"/>
            <a:ext cx="1847037" cy="113125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qph.is.quoracdn.net/main-qimg-127edabbd9cf6efc94653c9141d688ea?convert_to_webp=tru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681" t="21601" r="9759" b="11840"/>
          <a:stretch/>
        </p:blipFill>
        <p:spPr bwMode="auto">
          <a:xfrm>
            <a:off x="168583" y="2724729"/>
            <a:ext cx="1314702" cy="105991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blog.sinethemba.org/wp-content/uploads/2015/07/DVD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69833" y="3159051"/>
            <a:ext cx="1492777" cy="1127372"/>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3298532" y="3513171"/>
            <a:ext cx="1315525" cy="9361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pic>
        <p:nvPicPr>
          <p:cNvPr id="8208" name="Picture 16" descr="http://www.ecs-ltd.uk.com/wp-content/uploads/2011/12/server-room-cleaning.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60377" y="4532123"/>
            <a:ext cx="2466975" cy="139415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8" descr="data:image/jpeg;base64,/9j/4AAQSkZJRgABAQAAAQABAAD/2wCEAAkGBxEREhUTEhAWFhMXFxUYGRYWFRgTGRUYFRcWGBcXGhUYHSgiHRslHRUXIjEhJSotLi8uGB8zODMtNygtLi0BCgoKDg0OGxAQGysiICUvLS8wNS8vLy8vNS0tLS0tLS0tLS0vLS0tLS0tLS8tLS0tLS0tLS0tLTctLS0tLTEtK//AABEIAMIBAwMBIgACEQEDEQH/xAAbAAEAAgMBAQAAAAAAAAAAAAAABAUCAwYBB//EAEMQAAEDAgQCBgYFDAEFAQAAAAEAAgMEEQUSITFBUQYTImFxgRQykaGxwUJS0eHwBxUWIzNUYnKCkrLSwjRTc6LxQ//EABkBAQADAQEAAAAAAAAAAAAAAAACAwQBBf/EADERAAIBAwIFAgMHBQAAAAAAAAABAgMRIRIxBCIyQVETYVJxkQUUgaGx0fAjM0Jiwf/aAAwDAQACEQMRAD8A+4oiIAiIgCIiAIiIAiIgCIiAIiIAiIgCIiAIiIAiIgCIiAIiIAiIgCIiAIiIAiIgCIiAIiIAiIgCIiAIiIAiLF7wBcoDJQ6rEY493D2qunrJJ3FkWjQbF3xA5n3Dv2UukwhjdXdp3M6n28u7ZW6FHqMvrTm7U1+JodjLj6kTj5W/yIXn5yn/AOyfd9quGxgbALKya4/Cd9Ko95lM3GXD14nDyv8A4kqbS4lHJs4KU6MHcBV9XhDH6jsu5jQ+35bJeD3VhprQ2dyyRUUVXJA7LLq3YO+3l47eCuo5A4XCjKDiWU6qnjZmaLF0gG5Cw9JZ9YKNmWOSW7NqLW2Zp2cPatl1wJp7BERDoREQBERAEREAREQBERAEREARFpqpwxpcV1K5xtJXZlNMGi5KqpMYLtImF3fw9p38rrTBA+pOZ9xHwbz7yPl7e66hga0aBWtRhvlmVSqVcxwvzKoCrdxa32u+xOqqx9Jp8iP+RV0i56vsiX3dfE/qUgxKZn7SM25t7XusD7AVrrK3ry1kZ0O5B2Gx8Dw9vJXkoFjcXVRgkV3vfbjYacG6fG/tU4yjZytsVThNSVPVdMsqOlbG0ABSERUN3yzbGKirIIiLh0IiIDTU07XtIIXPt61jzC1wA3BNybbW8tNb8RuumUCvoM7muBsWm/y+atpTthmbiKWrmjuRmYMT68rj4HL/AI2Wf5jj5u9pPzVo0L1cdWfkkuGp+CodgjfovcP6nfAmy1GnqYtWuzDkdD7R9iu3OAFzstcdQxxsHAnlddVWXfJF8PT7YZX0uLgnLIC13fx8OB8laNcDqFGrKFkgsQquGd9O/K8ksJsCeF9gfkfI6790xn07nPUnSdp5Xn9y+RYseCLjZZKk1BERAEREAREQBERAEXhNlXVWLsacre07kNT7Bw7zopRi5bEJ1Iw6mWSpMVJklbFw3PgLaeZI8gUFRUyeqwNHedfYNPeteGNd6Q7OQXZW7C3F/eVdCGm7MlWr6lopOzZeRMDRYLNEWc3JWCIiAFVHSaV0NJM+I5XNYSCOBuFbql6Zf9FUfyH4hTp9aXuiur0N+zOErsTr4qaCo9OeeuLhlytGXKTbW2uyq/0rr/3p/sb/AKrpW1FLHh1K+oj63LmDIwbXcXOuT3ADjfwUejwyixFt4WGmkY5udoOZrmO4jhfQ2NhqNQdF6cZQSblDF3my8nlShNtKE82WLvwUX6V1/wC9P9jf9U/Suv8A3p/sb/qriTEMKY8wehkxg5TNmObQ2LuduN7+SlYz0Uhflipi1s0eQODj+0jebCU83Ah17b2P8IUtdJNaoWv7IjoqtPTO9vdlXgfSWtfUwMfUvLXSxgghuoLgCNl9bXyZ3oza6lip2giKSNrpeMr87bk8LDUeZ4AL6ysfGJXi0rYNvBOVpJu+QiIsZuPCVGqK+NnrOHgNT7lox2TLHmIuA4XadnX0APdcg+VlxNdjT2OJs3L9TL2eWg4KUKVao+SKa+dvphlNbiKdJWk8/Iua7EG3Jc6RwJvoerAF7gBpaTppvbUKoq8V6ssex5LQ8b6FrmZXFjuYc07jcE7EKvlxCOcfqnZJP+086H+Rx+BVKMbkp3Oa5oLT68b23a4DmD8V6lCKkrWs1unh/wA91g8evVa5uz7rP8+TyfYsHxFtRE2Vmzri3ItJaR7QVoxqZtshYXX5C/481n0fhjZTxiKPq48oc1pJcRn7ZuSSb3cd1PLQeC8xSipXSwexKEpU9Lee5z9DVzsbbq3OA2JIvbhfXfzUuPGwNJGlnjoPbt71bWWqama8WIU3OLeUVqjUguWX1M4pQ4XBWaoJ4HUxzM/Z8RyHMfZ7ORu6eUPaCFGcLZWxZSquT0yVmjYiIqy4IiIAsXuAFyslUY1OSWxNOruXAcT+OJClCOp2K6tTRG5omnkqHFrDZgNi74gfM8Nt9rKjw5kY0GvPfXn3nvWyiphG0NA4KQpzn2jsV0qP+U8sKkqT1dS13Bwt5jUe7MsekuIujyNabZrknjYW0VbO7r4jYnMNRrrouU3Z57na8G43W6ydcCvVxNBiwawtfLZ2wBfYnwuVaUeYNzPefMlRlFxdmTp1FON0dEih4XVdYwnk4tvzsAfmpiiWBUvTP/oqj/xn4hXS01lKyVjo5G5mOFiNRceIUoO0kyM1qi0fI8PqoJ6cU87+rcwksk3GtzY+0724aqXR11NQi0cnXyPLcxboA0cuF9Tpffey7j9DaD92H97/APZP0NoP3Yf3v/2W18RSeM28YPPXCVV8N/OTgZKCgc8y+lgRk5jHbtcy3nby81LxLpFGy0kNnSvDb3+hG03yHkSSb8r9wXZ/obQfuw/vf/sn6G0H7sP73/7J94pN82p/Q791qrp0r6nz+BsJraWSBwyySxuLOMbs7bgjhf7eFl9fVJT9E6KNzXspwHNIc05n6EG4OrldqivVjUta+PJo4ejKne9s+DxzgBcmwG5OllWM6R0TmSSNq4XRxftHMlY8R/zFpNvNaemWEyVdHLBE5oe7IQH3yPySNeY321yPDSw9zjodlx/SjE4JcMxCP0T0WrjpgJYSxoIYb5CyRnZkiuHWcO+4B0Wc0n0aeFr2lrhdp3BVFiHRejylzyWNAuXGSwA5ku2VZN0jrJYKitpWRmliaTC1zXOkqhE+87xZwyNLWvaxtsxIzGwsDC/KFjZmpqmGDK6H83TVEr7E6SjLTNab2Bdlldx0ZwuFONSUel2K50oT6kmI+g+G1BPU1rnEcGSxSW8g26sKToDC39tO+aMbMkay3m4gm3dcLzpvgVK2gmqGQxxTwQyTRTRsbHJHJGwvbZ7RexLQCNiCssDxeuqqmZn6mOGA0+a8bnySdbTRSvjvnAZlLz2rG9wLCxJlOvUmrSdyEOGpQd4qx0eEVAlibI2RkjXatfG7M1zeBB+xTVxPRLpPK/0UTtiZFUUQnYWNyNbJER17LEns5ZI3Dweq5vTaokMbDLDTGSL0nrHwST2hmleKaMRteO2Y2ZnuJAFwAOVSwXn0dFS9EMXfV0wkkaA8PkjcWhzWvMby0SMD+0GvADgDtmtc7q6QGueMOaQqvAXWzx8Gmw8LAgeQcB5K2e6wuqjBNXyu4F3wAB94Kth0MzVf7sGt8lyiIqjSEREAVLSDPUvJ+iAPiT/x9iuiqXDdJ5BzsfaLf8Srae0vkZq/VD5l0iIqjSc50pY24c5wa1rCS4mwAuSSSdhouOphWStdLDKIoyXNYDCXPLAS3rLuIsXAZm9mwBaTfZdP08F2jsl7WmF72AXL2Ry5nAAb6C+Xja3FRIMXhlsWVERaePWN+1ARG4TTNjyhoDb37QzvdoPWLrlzrk3JVfDXGJ/o7n5WOAMTXGwuS4GNpP8ALcNvx00VvNiNN1wY6aPIW2zdY24cCdb371X9JnRNhezrWS52lrI2va90jyOyGtBve9jfha+lrqet2syr0YqetYOz6KttE6/1z/i1XKo+iGbqCHm7g6xPMhjLlXigWhERAEREAREQBERARMUppJIy2KcwyXBEga19rEGxa7QggWPcdCDqubq+hTqhlT6VWGSeogFP1jYmxMijDi+zIrnUucSS5x2G1l16IDnZKGGgkmquv6qnk7U0RbeMyuIb1rbate4kBwAIcbG19VS9GOiefDaiJ5fH6WJA0PF3wU9urposptbLEGnKdi5113iIDmJeisk+VtZXPnhBBMAjjhjkLTcCXKC57bgHLcA21BVrh+EiKaplDyTUPY8i1smSGOKwPG4jv5qyRAclV9BYpKGmonTOApwGiRoAc5hjfFKwjgHxyPaeV78FPxTAJHTNqKWo9HmEYideMTRyRtcXNa6PM03aS6xDhbMdwr5EBUMpqqNmtQZnW3cxkeuZxJ7A2s4NA5NGpNytfp1Qz14rj+E3+ICu14QpxmkrNFM6Tk7qTRQVeLdYAxmjjvfTKOZB8duPhqrbDqYRsDR+PNaq7DWPGgsdwRpY8weBUfCKpwJif6w48xwPuPsVjtKHKUQ1Qq/1M32ZboiKg2hERAFSYiDFM2TgeyfPb36f1K7Vdjj2iI5hfu593nsrKT5rFHEK8L+MmiuxIkhkQu4+4cz+NfaRPoI3NaA83KiYLQ5Ghzjdx3J4lSMWqnQwvkYxrnNFw10giafGR2jfErs2lyojRjJ889yBj9OczX/RtYn6tjcX7jc693eqzqKXdzYSTxIYSfMqxq8ef1pgp6frpWNa6T9YI2RZxdoMljdxGoAGyyo8UkdUsglgbG4wOlcA/rMpEoZbMAAQQb3VRpOLxZlOHghsPkGLoMDqKYtsBE11rXAY0+0Lo6evp35sksTsnrZXtdk/msdPNbW1EfYs9nb9TUdvS/Z56a6cEBowmDI12lg5xcLixtZo1HkpypcWx+OJ0bI3xve6eKJ7A8F0YkJFy0ag+KukARFFxOubBE6V+zRtzPADvJsEONpK7KLpH0sbS1EUAAJf67je0Ydoz2nfkNVMGLScm+w/avlGMF0z3SP1c83PnsAOVrAeC+iUdFLFDEJjd+QZjyPI8yBa54leN9ozrwXqU5NLuVfZfFLiJzjJY3X7f9+p1cUgcARsVmqfB6mxyHY6jx4hXC9DhOIVekp9+/zNVWnolYIiLSVhEUPEHPA7O3G2/wD8XUruxxuyue1de2PTd3IfMrbTVDZBdp8uI8Vzsizow9rswNvn5LQ6K0+5mVd6vYusQr2Qi51PBo3P2DvXlBiUcw7Js7i07j7QubxCB9y5xzX4/dwVdc3GW976W3vwtbipx4eLjvkrlxUlLbB9BRQsJ67qx11s3vt/FwupqyNWdjbF3VwiIuHQqXFW5Jo3jiSD4EE/FoV0qTE3Z5o2DgST5Aj4uHsKtpdRm4ro97ougV6vAF6qjSEREAVPj/8A+Y4Zm+43+SuFWY9ETHcC5aQbc7EG3na3mrKT5kUcSr02WMY0Hguf/KG1xw2qDGlzuqNmtBcSbjQAbq5oJw9jSDfQfcpKg1ZlsGnFNHCw4mcOrKk1MMvo9R1Usc8cMk7Q5rGsfFII2lzTcXGliFXdKZZqyWV9HHKeswubITG+IuIqWAx2eAQ5zQ6wNrg3X0tFwkfMpHR1k8P5vppGNjpapkxdA+nAzxZYoCXtGZ3Wa2F7WvdasNxV9R+aYooJ2yQskjlc+CSNsMopHsa1zntAJzDhcbXtcX+pIgPkNHURmHDoWUUzauGrpvSCaaRpj/WWlc6YtyuDnWOjjprs3T68iIAuC/KHWvMjIbEMAz/zk3F/LUeZ7l3qoemGEGohuxt5WXLRxcPpN15/EBRkroy8bTlOi1Hc+f4HXU0M7X1BNm9prQ0uu4eqTyA38QF19d0zopGEXffcdg7rhmdFMQc4udSuF/4mach6y3/orXfuzvaz/ZblwXDyp6Jy3Wcoz8KqnDxSis7lo7pNHuC4Ea7L6FhdUZYmSFpaXNBsdN+Nu/fzXzrAOh87p2+kQlkQ7TrlpzW2ZoTud+66+oBYFwHD8K7UW3fe7uj0vXqVVzpBERTAWuaYMFyfvWxR6qkD+48/uXVa+TjvbBSVFQM98lhy+a3QuDtQVExCEsdlNr2uO8LVAw6uBtYHbj9y26U44MDbUrMlVtS1m515DdV+HYi2OXO6MWOmm7e8KPUxO3Ovf9q34XhD5tb5W8Sd/IKzTCMeYr1TlNaUdhDM17Q5pBB2IWxRaChZC3Ky/Mkm5J5qUvOdr4PTje2TTU1DYxmdss2ygi99FCx1t4X+B+BUGmw+SRoJlNjwFh8r+9WRhFxu3YzzqzjU0pXwS6/FGt7LdXHYDc/jnsvMJoiLyP8AXd7uQHcPmSt9JhkceoFzzOpPiTqfNTUcklaIjTlKWup+CCIiqNIREQBYyMBBB4rJEBQBzqV5v+zJvf6t/l38PDa7ima4XBSaEOFiFTzYW+O5id2fqnUeXLy07ldeM98MyWnR6VeP6F21wOxXqquj0hMdjuCQdb6gkH4K1Vco6XY0U564qQREUSYREQFOzF7WkkexkR6whuVznFsYcS7ODYGzC7La9gdVu/PAvl6qTrbi0dmZiCHODr5soHZdudxbeyydg0BNywkXe7LndkvI1zXnq75dQ919PpE76r38zw8n3uDn6yQvFmloGfNe1idL21J3N0BqixuN2XK15aTG3MAAGukDS1rgSHA2c0nTS/PRaML6QMkELXftXsjLrWAD3xiTLlLs1rHexGoF7rYcEaJGFhDY2lhyjPqYxZt+3l4N1Lb2ba+1pdLhkURHVhzbBrbB7spDGhjbtvYkNAFzroOQQER+IytLnEMMbZmRZbEO7bmMDs17HV40sNOK9ixtriw5XBjw212i/be1jXaO9UlwG3fspQwyLPnsSc2exe4tzadrITlvoOGh1XhwqHLky9nq+q9Z2jOQN7303370BHjx+Fz2sF7uIAN2/SvkNs2YhwAIIB0cL2VqoseHxtcHNBaQALNc5rSGizbsBsbDTbgOQUpAEVb0lqHR0dTI0kOZBM4EaEFsbiCDz0XB4Xjc8P5pl9IkkFaLSxyOzgExh4c2+rbX+CA+iV1AyUdoajZw3H3KqfRujuDqNdRsfsXN0H5R31DabqqUB1W4tgL5Oy4x368mwzBrOyNrm5ttrJounpqPRo4qdpmmfUxOY59gySmDS4ZrG4s6/uVkajjgrlSUs9y/psPLt9Bz5+CtoIGsFmj7188Z0vqKipozSx3M0FVeJ8pZG18Ly1xcQDexaQNPpDbVbKL8p7aiKN8FNmk9GlqpWOfl6uOF7o32OU5jmYbaDS3NclNyOwpqJ9ERcUenmaWnjipy/wBLZG+nOaweDrLn07JjAJNr6DvXZyPDRclQJt2K3pBJ+ry8Xdn+7s/NTqNlmAdyp471E2b6DCbd52Ps1HiTyV8ArZ8sVEzUeebqdtkERFUaQiIgCIiAIiIAvCF6iAog408xv6jz7Hbe/TzHertjwRcbLVV0rZG5XBVDeupzaxez3j27/HxV2Ki9zJd0H/r+hfIqyHGojoTlPI6H2HVSDiMQ+koOnJdi5V6b7olrRVVIjaXE7Kvmxtp0jBef4dffsPMqFUUk8gzu4EEM4G31jx+XepxpfFgqqcSrNQyy7oKkyNzZbeKkqrw7E2EZT2XDgd/x37Kya4HYqE4tPYtozUorNzJF4XAKBXYoxgsDdx2A1J8BxXIxb2JTqRgrtmVXX5HtYBcuPs4/jxCnLnG0Uzv117P4DcW5ePeO7cDWXT4xbsyjKe/Y+B2Px7lbKnjlM1PiOZ68J7Fwi0sqmH6QXpnaPpD2qnSzVrj5NOMUXpEE0ObL1sckea18udpbe3G19lxMHRB1I6CSSfrhTNc2IZREGAsyk2zEE28PHQLsKrF42aA3dyGp9g1UKOmkqHZpNGfV5+P2BXU4uOZbGWvOM7Rhl+xyWE9Dom0tHFDVllRRSSSRTPiB/bOc57HwlwOUhwG4PZBWp3QianqMMbSyOJi9PklqnRh466djO0+MOGjrFoAOwGvFfQKnCY320sRseI8CNQopwyZvqSn+rX7D71HTB7OxJTrQ6lf5HM0v5OZIPRXU9e5ktPFUMzmEP6ySocXPe5uYdm7jZv8ALrprGP5LepjjbR1Yif6JLRyvkiMnWRzOL3vaGvbleHOcRqeA4LsBFV/Xb/af9l56DUu9aUDwFviSnpryjvry7QZydT0CgiMcgrXtkpxTtpnZRaBkF8zS3MA/rS5xcTbcW0Fl073yVJsAWx89QT4cvHflzUunwZgN3EuPMm9vC+3krJjABYCy7qjDpyzmipV68Lwa6WnbG0NaFuRFU3c0pJKyCIi4dCIiAIiIAiIgCIiALB7hxWFRNlHetDKcu1efLh96kl3ZCUuyNU/Uu0y38Bf4KO2kgGvU/wDr9yt2xAcFllHJS9SxU6F8u30IdO6LYAA9+/sUvMLLCSna7goc0bm6XOX3hcxIlmC2NNfBHJoG3d3cPPgVEGFT/RlIHK+b3kX96u6aNoAst6mqrjhFb4aM+Z/kc6cLqPpSk92g99rqTQ00cZ7Te0eJ1v8A1cfNXKwkiDhqEdZvDC4WMXdfmetIsolWYjoRc/HyWstcDkvoePyUqGma3go4jksu54sUzsMafUY5vgcn+JXgwvmHn+tx9xK6GyKXrSK/ukCqpIoWaZMvlb7irNhHBeSRA7hRHMMZuNW8vs+xRb1E4r0+2CciiGrv6ov+Oa8yyHiB71HT5J+ou2SYih+jP+ufd9idVINnX8U0ryNb8ExFDFQ5vrN8xqpMcgdsuNNElNMzREXCQREQBERAEREAREQBeErCWUNGqjnO/uHvXUiEp2wIm53EnYaD5/juUxaKRhDdd1vXZPIgrIIiKJMLxwuvUQGEcYaLBZoiBYCIiA1viBsTwWxEQ5YIiIdCiPic467fFS0XU7EZRuYMjA2CzRFwklYIiIDxzbqJLAW6t9imIup2IyimaoJcwW1RHjI4EbH8D7PYpYKNHIPswiIuEwiIgCIiAIiICFJ648/kpjURTlsiuG7PURFAsCIiAIiIAiIgCIiAIiIAiIgCIiAIiIAiIgCIiAj1nqrdHsERS7EF1syREUSYREQBERAf/9k="/>
          <p:cNvSpPr>
            <a:spLocks noChangeAspect="1" noChangeArrowheads="1"/>
          </p:cNvSpPr>
          <p:nvPr/>
        </p:nvSpPr>
        <p:spPr bwMode="auto">
          <a:xfrm>
            <a:off x="155577" y="-8842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6" name="AutoShape 20" descr="data:image/jpeg;base64,/9j/4AAQSkZJRgABAQAAAQABAAD/2wCEAAkGBxEREhUTEhAWFhMXFxUYGRYWFRgTGRUYFRcWGBcXGhUYHSgiHRslHRUXIjEhJSotLi8uGB8zODMtNygtLi0BCgoKDg0OGxAQGysiICUvLS8wNS8vLy8vNS0tLS0tLS0tLS0vLS0tLS0tLS8tLS0tLS0tLS0tLTctLS0tLTEtK//AABEIAMIBAwMBIgACEQEDEQH/xAAbAAEAAgMBAQAAAAAAAAAAAAAABAUCAwYBB//EAEMQAAEDAgQCBgYFDAEFAQAAAAEAAgMEEQUSITFBUQYTImFxgRQykaGxwUJS0eHwBxUWIzNUYnKCkrLSwjRTc6LxQ//EABkBAQADAQEAAAAAAAAAAAAAAAACAwQBBf/EADERAAIBAwIFAgMHBQAAAAAAAAABAgMRIRIxBCIyQVETYVJxkQUUgaGx0fAjM0Jiwf/aAAwDAQACEQMRAD8A+4oiIAiIgCIiAIiIAiIgCIiAIiIAiIgCIiAIiIAiIgCIiAIiIAiIgCIiAIiIAiIgCIiAIiIAiIgCIiAIiIAiLF7wBcoDJQ6rEY493D2qunrJJ3FkWjQbF3xA5n3Dv2UukwhjdXdp3M6n28u7ZW6FHqMvrTm7U1+JodjLj6kTj5W/yIXn5yn/AOyfd9quGxgbALKya4/Cd9Ko95lM3GXD14nDyv8A4kqbS4lHJs4KU6MHcBV9XhDH6jsu5jQ+35bJeD3VhprQ2dyyRUUVXJA7LLq3YO+3l47eCuo5A4XCjKDiWU6qnjZmaLF0gG5Cw9JZ9YKNmWOSW7NqLW2Zp2cPatl1wJp7BERDoREQBERAEREAREQBERAEREARFpqpwxpcV1K5xtJXZlNMGi5KqpMYLtImF3fw9p38rrTBA+pOZ9xHwbz7yPl7e66hga0aBWtRhvlmVSqVcxwvzKoCrdxa32u+xOqqx9Jp8iP+RV0i56vsiX3dfE/qUgxKZn7SM25t7XusD7AVrrK3ry1kZ0O5B2Gx8Dw9vJXkoFjcXVRgkV3vfbjYacG6fG/tU4yjZytsVThNSVPVdMsqOlbG0ABSERUN3yzbGKirIIiLh0IiIDTU07XtIIXPt61jzC1wA3BNybbW8tNb8RuumUCvoM7muBsWm/y+atpTthmbiKWrmjuRmYMT68rj4HL/AI2Wf5jj5u9pPzVo0L1cdWfkkuGp+CodgjfovcP6nfAmy1GnqYtWuzDkdD7R9iu3OAFzstcdQxxsHAnlddVWXfJF8PT7YZX0uLgnLIC13fx8OB8laNcDqFGrKFkgsQquGd9O/K8ksJsCeF9gfkfI6790xn07nPUnSdp5Xn9y+RYseCLjZZKk1BERAEREAREQBERAEXhNlXVWLsacre07kNT7Bw7zopRi5bEJ1Iw6mWSpMVJklbFw3PgLaeZI8gUFRUyeqwNHedfYNPeteGNd6Q7OQXZW7C3F/eVdCGm7MlWr6lopOzZeRMDRYLNEWc3JWCIiAFVHSaV0NJM+I5XNYSCOBuFbql6Zf9FUfyH4hTp9aXuiur0N+zOErsTr4qaCo9OeeuLhlytGXKTbW2uyq/0rr/3p/sb/AKrpW1FLHh1K+oj63LmDIwbXcXOuT3ADjfwUejwyixFt4WGmkY5udoOZrmO4jhfQ2NhqNQdF6cZQSblDF3my8nlShNtKE82WLvwUX6V1/wC9P9jf9U/Suv8A3p/sb/qriTEMKY8wehkxg5TNmObQ2LuduN7+SlYz0Uhflipi1s0eQODj+0jebCU83Ah17b2P8IUtdJNaoWv7IjoqtPTO9vdlXgfSWtfUwMfUvLXSxgghuoLgCNl9bXyZ3oza6lip2giKSNrpeMr87bk8LDUeZ4AL6ysfGJXi0rYNvBOVpJu+QiIsZuPCVGqK+NnrOHgNT7lox2TLHmIuA4XadnX0APdcg+VlxNdjT2OJs3L9TL2eWg4KUKVao+SKa+dvphlNbiKdJWk8/Iua7EG3Jc6RwJvoerAF7gBpaTppvbUKoq8V6ssex5LQ8b6FrmZXFjuYc07jcE7EKvlxCOcfqnZJP+086H+Rx+BVKMbkp3Oa5oLT68b23a4DmD8V6lCKkrWs1unh/wA91g8evVa5uz7rP8+TyfYsHxFtRE2Vmzri3ItJaR7QVoxqZtshYXX5C/481n0fhjZTxiKPq48oc1pJcRn7ZuSSb3cd1PLQeC8xSipXSwexKEpU9Lee5z9DVzsbbq3OA2JIvbhfXfzUuPGwNJGlnjoPbt71bWWqama8WIU3OLeUVqjUguWX1M4pQ4XBWaoJ4HUxzM/Z8RyHMfZ7ORu6eUPaCFGcLZWxZSquT0yVmjYiIqy4IiIAsXuAFyslUY1OSWxNOruXAcT+OJClCOp2K6tTRG5omnkqHFrDZgNi74gfM8Nt9rKjw5kY0GvPfXn3nvWyiphG0NA4KQpzn2jsV0qP+U8sKkqT1dS13Bwt5jUe7MsekuIujyNabZrknjYW0VbO7r4jYnMNRrrouU3Z57na8G43W6ydcCvVxNBiwawtfLZ2wBfYnwuVaUeYNzPefMlRlFxdmTp1FON0dEih4XVdYwnk4tvzsAfmpiiWBUvTP/oqj/xn4hXS01lKyVjo5G5mOFiNRceIUoO0kyM1qi0fI8PqoJ6cU87+rcwksk3GtzY+0724aqXR11NQi0cnXyPLcxboA0cuF9Tpffey7j9DaD92H97/APZP0NoP3Yf3v/2W18RSeM28YPPXCVV8N/OTgZKCgc8y+lgRk5jHbtcy3nby81LxLpFGy0kNnSvDb3+hG03yHkSSb8r9wXZ/obQfuw/vf/sn6G0H7sP73/7J94pN82p/Q791qrp0r6nz+BsJraWSBwyySxuLOMbs7bgjhf7eFl9fVJT9E6KNzXspwHNIc05n6EG4OrldqivVjUta+PJo4ejKne9s+DxzgBcmwG5OllWM6R0TmSSNq4XRxftHMlY8R/zFpNvNaemWEyVdHLBE5oe7IQH3yPySNeY321yPDSw9zjodlx/SjE4JcMxCP0T0WrjpgJYSxoIYb5CyRnZkiuHWcO+4B0Wc0n0aeFr2lrhdp3BVFiHRejylzyWNAuXGSwA5ku2VZN0jrJYKitpWRmliaTC1zXOkqhE+87xZwyNLWvaxtsxIzGwsDC/KFjZmpqmGDK6H83TVEr7E6SjLTNab2Bdlldx0ZwuFONSUel2K50oT6kmI+g+G1BPU1rnEcGSxSW8g26sKToDC39tO+aMbMkay3m4gm3dcLzpvgVK2gmqGQxxTwQyTRTRsbHJHJGwvbZ7RexLQCNiCssDxeuqqmZn6mOGA0+a8bnySdbTRSvjvnAZlLz2rG9wLCxJlOvUmrSdyEOGpQd4qx0eEVAlibI2RkjXatfG7M1zeBB+xTVxPRLpPK/0UTtiZFUUQnYWNyNbJER17LEns5ZI3Dweq5vTaokMbDLDTGSL0nrHwST2hmleKaMRteO2Y2ZnuJAFwAOVSwXn0dFS9EMXfV0wkkaA8PkjcWhzWvMby0SMD+0GvADgDtmtc7q6QGueMOaQqvAXWzx8Gmw8LAgeQcB5K2e6wuqjBNXyu4F3wAB94Kth0MzVf7sGt8lyiIqjSEREAVLSDPUvJ+iAPiT/x9iuiqXDdJ5BzsfaLf8Srae0vkZq/VD5l0iIqjSc50pY24c5wa1rCS4mwAuSSSdhouOphWStdLDKIoyXNYDCXPLAS3rLuIsXAZm9mwBaTfZdP08F2jsl7WmF72AXL2Ry5nAAb6C+Xja3FRIMXhlsWVERaePWN+1ARG4TTNjyhoDb37QzvdoPWLrlzrk3JVfDXGJ/o7n5WOAMTXGwuS4GNpP8ALcNvx00VvNiNN1wY6aPIW2zdY24cCdb371X9JnRNhezrWS52lrI2va90jyOyGtBve9jfha+lrqet2syr0YqetYOz6KttE6/1z/i1XKo+iGbqCHm7g6xPMhjLlXigWhERAEREAREQBERARMUppJIy2KcwyXBEga19rEGxa7QggWPcdCDqubq+hTqhlT6VWGSeogFP1jYmxMijDi+zIrnUucSS5x2G1l16IDnZKGGgkmquv6qnk7U0RbeMyuIb1rbate4kBwAIcbG19VS9GOiefDaiJ5fH6WJA0PF3wU9urposptbLEGnKdi5113iIDmJeisk+VtZXPnhBBMAjjhjkLTcCXKC57bgHLcA21BVrh+EiKaplDyTUPY8i1smSGOKwPG4jv5qyRAclV9BYpKGmonTOApwGiRoAc5hjfFKwjgHxyPaeV78FPxTAJHTNqKWo9HmEYideMTRyRtcXNa6PM03aS6xDhbMdwr5EBUMpqqNmtQZnW3cxkeuZxJ7A2s4NA5NGpNytfp1Qz14rj+E3+ICu14QpxmkrNFM6Tk7qTRQVeLdYAxmjjvfTKOZB8duPhqrbDqYRsDR+PNaq7DWPGgsdwRpY8weBUfCKpwJif6w48xwPuPsVjtKHKUQ1Qq/1M32ZboiKg2hERAFSYiDFM2TgeyfPb36f1K7Vdjj2iI5hfu593nsrKT5rFHEK8L+MmiuxIkhkQu4+4cz+NfaRPoI3NaA83KiYLQ5Ghzjdx3J4lSMWqnQwvkYxrnNFw10giafGR2jfErs2lyojRjJ889yBj9OczX/RtYn6tjcX7jc693eqzqKXdzYSTxIYSfMqxq8ef1pgp6frpWNa6T9YI2RZxdoMljdxGoAGyyo8UkdUsglgbG4wOlcA/rMpEoZbMAAQQb3VRpOLxZlOHghsPkGLoMDqKYtsBE11rXAY0+0Lo6evp35sksTsnrZXtdk/msdPNbW1EfYs9nb9TUdvS/Z56a6cEBowmDI12lg5xcLixtZo1HkpypcWx+OJ0bI3xve6eKJ7A8F0YkJFy0ag+KukARFFxOubBE6V+zRtzPADvJsEONpK7KLpH0sbS1EUAAJf67je0Ydoz2nfkNVMGLScm+w/avlGMF0z3SP1c83PnsAOVrAeC+iUdFLFDEJjd+QZjyPI8yBa54leN9ozrwXqU5NLuVfZfFLiJzjJY3X7f9+p1cUgcARsVmqfB6mxyHY6jx4hXC9DhOIVekp9+/zNVWnolYIiLSVhEUPEHPA7O3G2/wD8XUruxxuyue1de2PTd3IfMrbTVDZBdp8uI8Vzsizow9rswNvn5LQ6K0+5mVd6vYusQr2Qi51PBo3P2DvXlBiUcw7Js7i07j7QubxCB9y5xzX4/dwVdc3GW976W3vwtbipx4eLjvkrlxUlLbB9BRQsJ67qx11s3vt/FwupqyNWdjbF3VwiIuHQqXFW5Jo3jiSD4EE/FoV0qTE3Z5o2DgST5Aj4uHsKtpdRm4ro97ougV6vAF6qjSEREAVPj/8A+Y4Zm+43+SuFWY9ETHcC5aQbc7EG3na3mrKT5kUcSr02WMY0Hguf/KG1xw2qDGlzuqNmtBcSbjQAbq5oJw9jSDfQfcpKg1ZlsGnFNHCw4mcOrKk1MMvo9R1Usc8cMk7Q5rGsfFII2lzTcXGliFXdKZZqyWV9HHKeswubITG+IuIqWAx2eAQ5zQ6wNrg3X0tFwkfMpHR1k8P5vppGNjpapkxdA+nAzxZYoCXtGZ3Wa2F7WvdasNxV9R+aYooJ2yQskjlc+CSNsMopHsa1zntAJzDhcbXtcX+pIgPkNHURmHDoWUUzauGrpvSCaaRpj/WWlc6YtyuDnWOjjprs3T68iIAuC/KHWvMjIbEMAz/zk3F/LUeZ7l3qoemGEGohuxt5WXLRxcPpN15/EBRkroy8bTlOi1Hc+f4HXU0M7X1BNm9prQ0uu4eqTyA38QF19d0zopGEXffcdg7rhmdFMQc4udSuF/4mach6y3/orXfuzvaz/ZblwXDyp6Jy3Wcoz8KqnDxSis7lo7pNHuC4Ea7L6FhdUZYmSFpaXNBsdN+Nu/fzXzrAOh87p2+kQlkQ7TrlpzW2ZoTud+66+oBYFwHD8K7UW3fe7uj0vXqVVzpBERTAWuaYMFyfvWxR6qkD+48/uXVa+TjvbBSVFQM98lhy+a3QuDtQVExCEsdlNr2uO8LVAw6uBtYHbj9y26U44MDbUrMlVtS1m515DdV+HYi2OXO6MWOmm7e8KPUxO3Ovf9q34XhD5tb5W8Sd/IKzTCMeYr1TlNaUdhDM17Q5pBB2IWxRaChZC3Ky/Mkm5J5qUvOdr4PTje2TTU1DYxmdss2ygi99FCx1t4X+B+BUGmw+SRoJlNjwFh8r+9WRhFxu3YzzqzjU0pXwS6/FGt7LdXHYDc/jnsvMJoiLyP8AXd7uQHcPmSt9JhkceoFzzOpPiTqfNTUcklaIjTlKWup+CCIiqNIREQBYyMBBB4rJEBQBzqV5v+zJvf6t/l38PDa7ima4XBSaEOFiFTzYW+O5id2fqnUeXLy07ldeM98MyWnR6VeP6F21wOxXqquj0hMdjuCQdb6gkH4K1Vco6XY0U564qQREUSYREQFOzF7WkkexkR6whuVznFsYcS7ODYGzC7La9gdVu/PAvl6qTrbi0dmZiCHODr5soHZdudxbeyydg0BNywkXe7LndkvI1zXnq75dQ919PpE76r38zw8n3uDn6yQvFmloGfNe1idL21J3N0BqixuN2XK15aTG3MAAGukDS1rgSHA2c0nTS/PRaML6QMkELXftXsjLrWAD3xiTLlLs1rHexGoF7rYcEaJGFhDY2lhyjPqYxZt+3l4N1Lb2ba+1pdLhkURHVhzbBrbB7spDGhjbtvYkNAFzroOQQER+IytLnEMMbZmRZbEO7bmMDs17HV40sNOK9ixtriw5XBjw212i/be1jXaO9UlwG3fspQwyLPnsSc2exe4tzadrITlvoOGh1XhwqHLky9nq+q9Z2jOQN7303370BHjx+Fz2sF7uIAN2/SvkNs2YhwAIIB0cL2VqoseHxtcHNBaQALNc5rSGizbsBsbDTbgOQUpAEVb0lqHR0dTI0kOZBM4EaEFsbiCDz0XB4Xjc8P5pl9IkkFaLSxyOzgExh4c2+rbX+CA+iV1AyUdoajZw3H3KqfRujuDqNdRsfsXN0H5R31DabqqUB1W4tgL5Oy4x368mwzBrOyNrm5ttrJounpqPRo4qdpmmfUxOY59gySmDS4ZrG4s6/uVkajjgrlSUs9y/psPLt9Bz5+CtoIGsFmj7188Z0vqKipozSx3M0FVeJ8pZG18Ly1xcQDexaQNPpDbVbKL8p7aiKN8FNmk9GlqpWOfl6uOF7o32OU5jmYbaDS3NclNyOwpqJ9ERcUenmaWnjipy/wBLZG+nOaweDrLn07JjAJNr6DvXZyPDRclQJt2K3pBJ+ry8Xdn+7s/NTqNlmAdyp471E2b6DCbd52Ps1HiTyV8ArZ8sVEzUeebqdtkERFUaQiIgCIiAIiIAvCF6iAog408xv6jz7Hbe/TzHertjwRcbLVV0rZG5XBVDeupzaxez3j27/HxV2Ki9zJd0H/r+hfIqyHGojoTlPI6H2HVSDiMQ+koOnJdi5V6b7olrRVVIjaXE7Kvmxtp0jBef4dffsPMqFUUk8gzu4EEM4G31jx+XepxpfFgqqcSrNQyy7oKkyNzZbeKkqrw7E2EZT2XDgd/x37Kya4HYqE4tPYtozUorNzJF4XAKBXYoxgsDdx2A1J8BxXIxb2JTqRgrtmVXX5HtYBcuPs4/jxCnLnG0Uzv117P4DcW5ePeO7cDWXT4xbsyjKe/Y+B2Px7lbKnjlM1PiOZ68J7Fwi0sqmH6QXpnaPpD2qnSzVrj5NOMUXpEE0ObL1sckea18udpbe3G19lxMHRB1I6CSSfrhTNc2IZREGAsyk2zEE28PHQLsKrF42aA3dyGp9g1UKOmkqHZpNGfV5+P2BXU4uOZbGWvOM7Rhl+xyWE9Dom0tHFDVllRRSSSRTPiB/bOc57HwlwOUhwG4PZBWp3QianqMMbSyOJi9PklqnRh466djO0+MOGjrFoAOwGvFfQKnCY320sRseI8CNQopwyZvqSn+rX7D71HTB7OxJTrQ6lf5HM0v5OZIPRXU9e5ktPFUMzmEP6ySocXPe5uYdm7jZv8ALrprGP5LepjjbR1Yif6JLRyvkiMnWRzOL3vaGvbleHOcRqeA4LsBFV/Xb/af9l56DUu9aUDwFviSnpryjvry7QZydT0CgiMcgrXtkpxTtpnZRaBkF8zS3MA/rS5xcTbcW0Fl073yVJsAWx89QT4cvHflzUunwZgN3EuPMm9vC+3krJjABYCy7qjDpyzmipV68Lwa6WnbG0NaFuRFU3c0pJKyCIi4dCIiAIiIAiIgCIiALB7hxWFRNlHetDKcu1efLh96kl3ZCUuyNU/Uu0y38Bf4KO2kgGvU/wDr9yt2xAcFllHJS9SxU6F8u30IdO6LYAA9+/sUvMLLCSna7goc0bm6XOX3hcxIlmC2NNfBHJoG3d3cPPgVEGFT/RlIHK+b3kX96u6aNoAst6mqrjhFb4aM+Z/kc6cLqPpSk92g99rqTQ00cZ7Te0eJ1v8A1cfNXKwkiDhqEdZvDC4WMXdfmetIsolWYjoRc/HyWstcDkvoePyUqGma3go4jksu54sUzsMafUY5vgcn+JXgwvmHn+tx9xK6GyKXrSK/ukCqpIoWaZMvlb7irNhHBeSRA7hRHMMZuNW8vs+xRb1E4r0+2CciiGrv6ov+Oa8yyHiB71HT5J+ou2SYih+jP+ufd9idVINnX8U0ryNb8ExFDFQ5vrN8xqpMcgdsuNNElNMzREXCQREQBERAEREAREQBeErCWUNGqjnO/uHvXUiEp2wIm53EnYaD5/juUxaKRhDdd1vXZPIgrIIiKJMLxwuvUQGEcYaLBZoiBYCIiA1viBsTwWxEQ5YIiIdCiPic467fFS0XU7EZRuYMjA2CzRFwklYIiIDxzbqJLAW6t9imIup2IyimaoJcwW1RHjI4EbH8D7PYpYKNHIPswiIuEwiIgCIiAIiICFJ648/kpjURTlsiuG7PURFAsCIiAIiIAiIgCIiAIiIAiIgCIiAIiIAiIgCIiAj1nqrdHsERS7EF1syREUSYREQBERAf/9k="/>
          <p:cNvSpPr>
            <a:spLocks noChangeAspect="1" noChangeArrowheads="1"/>
          </p:cNvSpPr>
          <p:nvPr/>
        </p:nvSpPr>
        <p:spPr bwMode="auto">
          <a:xfrm>
            <a:off x="307977" y="-7318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8218" name="Picture 26" descr="http://virutec.com/wp-content/uploads/2015/11/cloud-storage-logo.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36113" y="2724729"/>
            <a:ext cx="4328379" cy="2445535"/>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3" descr="LOGO ODID.jpg"/>
          <p:cNvPicPr>
            <a:picLocks noChangeAspect="1"/>
          </p:cNvPicPr>
          <p:nvPr/>
        </p:nvPicPr>
        <p:blipFill>
          <a:blip r:embed="rId8"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0218773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buClr>
                <a:schemeClr val="tx1">
                  <a:lumMod val="60000"/>
                  <a:lumOff val="40000"/>
                </a:schemeClr>
              </a:buClr>
              <a:buSzPct val="120000"/>
              <a:defRPr/>
            </a:pPr>
            <a:r>
              <a:rPr lang="nl-BE" sz="3200" dirty="0" err="1">
                <a:solidFill>
                  <a:srgbClr val="00279F"/>
                </a:solidFill>
                <a:latin typeface="Arial" pitchFamily="34" charset="0"/>
                <a:ea typeface="+mn-ea"/>
                <a:cs typeface="Arial" charset="0"/>
              </a:rPr>
              <a:t>LaaS</a:t>
            </a:r>
            <a:r>
              <a:rPr lang="nl-BE" sz="3200" dirty="0">
                <a:solidFill>
                  <a:srgbClr val="00279F"/>
                </a:solidFill>
                <a:latin typeface="Arial" pitchFamily="34" charset="0"/>
                <a:ea typeface="+mn-ea"/>
                <a:cs typeface="Arial" charset="0"/>
              </a:rPr>
              <a:t> – Light as a Service</a:t>
            </a:r>
          </a:p>
        </p:txBody>
      </p:sp>
      <p:pic>
        <p:nvPicPr>
          <p:cNvPr id="7" name="Afbeelding 3" descr="LOGO ODID.jpg"/>
          <p:cNvPicPr>
            <a:picLocks noChangeAspect="1"/>
          </p:cNvPicPr>
          <p:nvPr/>
        </p:nvPicPr>
        <p:blipFill>
          <a:blip r:embed="rId3" cstate="print"/>
          <a:stretch>
            <a:fillRect/>
          </a:stretch>
        </p:blipFill>
        <p:spPr>
          <a:xfrm>
            <a:off x="8501090" y="6215082"/>
            <a:ext cx="555409" cy="540042"/>
          </a:xfrm>
          <a:prstGeom prst="rect">
            <a:avLst/>
          </a:prstGeom>
        </p:spPr>
      </p:pic>
      <p:graphicFrame>
        <p:nvGraphicFramePr>
          <p:cNvPr id="9" name="Table 6"/>
          <p:cNvGraphicFramePr>
            <a:graphicFrameLocks noGrp="1"/>
          </p:cNvGraphicFramePr>
          <p:nvPr/>
        </p:nvGraphicFramePr>
        <p:xfrm>
          <a:off x="395537" y="1643050"/>
          <a:ext cx="8280918" cy="2650095"/>
        </p:xfrm>
        <a:graphic>
          <a:graphicData uri="http://schemas.openxmlformats.org/drawingml/2006/table">
            <a:tbl>
              <a:tblPr firstRow="1" bandRow="1">
                <a:tableStyleId>{85BE263C-DBD7-4A20-BB59-AAB30ACAA65A}</a:tableStyleId>
              </a:tblPr>
              <a:tblGrid>
                <a:gridCol w="2760306">
                  <a:extLst>
                    <a:ext uri="{9D8B030D-6E8A-4147-A177-3AD203B41FA5}">
                      <a16:colId xmlns:a16="http://schemas.microsoft.com/office/drawing/2014/main" val="20000"/>
                    </a:ext>
                  </a:extLst>
                </a:gridCol>
                <a:gridCol w="2760306">
                  <a:extLst>
                    <a:ext uri="{9D8B030D-6E8A-4147-A177-3AD203B41FA5}">
                      <a16:colId xmlns:a16="http://schemas.microsoft.com/office/drawing/2014/main" val="20001"/>
                    </a:ext>
                  </a:extLst>
                </a:gridCol>
                <a:gridCol w="2760306">
                  <a:extLst>
                    <a:ext uri="{9D8B030D-6E8A-4147-A177-3AD203B41FA5}">
                      <a16:colId xmlns:a16="http://schemas.microsoft.com/office/drawing/2014/main" val="20002"/>
                    </a:ext>
                  </a:extLst>
                </a:gridCol>
              </a:tblGrid>
              <a:tr h="518160">
                <a:tc>
                  <a:txBody>
                    <a:bodyPr/>
                    <a:lstStyle/>
                    <a:p>
                      <a:endParaRPr lang="nl-BE" sz="1900" dirty="0"/>
                    </a:p>
                  </a:txBody>
                  <a:tcPr/>
                </a:tc>
                <a:tc>
                  <a:txBody>
                    <a:bodyPr/>
                    <a:lstStyle/>
                    <a:p>
                      <a:pPr algn="ctr"/>
                      <a:r>
                        <a:rPr lang="nl-BE" sz="2800" u="none" dirty="0" err="1">
                          <a:effectLst>
                            <a:outerShdw blurRad="38100" dist="38100" dir="2700000" algn="tl">
                              <a:srgbClr val="000000">
                                <a:alpha val="43137"/>
                              </a:srgbClr>
                            </a:outerShdw>
                          </a:effectLst>
                        </a:rPr>
                        <a:t>Traditionnel</a:t>
                      </a:r>
                      <a:endParaRPr lang="nl-BE" sz="2800" u="none" dirty="0">
                        <a:effectLst>
                          <a:outerShdw blurRad="38100" dist="38100" dir="2700000" algn="tl">
                            <a:srgbClr val="000000">
                              <a:alpha val="43137"/>
                            </a:srgbClr>
                          </a:outerShdw>
                        </a:effectLst>
                      </a:endParaRPr>
                    </a:p>
                  </a:txBody>
                  <a:tcPr/>
                </a:tc>
                <a:tc>
                  <a:txBody>
                    <a:bodyPr/>
                    <a:lstStyle/>
                    <a:p>
                      <a:pPr algn="ctr"/>
                      <a:r>
                        <a:rPr lang="nl-BE" sz="2800" u="none" dirty="0" err="1">
                          <a:effectLst>
                            <a:outerShdw blurRad="38100" dist="38100" dir="2700000" algn="tl">
                              <a:srgbClr val="000000">
                                <a:alpha val="43137"/>
                              </a:srgbClr>
                            </a:outerShdw>
                          </a:effectLst>
                        </a:rPr>
                        <a:t>LaaS</a:t>
                      </a:r>
                      <a:endParaRPr lang="nl-BE" sz="2800" u="none"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0"/>
                  </a:ext>
                </a:extLst>
              </a:tr>
              <a:tr h="460353">
                <a:tc>
                  <a:txBody>
                    <a:bodyPr/>
                    <a:lstStyle/>
                    <a:p>
                      <a:pPr algn="ctr"/>
                      <a:r>
                        <a:rPr lang="nl-BE" sz="1900" dirty="0" err="1"/>
                        <a:t>Investissement</a:t>
                      </a:r>
                      <a:endParaRPr lang="nl-BE" sz="1900" dirty="0"/>
                    </a:p>
                  </a:txBody>
                  <a:tcPr anchor="ctr"/>
                </a:tc>
                <a:tc>
                  <a:txBody>
                    <a:bodyPr/>
                    <a:lstStyle/>
                    <a:p>
                      <a:pPr algn="ctr"/>
                      <a:r>
                        <a:rPr lang="nl-BE" sz="1900" dirty="0" err="1"/>
                        <a:t>Client</a:t>
                      </a:r>
                      <a:r>
                        <a:rPr lang="nl-BE" sz="1900" dirty="0"/>
                        <a:t> </a:t>
                      </a:r>
                      <a:r>
                        <a:rPr lang="nl-BE" sz="1900" dirty="0" err="1"/>
                        <a:t>final</a:t>
                      </a:r>
                      <a:endParaRPr lang="nl-BE" sz="1900" dirty="0"/>
                    </a:p>
                  </a:txBody>
                  <a:tcPr anchor="ctr"/>
                </a:tc>
                <a:tc>
                  <a:txBody>
                    <a:bodyPr/>
                    <a:lstStyle/>
                    <a:p>
                      <a:pPr algn="ctr"/>
                      <a:r>
                        <a:rPr lang="nl-BE" sz="1900" dirty="0" err="1"/>
                        <a:t>Prestataire</a:t>
                      </a:r>
                      <a:r>
                        <a:rPr lang="nl-BE" sz="1900" dirty="0"/>
                        <a:t> </a:t>
                      </a:r>
                      <a:r>
                        <a:rPr lang="nl-BE" sz="1900" dirty="0" err="1"/>
                        <a:t>LaaS</a:t>
                      </a:r>
                      <a:endParaRPr lang="nl-BE" sz="1900" dirty="0"/>
                    </a:p>
                  </a:txBody>
                  <a:tcPr anchor="ctr"/>
                </a:tc>
                <a:extLst>
                  <a:ext uri="{0D108BD9-81ED-4DB2-BD59-A6C34878D82A}">
                    <a16:rowId xmlns:a16="http://schemas.microsoft.com/office/drawing/2014/main" val="10001"/>
                  </a:ext>
                </a:extLst>
              </a:tr>
              <a:tr h="1211229">
                <a:tc>
                  <a:txBody>
                    <a:bodyPr/>
                    <a:lstStyle/>
                    <a:p>
                      <a:pPr algn="ctr"/>
                      <a:r>
                        <a:rPr lang="nl-BE" sz="1900" dirty="0" err="1"/>
                        <a:t>Coût</a:t>
                      </a:r>
                      <a:r>
                        <a:rPr lang="nl-BE" sz="1900" dirty="0"/>
                        <a:t> en </a:t>
                      </a:r>
                      <a:r>
                        <a:rPr lang="nl-BE" sz="1900" dirty="0" err="1"/>
                        <a:t>cas</a:t>
                      </a:r>
                      <a:r>
                        <a:rPr lang="nl-BE" sz="1900" dirty="0"/>
                        <a:t> de panne</a:t>
                      </a:r>
                    </a:p>
                  </a:txBody>
                  <a:tcPr anchor="ctr"/>
                </a:tc>
                <a:tc>
                  <a:txBody>
                    <a:bodyPr/>
                    <a:lstStyle/>
                    <a:p>
                      <a:pPr algn="ctr"/>
                      <a:r>
                        <a:rPr lang="nl-BE" sz="1900" dirty="0"/>
                        <a:t>Installateur</a:t>
                      </a:r>
                    </a:p>
                    <a:p>
                      <a:pPr algn="ctr"/>
                      <a:r>
                        <a:rPr lang="nl-BE" sz="1900" dirty="0" err="1"/>
                        <a:t>Fabrikcant</a:t>
                      </a:r>
                      <a:endParaRPr lang="nl-BE" sz="1900" dirty="0"/>
                    </a:p>
                    <a:p>
                      <a:pPr algn="ctr"/>
                      <a:r>
                        <a:rPr lang="nl-BE" sz="1900" dirty="0" err="1"/>
                        <a:t>Client</a:t>
                      </a:r>
                      <a:r>
                        <a:rPr lang="nl-BE" sz="1900" dirty="0"/>
                        <a:t> </a:t>
                      </a:r>
                      <a:r>
                        <a:rPr lang="nl-BE" sz="1900" dirty="0" err="1"/>
                        <a:t>final</a:t>
                      </a:r>
                      <a:endParaRPr lang="nl-BE" sz="1900" dirty="0"/>
                    </a:p>
                  </a:txBody>
                  <a:tcPr anchor="ctr"/>
                </a:tc>
                <a:tc>
                  <a:txBody>
                    <a:bodyPr/>
                    <a:lstStyle/>
                    <a:p>
                      <a:pPr algn="ctr"/>
                      <a:r>
                        <a:rPr lang="nl-BE" sz="1900" dirty="0" err="1"/>
                        <a:t>Prestataire</a:t>
                      </a:r>
                      <a:r>
                        <a:rPr lang="nl-BE" sz="1900" baseline="0" dirty="0"/>
                        <a:t> </a:t>
                      </a:r>
                      <a:r>
                        <a:rPr lang="nl-BE" sz="1900" baseline="0" dirty="0" err="1"/>
                        <a:t>LaaS</a:t>
                      </a:r>
                      <a:endParaRPr lang="nl-BE" sz="1900" dirty="0"/>
                    </a:p>
                  </a:txBody>
                  <a:tcPr anchor="ctr"/>
                </a:tc>
                <a:extLst>
                  <a:ext uri="{0D108BD9-81ED-4DB2-BD59-A6C34878D82A}">
                    <a16:rowId xmlns:a16="http://schemas.microsoft.com/office/drawing/2014/main" val="10002"/>
                  </a:ext>
                </a:extLst>
              </a:tr>
              <a:tr h="460353">
                <a:tc>
                  <a:txBody>
                    <a:bodyPr/>
                    <a:lstStyle/>
                    <a:p>
                      <a:pPr algn="ctr"/>
                      <a:r>
                        <a:rPr lang="nl-BE" sz="1900" dirty="0" err="1"/>
                        <a:t>Entretien</a:t>
                      </a:r>
                      <a:endParaRPr lang="nl-BE" sz="1900" dirty="0"/>
                    </a:p>
                  </a:txBody>
                  <a:tcPr anchor="ctr"/>
                </a:tc>
                <a:tc>
                  <a:txBody>
                    <a:bodyPr/>
                    <a:lstStyle/>
                    <a:p>
                      <a:pPr algn="ctr"/>
                      <a:r>
                        <a:rPr lang="nl-BE" sz="1900" dirty="0" err="1"/>
                        <a:t>Client</a:t>
                      </a:r>
                      <a:r>
                        <a:rPr lang="nl-BE" sz="1900" dirty="0"/>
                        <a:t> </a:t>
                      </a:r>
                      <a:r>
                        <a:rPr lang="nl-BE" sz="1900" dirty="0" err="1"/>
                        <a:t>final</a:t>
                      </a:r>
                      <a:endParaRPr lang="nl-BE" sz="19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nl-BE" sz="1900" dirty="0" err="1"/>
                        <a:t>Prestataire</a:t>
                      </a:r>
                      <a:r>
                        <a:rPr lang="nl-BE" sz="1900" baseline="0" dirty="0"/>
                        <a:t> </a:t>
                      </a:r>
                      <a:r>
                        <a:rPr lang="nl-BE" sz="1900" baseline="0" dirty="0" err="1"/>
                        <a:t>LaaS</a:t>
                      </a:r>
                      <a:endParaRPr lang="nl-BE" sz="1900" dirty="0"/>
                    </a:p>
                  </a:txBody>
                  <a:tcPr anchor="ctr"/>
                </a:tc>
                <a:extLst>
                  <a:ext uri="{0D108BD9-81ED-4DB2-BD59-A6C34878D82A}">
                    <a16:rowId xmlns:a16="http://schemas.microsoft.com/office/drawing/2014/main" val="10003"/>
                  </a:ext>
                </a:extLst>
              </a:tr>
            </a:tbl>
          </a:graphicData>
        </a:graphic>
      </p:graphicFrame>
      <p:sp>
        <p:nvSpPr>
          <p:cNvPr id="10" name="TextBox 7"/>
          <p:cNvSpPr txBox="1"/>
          <p:nvPr/>
        </p:nvSpPr>
        <p:spPr>
          <a:xfrm>
            <a:off x="11978" y="4595376"/>
            <a:ext cx="9183924" cy="1200329"/>
          </a:xfrm>
          <a:prstGeom prst="rect">
            <a:avLst/>
          </a:prstGeom>
          <a:noFill/>
        </p:spPr>
        <p:txBody>
          <a:bodyPr wrap="none" rtlCol="0">
            <a:spAutoFit/>
          </a:bodyPr>
          <a:lstStyle/>
          <a:p>
            <a:pPr marL="285750" indent="-285750">
              <a:buFont typeface="Wingdings"/>
              <a:buChar char="à"/>
            </a:pPr>
            <a:r>
              <a:rPr lang="nl-BE" sz="2400" b="1" dirty="0">
                <a:sym typeface="Wingdings" panose="05000000000000000000" pitchFamily="2" charset="2"/>
              </a:rPr>
              <a:t> Les </a:t>
            </a:r>
            <a:r>
              <a:rPr lang="nl-BE" sz="2400" b="1" dirty="0" err="1">
                <a:sym typeface="Wingdings" panose="05000000000000000000" pitchFamily="2" charset="2"/>
              </a:rPr>
              <a:t>coûts</a:t>
            </a:r>
            <a:r>
              <a:rPr lang="nl-BE" sz="2400" b="1" dirty="0">
                <a:sym typeface="Wingdings" panose="05000000000000000000" pitchFamily="2" charset="2"/>
              </a:rPr>
              <a:t> </a:t>
            </a:r>
            <a:r>
              <a:rPr lang="nl-BE" sz="2400" b="1" dirty="0" err="1">
                <a:sym typeface="Wingdings" panose="05000000000000000000" pitchFamily="2" charset="2"/>
              </a:rPr>
              <a:t>d’investissement</a:t>
            </a:r>
            <a:r>
              <a:rPr lang="nl-BE" sz="2400" b="1" dirty="0">
                <a:sym typeface="Wingdings" panose="05000000000000000000" pitchFamily="2" charset="2"/>
              </a:rPr>
              <a:t> </a:t>
            </a:r>
            <a:r>
              <a:rPr lang="nl-BE" sz="2400" b="1" dirty="0" err="1">
                <a:sym typeface="Wingdings" panose="05000000000000000000" pitchFamily="2" charset="2"/>
              </a:rPr>
              <a:t>sont</a:t>
            </a:r>
            <a:r>
              <a:rPr lang="nl-BE" sz="2400" b="1" dirty="0">
                <a:sym typeface="Wingdings" panose="05000000000000000000" pitchFamily="2" charset="2"/>
              </a:rPr>
              <a:t> </a:t>
            </a:r>
            <a:r>
              <a:rPr lang="nl-BE" sz="2400" b="1" dirty="0" err="1">
                <a:sym typeface="Wingdings" panose="05000000000000000000" pitchFamily="2" charset="2"/>
              </a:rPr>
              <a:t>drastiquement</a:t>
            </a:r>
            <a:r>
              <a:rPr lang="nl-BE" sz="2400" b="1" dirty="0">
                <a:sym typeface="Wingdings" panose="05000000000000000000" pitchFamily="2" charset="2"/>
              </a:rPr>
              <a:t> </a:t>
            </a:r>
            <a:r>
              <a:rPr lang="nl-BE" sz="2400" b="1" dirty="0" err="1">
                <a:sym typeface="Wingdings" panose="05000000000000000000" pitchFamily="2" charset="2"/>
              </a:rPr>
              <a:t>réduit</a:t>
            </a:r>
            <a:endParaRPr lang="nl-BE" sz="2400" b="1" dirty="0">
              <a:sym typeface="Wingdings" panose="05000000000000000000" pitchFamily="2" charset="2"/>
            </a:endParaRPr>
          </a:p>
          <a:p>
            <a:pPr marL="285750" indent="-285750">
              <a:buFont typeface="Wingdings"/>
              <a:buChar char="à"/>
            </a:pPr>
            <a:endParaRPr lang="nl-BE" sz="2400" b="1" dirty="0">
              <a:sym typeface="Wingdings" panose="05000000000000000000" pitchFamily="2" charset="2"/>
            </a:endParaRPr>
          </a:p>
          <a:p>
            <a:r>
              <a:rPr lang="nl-BE" sz="2400" b="1" dirty="0">
                <a:sym typeface="Wingdings" panose="05000000000000000000" pitchFamily="2" charset="2"/>
              </a:rPr>
              <a:t> Le </a:t>
            </a:r>
            <a:r>
              <a:rPr lang="nl-BE" sz="2400" b="1" dirty="0" err="1">
                <a:sym typeface="Wingdings" panose="05000000000000000000" pitchFamily="2" charset="2"/>
              </a:rPr>
              <a:t>client</a:t>
            </a:r>
            <a:r>
              <a:rPr lang="nl-BE" sz="2400" b="1" dirty="0">
                <a:sym typeface="Wingdings" panose="05000000000000000000" pitchFamily="2" charset="2"/>
              </a:rPr>
              <a:t> </a:t>
            </a:r>
            <a:r>
              <a:rPr lang="nl-BE" sz="2400" b="1" dirty="0" err="1">
                <a:sym typeface="Wingdings" panose="05000000000000000000" pitchFamily="2" charset="2"/>
              </a:rPr>
              <a:t>final</a:t>
            </a:r>
            <a:r>
              <a:rPr lang="nl-BE" sz="2400" b="1" dirty="0">
                <a:sym typeface="Wingdings" panose="05000000000000000000" pitchFamily="2" charset="2"/>
              </a:rPr>
              <a:t> </a:t>
            </a:r>
            <a:r>
              <a:rPr lang="nl-BE" sz="2400" b="1" dirty="0" err="1">
                <a:sym typeface="Wingdings" panose="05000000000000000000" pitchFamily="2" charset="2"/>
              </a:rPr>
              <a:t>n’aura</a:t>
            </a:r>
            <a:r>
              <a:rPr lang="nl-BE" sz="2400" b="1" dirty="0">
                <a:sym typeface="Wingdings" panose="05000000000000000000" pitchFamily="2" charset="2"/>
              </a:rPr>
              <a:t> pas de </a:t>
            </a:r>
            <a:r>
              <a:rPr lang="nl-BE" sz="2400" b="1" dirty="0" err="1">
                <a:sym typeface="Wingdings" panose="05000000000000000000" pitchFamily="2" charset="2"/>
              </a:rPr>
              <a:t>responsabilité</a:t>
            </a:r>
            <a:r>
              <a:rPr lang="nl-BE" sz="2400" b="1" dirty="0">
                <a:sym typeface="Wingdings" panose="05000000000000000000" pitchFamily="2" charset="2"/>
              </a:rPr>
              <a:t> de maintenance</a:t>
            </a:r>
            <a:endParaRPr lang="nl-BE" sz="2400" b="1" dirty="0"/>
          </a:p>
        </p:txBody>
      </p:sp>
    </p:spTree>
    <p:extLst>
      <p:ext uri="{BB962C8B-B14F-4D97-AF65-F5344CB8AC3E}">
        <p14:creationId xmlns:p14="http://schemas.microsoft.com/office/powerpoint/2010/main" val="26691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buClr>
                <a:schemeClr val="tx1">
                  <a:lumMod val="60000"/>
                  <a:lumOff val="40000"/>
                </a:schemeClr>
              </a:buClr>
              <a:buSzPct val="120000"/>
              <a:defRPr/>
            </a:pPr>
            <a:r>
              <a:rPr lang="nl-BE" sz="3200" dirty="0" err="1">
                <a:solidFill>
                  <a:srgbClr val="00279F"/>
                </a:solidFill>
                <a:latin typeface="Arial" pitchFamily="34" charset="0"/>
                <a:ea typeface="+mn-ea"/>
                <a:cs typeface="Arial" charset="0"/>
              </a:rPr>
              <a:t>LaaS</a:t>
            </a:r>
            <a:r>
              <a:rPr lang="nl-BE" sz="3200" dirty="0">
                <a:solidFill>
                  <a:srgbClr val="00279F"/>
                </a:solidFill>
                <a:latin typeface="Arial" pitchFamily="34" charset="0"/>
                <a:ea typeface="+mn-ea"/>
                <a:cs typeface="Arial" charset="0"/>
              </a:rPr>
              <a:t> – Light as a Service</a:t>
            </a:r>
          </a:p>
        </p:txBody>
      </p:sp>
      <p:pic>
        <p:nvPicPr>
          <p:cNvPr id="2050" name="Picture 2" descr="http://visserinstallatietechniek.nl/wp-content/uploads/2012/02/IMG_000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540" y="1904981"/>
            <a:ext cx="2943225" cy="39243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d114hh0cykhyb0.cloudfront.net/images/uploads/led-panel-light-fixture-back.jpg"/>
          <p:cNvPicPr>
            <a:picLocks noGrp="1" noChangeAspect="1" noChangeArrowheads="1"/>
          </p:cNvPicPr>
          <p:nvPr>
            <p:ph idx="1"/>
          </p:nvPr>
        </p:nvPicPr>
        <p:blipFill rotWithShape="1">
          <a:blip r:embed="rId4" cstate="screen">
            <a:extLst>
              <a:ext uri="{28A0092B-C50C-407E-A947-70E740481C1C}">
                <a14:useLocalDpi xmlns:a14="http://schemas.microsoft.com/office/drawing/2010/main"/>
              </a:ext>
            </a:extLst>
          </a:blip>
          <a:srcRect/>
          <a:stretch/>
        </p:blipFill>
        <p:spPr bwMode="auto">
          <a:xfrm rot="16200000">
            <a:off x="5572719" y="3270756"/>
            <a:ext cx="1860325" cy="33290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xicato.com/sites/default/files/u8/zebra-lighting_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12160" y="1571612"/>
            <a:ext cx="2857500" cy="18669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15816" y="5916268"/>
            <a:ext cx="4386137" cy="369332"/>
          </a:xfrm>
          <a:prstGeom prst="rect">
            <a:avLst/>
          </a:prstGeom>
          <a:noFill/>
        </p:spPr>
        <p:txBody>
          <a:bodyPr wrap="none" rtlCol="0">
            <a:spAutoFit/>
          </a:bodyPr>
          <a:lstStyle/>
          <a:p>
            <a:r>
              <a:rPr lang="nl-BE" dirty="0">
                <a:sym typeface="Wingdings" panose="05000000000000000000" pitchFamily="2" charset="2"/>
              </a:rPr>
              <a:t> </a:t>
            </a:r>
            <a:r>
              <a:rPr lang="nl-BE" dirty="0" err="1"/>
              <a:t>Responsabilité</a:t>
            </a:r>
            <a:r>
              <a:rPr lang="nl-BE" dirty="0"/>
              <a:t> du </a:t>
            </a:r>
            <a:r>
              <a:rPr lang="nl-BE" dirty="0" err="1"/>
              <a:t>prestataire</a:t>
            </a:r>
            <a:r>
              <a:rPr lang="nl-BE" dirty="0"/>
              <a:t> du </a:t>
            </a:r>
            <a:r>
              <a:rPr lang="nl-BE" dirty="0" err="1"/>
              <a:t>LaaS</a:t>
            </a:r>
            <a:endParaRPr lang="nl-BE" dirty="0"/>
          </a:p>
        </p:txBody>
      </p:sp>
      <p:pic>
        <p:nvPicPr>
          <p:cNvPr id="7" name="Afbeelding 3" descr="LOGO ODID.jpg"/>
          <p:cNvPicPr>
            <a:picLocks noChangeAspect="1"/>
          </p:cNvPicPr>
          <p:nvPr/>
        </p:nvPicPr>
        <p:blipFill>
          <a:blip r:embed="rId6"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6691629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productfind.interiordesign.net/media/photos/24/24499-u901763c3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055" y="5364573"/>
            <a:ext cx="1512168" cy="10047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pPr>
              <a:lnSpc>
                <a:spcPct val="80000"/>
              </a:lnSpc>
              <a:buClr>
                <a:schemeClr val="tx1">
                  <a:lumMod val="60000"/>
                  <a:lumOff val="40000"/>
                </a:schemeClr>
              </a:buClr>
              <a:buSzPct val="120000"/>
              <a:defRPr/>
            </a:pPr>
            <a:r>
              <a:rPr lang="nl-BE" sz="3200" dirty="0" err="1">
                <a:solidFill>
                  <a:srgbClr val="00279F"/>
                </a:solidFill>
                <a:latin typeface="Arial" pitchFamily="34" charset="0"/>
                <a:ea typeface="+mn-ea"/>
                <a:cs typeface="Arial" charset="0"/>
              </a:rPr>
              <a:t>LaaS – Light as a Service</a:t>
            </a:r>
          </a:p>
        </p:txBody>
      </p:sp>
      <p:sp>
        <p:nvSpPr>
          <p:cNvPr id="6" name="Oval 5"/>
          <p:cNvSpPr/>
          <p:nvPr/>
        </p:nvSpPr>
        <p:spPr>
          <a:xfrm>
            <a:off x="2523192" y="2238679"/>
            <a:ext cx="3600400" cy="3600000"/>
          </a:xfrm>
          <a:prstGeom prst="ellipse">
            <a:avLst/>
          </a:prstGeom>
          <a:noFill/>
          <a:ln w="1905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8" name="Circular Arrow 7"/>
          <p:cNvSpPr/>
          <p:nvPr/>
        </p:nvSpPr>
        <p:spPr>
          <a:xfrm rot="19820732" flipH="1">
            <a:off x="2203158" y="2111875"/>
            <a:ext cx="3578735" cy="3608431"/>
          </a:xfrm>
          <a:prstGeom prst="circularArrow">
            <a:avLst>
              <a:gd name="adj1" fmla="val 3218"/>
              <a:gd name="adj2" fmla="val 278085"/>
              <a:gd name="adj3" fmla="val 13641254"/>
              <a:gd name="adj4" fmla="val 2344391"/>
              <a:gd name="adj5" fmla="val 2419"/>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nl-BE">
              <a:solidFill>
                <a:schemeClr val="tx1"/>
              </a:solidFill>
            </a:endParaRPr>
          </a:p>
        </p:txBody>
      </p:sp>
      <p:sp>
        <p:nvSpPr>
          <p:cNvPr id="7" name="Circular Arrow 6"/>
          <p:cNvSpPr/>
          <p:nvPr/>
        </p:nvSpPr>
        <p:spPr>
          <a:xfrm rot="19820732" flipH="1">
            <a:off x="2156389" y="2587387"/>
            <a:ext cx="3232995" cy="3027885"/>
          </a:xfrm>
          <a:prstGeom prst="circularArrow">
            <a:avLst>
              <a:gd name="adj1" fmla="val 3649"/>
              <a:gd name="adj2" fmla="val 405599"/>
              <a:gd name="adj3" fmla="val 16410528"/>
              <a:gd name="adj4" fmla="val 2829719"/>
              <a:gd name="adj5" fmla="val 3364"/>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nl-BE">
              <a:solidFill>
                <a:schemeClr val="tx1"/>
              </a:solidFill>
            </a:endParaRPr>
          </a:p>
        </p:txBody>
      </p:sp>
      <p:sp>
        <p:nvSpPr>
          <p:cNvPr id="9" name="Circular Arrow 8"/>
          <p:cNvSpPr/>
          <p:nvPr/>
        </p:nvSpPr>
        <p:spPr>
          <a:xfrm rot="19820732" flipH="1">
            <a:off x="2236484" y="3312391"/>
            <a:ext cx="2431049" cy="2300988"/>
          </a:xfrm>
          <a:prstGeom prst="circularArrow">
            <a:avLst>
              <a:gd name="adj1" fmla="val 5008"/>
              <a:gd name="adj2" fmla="val 489432"/>
              <a:gd name="adj3" fmla="val 17647273"/>
              <a:gd name="adj4" fmla="val 3367488"/>
              <a:gd name="adj5" fmla="val 3895"/>
            </a:avLst>
          </a:prstGeom>
          <a:solidFill>
            <a:srgbClr val="FFC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nl-BE">
              <a:solidFill>
                <a:schemeClr val="tx1"/>
              </a:solidFill>
            </a:endParaRPr>
          </a:p>
        </p:txBody>
      </p:sp>
      <p:sp>
        <p:nvSpPr>
          <p:cNvPr id="10" name="Circular Arrow 9"/>
          <p:cNvSpPr/>
          <p:nvPr/>
        </p:nvSpPr>
        <p:spPr>
          <a:xfrm rot="19820732" flipH="1">
            <a:off x="2730751" y="4230795"/>
            <a:ext cx="1439856" cy="1379543"/>
          </a:xfrm>
          <a:prstGeom prst="circularArrow">
            <a:avLst>
              <a:gd name="adj1" fmla="val 8739"/>
              <a:gd name="adj2" fmla="val 987050"/>
              <a:gd name="adj3" fmla="val 19379231"/>
              <a:gd name="adj4" fmla="val 2896681"/>
              <a:gd name="adj5" fmla="val 7132"/>
            </a:avLst>
          </a:prstGeom>
          <a:gradFill>
            <a:gsLst>
              <a:gs pos="0">
                <a:srgbClr val="FF0000"/>
              </a:gs>
              <a:gs pos="100000">
                <a:srgbClr val="FF0000"/>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nl-BE">
              <a:solidFill>
                <a:schemeClr val="tx1"/>
              </a:solidFill>
            </a:endParaRPr>
          </a:p>
        </p:txBody>
      </p:sp>
      <p:sp>
        <p:nvSpPr>
          <p:cNvPr id="3" name="TextBox 2"/>
          <p:cNvSpPr txBox="1"/>
          <p:nvPr/>
        </p:nvSpPr>
        <p:spPr>
          <a:xfrm>
            <a:off x="1130004" y="4797154"/>
            <a:ext cx="1693092" cy="461665"/>
          </a:xfrm>
          <a:prstGeom prst="rect">
            <a:avLst/>
          </a:prstGeom>
          <a:noFill/>
        </p:spPr>
        <p:txBody>
          <a:bodyPr wrap="none" rtlCol="0">
            <a:spAutoFit/>
          </a:bodyPr>
          <a:lstStyle/>
          <a:p>
            <a:r>
              <a:rPr lang="nl-BE" sz="2400" dirty="0" err="1">
                <a:solidFill>
                  <a:srgbClr val="FF0000"/>
                </a:solidFill>
                <a:effectLst>
                  <a:outerShdw blurRad="38100" dist="38100" dir="2700000" algn="tl">
                    <a:srgbClr val="000000">
                      <a:alpha val="43137"/>
                    </a:srgbClr>
                  </a:outerShdw>
                </a:effectLst>
              </a:rPr>
              <a:t>Réparation</a:t>
            </a:r>
            <a:endParaRPr lang="nl-BE" sz="2400"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935214" y="3770275"/>
            <a:ext cx="1367682" cy="461665"/>
          </a:xfrm>
          <a:prstGeom prst="rect">
            <a:avLst/>
          </a:prstGeom>
          <a:noFill/>
        </p:spPr>
        <p:txBody>
          <a:bodyPr wrap="none" rtlCol="0">
            <a:spAutoFit/>
          </a:bodyPr>
          <a:lstStyle/>
          <a:p>
            <a:r>
              <a:rPr lang="nl-BE" sz="2400" dirty="0">
                <a:solidFill>
                  <a:srgbClr val="FFC000"/>
                </a:solidFill>
                <a:effectLst>
                  <a:outerShdw blurRad="38100" dist="38100" dir="2700000" algn="tl">
                    <a:srgbClr val="000000">
                      <a:alpha val="43137"/>
                    </a:srgbClr>
                  </a:outerShdw>
                </a:effectLst>
              </a:rPr>
              <a:t>Upgrade</a:t>
            </a:r>
          </a:p>
        </p:txBody>
      </p:sp>
      <p:sp>
        <p:nvSpPr>
          <p:cNvPr id="12" name="TextBox 11"/>
          <p:cNvSpPr txBox="1"/>
          <p:nvPr/>
        </p:nvSpPr>
        <p:spPr>
          <a:xfrm>
            <a:off x="463119" y="2420890"/>
            <a:ext cx="2242665" cy="830997"/>
          </a:xfrm>
          <a:prstGeom prst="rect">
            <a:avLst/>
          </a:prstGeom>
          <a:noFill/>
        </p:spPr>
        <p:txBody>
          <a:bodyPr wrap="none" rtlCol="0">
            <a:spAutoFit/>
          </a:bodyPr>
          <a:lstStyle/>
          <a:p>
            <a:pPr algn="r"/>
            <a:r>
              <a:rPr lang="nl-BE" sz="2400" dirty="0" err="1">
                <a:solidFill>
                  <a:srgbClr val="92D050"/>
                </a:solidFill>
                <a:effectLst>
                  <a:outerShdw blurRad="38100" dist="38100" dir="2700000" algn="tl">
                    <a:srgbClr val="000000">
                      <a:alpha val="43137"/>
                    </a:srgbClr>
                  </a:outerShdw>
                </a:effectLst>
              </a:rPr>
              <a:t>Réutilisation</a:t>
            </a:r>
            <a:r>
              <a:rPr lang="nl-BE" sz="2400" dirty="0">
                <a:solidFill>
                  <a:srgbClr val="92D050"/>
                </a:solidFill>
                <a:effectLst>
                  <a:outerShdw blurRad="38100" dist="38100" dir="2700000" algn="tl">
                    <a:srgbClr val="000000">
                      <a:alpha val="43137"/>
                    </a:srgbClr>
                  </a:outerShdw>
                </a:effectLst>
              </a:rPr>
              <a:t> des</a:t>
            </a:r>
          </a:p>
          <a:p>
            <a:pPr algn="r"/>
            <a:r>
              <a:rPr lang="nl-BE" sz="2400" dirty="0" err="1">
                <a:solidFill>
                  <a:srgbClr val="92D050"/>
                </a:solidFill>
                <a:effectLst>
                  <a:outerShdw blurRad="38100" dist="38100" dir="2700000" algn="tl">
                    <a:srgbClr val="000000">
                      <a:alpha val="43137"/>
                    </a:srgbClr>
                  </a:outerShdw>
                </a:effectLst>
              </a:rPr>
              <a:t>composants</a:t>
            </a:r>
            <a:endParaRPr lang="nl-BE" sz="2400" dirty="0">
              <a:solidFill>
                <a:srgbClr val="92D050"/>
              </a:solidFill>
              <a:effectLst>
                <a:outerShdw blurRad="38100" dist="38100" dir="2700000" algn="tl">
                  <a:srgbClr val="000000">
                    <a:alpha val="43137"/>
                  </a:srgbClr>
                </a:outerShdw>
              </a:effectLst>
            </a:endParaRPr>
          </a:p>
        </p:txBody>
      </p:sp>
      <p:sp>
        <p:nvSpPr>
          <p:cNvPr id="13" name="TextBox 12"/>
          <p:cNvSpPr txBox="1"/>
          <p:nvPr/>
        </p:nvSpPr>
        <p:spPr>
          <a:xfrm>
            <a:off x="2607895" y="1755053"/>
            <a:ext cx="1624163" cy="461665"/>
          </a:xfrm>
          <a:prstGeom prst="rect">
            <a:avLst/>
          </a:prstGeom>
          <a:noFill/>
        </p:spPr>
        <p:txBody>
          <a:bodyPr wrap="none" rtlCol="0">
            <a:spAutoFit/>
          </a:bodyPr>
          <a:lstStyle/>
          <a:p>
            <a:r>
              <a:rPr lang="nl-BE" sz="2400" dirty="0">
                <a:solidFill>
                  <a:schemeClr val="accent5">
                    <a:lumMod val="60000"/>
                    <a:lumOff val="40000"/>
                  </a:schemeClr>
                </a:solidFill>
                <a:effectLst>
                  <a:outerShdw blurRad="38100" dist="38100" dir="2700000" algn="tl">
                    <a:srgbClr val="000000">
                      <a:alpha val="43137"/>
                    </a:srgbClr>
                  </a:outerShdw>
                </a:effectLst>
              </a:rPr>
              <a:t>Recyclage</a:t>
            </a:r>
          </a:p>
        </p:txBody>
      </p:sp>
      <p:sp>
        <p:nvSpPr>
          <p:cNvPr id="16" name="TextBox 15"/>
          <p:cNvSpPr txBox="1"/>
          <p:nvPr/>
        </p:nvSpPr>
        <p:spPr>
          <a:xfrm>
            <a:off x="4698864" y="6217193"/>
            <a:ext cx="2449710" cy="461665"/>
          </a:xfrm>
          <a:prstGeom prst="rect">
            <a:avLst/>
          </a:prstGeom>
          <a:noFill/>
        </p:spPr>
        <p:txBody>
          <a:bodyPr wrap="none" rtlCol="0">
            <a:spAutoFit/>
          </a:bodyPr>
          <a:lstStyle/>
          <a:p>
            <a:r>
              <a:rPr lang="nl-BE" sz="2400" dirty="0" err="1">
                <a:solidFill>
                  <a:srgbClr val="002060"/>
                </a:solidFill>
                <a:effectLst>
                  <a:outerShdw blurRad="38100" dist="38100" dir="2700000" algn="tl">
                    <a:srgbClr val="000000">
                      <a:alpha val="43137"/>
                    </a:srgbClr>
                  </a:outerShdw>
                </a:effectLst>
              </a:rPr>
              <a:t>Marché</a:t>
            </a:r>
            <a:r>
              <a:rPr lang="nl-BE" sz="2400" dirty="0">
                <a:solidFill>
                  <a:srgbClr val="002060"/>
                </a:solidFill>
                <a:effectLst>
                  <a:outerShdw blurRad="38100" dist="38100" dir="2700000" algn="tl">
                    <a:srgbClr val="000000">
                      <a:alpha val="43137"/>
                    </a:srgbClr>
                  </a:outerShdw>
                </a:effectLst>
              </a:rPr>
              <a:t> 2</a:t>
            </a:r>
            <a:r>
              <a:rPr lang="nl-BE" sz="2400" baseline="30000" dirty="0">
                <a:solidFill>
                  <a:srgbClr val="002060"/>
                </a:solidFill>
                <a:effectLst>
                  <a:outerShdw blurRad="38100" dist="38100" dir="2700000" algn="tl">
                    <a:srgbClr val="000000">
                      <a:alpha val="43137"/>
                    </a:srgbClr>
                  </a:outerShdw>
                </a:effectLst>
              </a:rPr>
              <a:t>de</a:t>
            </a:r>
            <a:r>
              <a:rPr lang="nl-BE" sz="2400" dirty="0">
                <a:solidFill>
                  <a:srgbClr val="002060"/>
                </a:solidFill>
                <a:effectLst>
                  <a:outerShdw blurRad="38100" dist="38100" dir="2700000" algn="tl">
                    <a:srgbClr val="000000">
                      <a:alpha val="43137"/>
                    </a:srgbClr>
                  </a:outerShdw>
                </a:effectLst>
              </a:rPr>
              <a:t> </a:t>
            </a:r>
            <a:r>
              <a:rPr lang="nl-BE" sz="2400" dirty="0" err="1">
                <a:solidFill>
                  <a:srgbClr val="002060"/>
                </a:solidFill>
                <a:effectLst>
                  <a:outerShdw blurRad="38100" dist="38100" dir="2700000" algn="tl">
                    <a:srgbClr val="000000">
                      <a:alpha val="43137"/>
                    </a:srgbClr>
                  </a:outerShdw>
                </a:effectLst>
              </a:rPr>
              <a:t>main</a:t>
            </a:r>
            <a:endParaRPr lang="nl-BE" sz="2400" dirty="0">
              <a:solidFill>
                <a:srgbClr val="002060"/>
              </a:solidFill>
              <a:effectLst>
                <a:outerShdw blurRad="38100" dist="38100" dir="2700000" algn="tl">
                  <a:srgbClr val="000000">
                    <a:alpha val="43137"/>
                  </a:srgbClr>
                </a:outerShdw>
              </a:effectLst>
            </a:endParaRPr>
          </a:p>
        </p:txBody>
      </p:sp>
      <p:sp>
        <p:nvSpPr>
          <p:cNvPr id="18" name="Circular Arrow 17"/>
          <p:cNvSpPr/>
          <p:nvPr/>
        </p:nvSpPr>
        <p:spPr>
          <a:xfrm rot="12801989" flipH="1">
            <a:off x="3202686" y="5034423"/>
            <a:ext cx="1933603" cy="1407876"/>
          </a:xfrm>
          <a:prstGeom prst="circularArrow">
            <a:avLst>
              <a:gd name="adj1" fmla="val 8739"/>
              <a:gd name="adj2" fmla="val 987050"/>
              <a:gd name="adj3" fmla="val 19379231"/>
              <a:gd name="adj4" fmla="val 11680058"/>
              <a:gd name="adj5" fmla="val 7132"/>
            </a:avLst>
          </a:prstGeom>
          <a:solidFill>
            <a:schemeClr val="accent5">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nl-BE">
              <a:solidFill>
                <a:schemeClr val="tx1"/>
              </a:solidFill>
            </a:endParaRPr>
          </a:p>
        </p:txBody>
      </p:sp>
      <p:pic>
        <p:nvPicPr>
          <p:cNvPr id="15"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7610260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14290"/>
            <a:ext cx="8229600" cy="529695"/>
          </a:xfrm>
        </p:spPr>
        <p:txBody>
          <a:bodyPr>
            <a:noAutofit/>
          </a:bodyPr>
          <a:lstStyle/>
          <a:p>
            <a:pPr>
              <a:lnSpc>
                <a:spcPct val="80000"/>
              </a:lnSpc>
              <a:buClr>
                <a:schemeClr val="tx1">
                  <a:lumMod val="60000"/>
                  <a:lumOff val="40000"/>
                </a:schemeClr>
              </a:buClr>
              <a:buSzPct val="120000"/>
              <a:defRPr/>
            </a:pPr>
            <a:r>
              <a:rPr lang="nl-BE" sz="3200" dirty="0" err="1">
                <a:solidFill>
                  <a:srgbClr val="00279F"/>
                </a:solidFill>
                <a:latin typeface="Arial" pitchFamily="34" charset="0"/>
                <a:ea typeface="+mn-ea"/>
                <a:cs typeface="Arial" charset="0"/>
              </a:rPr>
              <a:t>Conclusions</a:t>
            </a:r>
            <a:endParaRPr lang="nl-BE" sz="3200" dirty="0">
              <a:solidFill>
                <a:srgbClr val="00279F"/>
              </a:solidFill>
              <a:latin typeface="Arial" pitchFamily="34" charset="0"/>
              <a:ea typeface="+mn-ea"/>
              <a:cs typeface="Arial" charset="0"/>
            </a:endParaRPr>
          </a:p>
        </p:txBody>
      </p:sp>
      <p:sp>
        <p:nvSpPr>
          <p:cNvPr id="3" name="Content Placeholder 2"/>
          <p:cNvSpPr>
            <a:spLocks noGrp="1"/>
          </p:cNvSpPr>
          <p:nvPr>
            <p:ph idx="1"/>
          </p:nvPr>
        </p:nvSpPr>
        <p:spPr>
          <a:xfrm>
            <a:off x="214282" y="857232"/>
            <a:ext cx="8229600" cy="5000660"/>
          </a:xfrm>
        </p:spPr>
        <p:txBody>
          <a:bodyPr>
            <a:normAutofit lnSpcReduction="10000"/>
          </a:bodyPr>
          <a:lstStyle/>
          <a:p>
            <a:r>
              <a:rPr lang="nl-BE" dirty="0" err="1"/>
              <a:t>Conception</a:t>
            </a:r>
            <a:r>
              <a:rPr lang="nl-BE" dirty="0"/>
              <a:t> </a:t>
            </a:r>
            <a:r>
              <a:rPr lang="nl-BE" dirty="0" err="1"/>
              <a:t>totalement</a:t>
            </a:r>
            <a:r>
              <a:rPr lang="nl-BE" dirty="0"/>
              <a:t> </a:t>
            </a:r>
            <a:r>
              <a:rPr lang="nl-BE" dirty="0" err="1"/>
              <a:t>différente</a:t>
            </a:r>
            <a:r>
              <a:rPr lang="nl-BE" dirty="0"/>
              <a:t> des projets</a:t>
            </a:r>
          </a:p>
          <a:p>
            <a:endParaRPr lang="nl-BE" dirty="0"/>
          </a:p>
          <a:p>
            <a:r>
              <a:rPr lang="nl-BE" dirty="0" err="1"/>
              <a:t>Tous</a:t>
            </a:r>
            <a:r>
              <a:rPr lang="nl-BE" dirty="0"/>
              <a:t> les </a:t>
            </a:r>
            <a:r>
              <a:rPr lang="nl-BE" dirty="0" err="1"/>
              <a:t>coûts</a:t>
            </a:r>
            <a:r>
              <a:rPr lang="nl-BE" dirty="0"/>
              <a:t> (</a:t>
            </a:r>
            <a:r>
              <a:rPr lang="nl-BE" dirty="0" err="1">
                <a:sym typeface="Wingdings" panose="05000000000000000000" pitchFamily="2" charset="2"/>
              </a:rPr>
              <a:t>installation</a:t>
            </a:r>
            <a:r>
              <a:rPr lang="nl-BE" dirty="0">
                <a:sym typeface="Wingdings" panose="05000000000000000000" pitchFamily="2" charset="2"/>
              </a:rPr>
              <a:t>, </a:t>
            </a:r>
            <a:r>
              <a:rPr lang="nl-BE" dirty="0" err="1">
                <a:sym typeface="Wingdings" panose="05000000000000000000" pitchFamily="2" charset="2"/>
              </a:rPr>
              <a:t>réparation</a:t>
            </a:r>
            <a:r>
              <a:rPr lang="nl-BE" dirty="0">
                <a:sym typeface="Wingdings" panose="05000000000000000000" pitchFamily="2" charset="2"/>
              </a:rPr>
              <a:t>, </a:t>
            </a:r>
            <a:r>
              <a:rPr lang="nl-BE" dirty="0" err="1">
                <a:sym typeface="Wingdings" panose="05000000000000000000" pitchFamily="2" charset="2"/>
              </a:rPr>
              <a:t>entretien</a:t>
            </a:r>
            <a:r>
              <a:rPr lang="nl-BE" dirty="0">
                <a:sym typeface="Wingdings" panose="05000000000000000000" pitchFamily="2" charset="2"/>
              </a:rPr>
              <a:t>, recyclage)</a:t>
            </a:r>
            <a:r>
              <a:rPr lang="nl-BE" dirty="0"/>
              <a:t> </a:t>
            </a:r>
            <a:r>
              <a:rPr lang="nl-BE" dirty="0" err="1"/>
              <a:t>sont</a:t>
            </a:r>
            <a:r>
              <a:rPr lang="nl-BE" dirty="0"/>
              <a:t> à charge du </a:t>
            </a:r>
            <a:r>
              <a:rPr lang="nl-BE" dirty="0" err="1"/>
              <a:t>prestataire</a:t>
            </a:r>
            <a:r>
              <a:rPr lang="nl-BE" dirty="0"/>
              <a:t> </a:t>
            </a:r>
            <a:r>
              <a:rPr lang="nl-BE" dirty="0" err="1"/>
              <a:t>LaaS</a:t>
            </a:r>
            <a:r>
              <a:rPr lang="nl-BE" dirty="0"/>
              <a:t>!</a:t>
            </a:r>
          </a:p>
          <a:p>
            <a:endParaRPr lang="nl-BE" dirty="0"/>
          </a:p>
          <a:p>
            <a:pPr marL="342900" indent="-342900">
              <a:buFont typeface="Wingdings"/>
              <a:buChar char="à"/>
            </a:pPr>
            <a:r>
              <a:rPr lang="nl-BE" dirty="0" err="1">
                <a:sym typeface="Wingdings" panose="05000000000000000000" pitchFamily="2" charset="2"/>
              </a:rPr>
              <a:t>Traditionnellement</a:t>
            </a:r>
            <a:r>
              <a:rPr lang="nl-BE" dirty="0">
                <a:sym typeface="Wingdings" panose="05000000000000000000" pitchFamily="2" charset="2"/>
              </a:rPr>
              <a:t> : Projet </a:t>
            </a:r>
            <a:r>
              <a:rPr lang="nl-BE" dirty="0" err="1">
                <a:sym typeface="Wingdings" panose="05000000000000000000" pitchFamily="2" charset="2"/>
              </a:rPr>
              <a:t>optimalisé</a:t>
            </a:r>
            <a:r>
              <a:rPr lang="nl-BE" dirty="0">
                <a:sym typeface="Wingdings" panose="05000000000000000000" pitchFamily="2" charset="2"/>
              </a:rPr>
              <a:t> sur les </a:t>
            </a:r>
            <a:r>
              <a:rPr lang="nl-BE" dirty="0" err="1">
                <a:sym typeface="Wingdings" panose="05000000000000000000" pitchFamily="2" charset="2"/>
              </a:rPr>
              <a:t>coûts</a:t>
            </a:r>
            <a:r>
              <a:rPr lang="nl-BE" dirty="0">
                <a:sym typeface="Wingdings" panose="05000000000000000000" pitchFamily="2" charset="2"/>
              </a:rPr>
              <a:t> </a:t>
            </a:r>
            <a:r>
              <a:rPr lang="nl-BE" dirty="0" err="1">
                <a:sym typeface="Wingdings" panose="05000000000000000000" pitchFamily="2" charset="2"/>
              </a:rPr>
              <a:t>d’achat</a:t>
            </a:r>
            <a:endParaRPr lang="nl-BE" dirty="0">
              <a:sym typeface="Wingdings" panose="05000000000000000000" pitchFamily="2" charset="2"/>
            </a:endParaRPr>
          </a:p>
          <a:p>
            <a:pPr marL="342900" indent="-342900">
              <a:buFont typeface="Wingdings"/>
              <a:buChar char="à"/>
            </a:pPr>
            <a:r>
              <a:rPr lang="nl-BE" dirty="0" err="1">
                <a:sym typeface="Wingdings" panose="05000000000000000000" pitchFamily="2" charset="2"/>
              </a:rPr>
              <a:t>LaaS</a:t>
            </a:r>
            <a:r>
              <a:rPr lang="nl-BE" dirty="0">
                <a:sym typeface="Wingdings" panose="05000000000000000000" pitchFamily="2" charset="2"/>
              </a:rPr>
              <a:t>: </a:t>
            </a:r>
            <a:r>
              <a:rPr lang="nl-BE" dirty="0" err="1">
                <a:sym typeface="Wingdings" panose="05000000000000000000" pitchFamily="2" charset="2"/>
              </a:rPr>
              <a:t>Optimalisation</a:t>
            </a:r>
            <a:r>
              <a:rPr lang="nl-BE" dirty="0">
                <a:sym typeface="Wingdings" panose="05000000000000000000" pitchFamily="2" charset="2"/>
              </a:rPr>
              <a:t> sur les </a:t>
            </a:r>
            <a:r>
              <a:rPr lang="nl-BE" dirty="0" err="1">
                <a:sym typeface="Wingdings" panose="05000000000000000000" pitchFamily="2" charset="2"/>
              </a:rPr>
              <a:t>coûts</a:t>
            </a:r>
            <a:r>
              <a:rPr lang="nl-BE" dirty="0">
                <a:sym typeface="Wingdings" panose="05000000000000000000" pitchFamily="2" charset="2"/>
              </a:rPr>
              <a:t> </a:t>
            </a:r>
            <a:r>
              <a:rPr lang="nl-BE" dirty="0" err="1">
                <a:sym typeface="Wingdings" panose="05000000000000000000" pitchFamily="2" charset="2"/>
              </a:rPr>
              <a:t>totaux</a:t>
            </a:r>
            <a:r>
              <a:rPr lang="nl-BE" dirty="0">
                <a:sym typeface="Wingdings" panose="05000000000000000000" pitchFamily="2" charset="2"/>
              </a:rPr>
              <a:t> du projet</a:t>
            </a:r>
          </a:p>
          <a:p>
            <a:pPr marL="342900" indent="-342900">
              <a:buFont typeface="Wingdings"/>
              <a:buChar char="à"/>
            </a:pPr>
            <a:endParaRPr lang="nl-BE" dirty="0">
              <a:sym typeface="Wingdings" panose="05000000000000000000" pitchFamily="2" charset="2"/>
            </a:endParaRPr>
          </a:p>
          <a:p>
            <a:pPr marL="342900" indent="-342900">
              <a:buFont typeface="Wingdings"/>
              <a:buChar char="à"/>
            </a:pPr>
            <a:endParaRPr lang="nl-BE" dirty="0"/>
          </a:p>
          <a:p>
            <a:pPr marL="342900" indent="-342900">
              <a:buFont typeface="Arial" panose="020B0604020202020204" pitchFamily="34" charset="0"/>
              <a:buChar char="•"/>
            </a:pPr>
            <a:endParaRPr lang="nl-BE" dirty="0"/>
          </a:p>
          <a:p>
            <a:pPr marL="342900" indent="-342900">
              <a:buFont typeface="Arial" panose="020B0604020202020204" pitchFamily="34" charset="0"/>
              <a:buChar char="•"/>
            </a:pPr>
            <a:endParaRPr lang="nl-BE" dirty="0"/>
          </a:p>
          <a:p>
            <a:pPr marL="342900" indent="-342900">
              <a:buFont typeface="Arial" charset="0"/>
              <a:buChar char="•"/>
            </a:pPr>
            <a:endParaRPr lang="nl-BE" dirty="0"/>
          </a:p>
          <a:p>
            <a:pPr marL="342900" indent="-342900">
              <a:buFont typeface="Arial" charset="0"/>
              <a:buChar char="•"/>
            </a:pPr>
            <a:endParaRPr lang="nl-BE" dirty="0"/>
          </a:p>
        </p:txBody>
      </p:sp>
      <p:pic>
        <p:nvPicPr>
          <p:cNvPr id="3074" name="Picture 2" descr="http://previews.123rf.com/images/lightwise/lightwise1107/lightwise110700004/9979396-Business-ideas-and-concepts-featuring-a-light-bulb-with-gears-and-cogs-working-together-as-a-team-re-Stock-Phot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70682" y="1412776"/>
            <a:ext cx="1008112" cy="151584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3" descr="LOGO ODID.jpg"/>
          <p:cNvPicPr>
            <a:picLocks noChangeAspect="1"/>
          </p:cNvPicPr>
          <p:nvPr/>
        </p:nvPicPr>
        <p:blipFill>
          <a:blip r:embed="rId4"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31657622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buClr>
                <a:schemeClr val="tx1">
                  <a:lumMod val="60000"/>
                  <a:lumOff val="40000"/>
                </a:schemeClr>
              </a:buClr>
              <a:buSzPct val="120000"/>
              <a:defRPr/>
            </a:pPr>
            <a:r>
              <a:rPr lang="nl-BE" sz="3200" dirty="0" err="1">
                <a:solidFill>
                  <a:srgbClr val="00279F"/>
                </a:solidFill>
                <a:latin typeface="Arial" pitchFamily="34" charset="0"/>
                <a:ea typeface="+mn-ea"/>
                <a:cs typeface="Arial" charset="0"/>
              </a:rPr>
              <a:t>Exemples</a:t>
            </a:r>
            <a:endParaRPr lang="nl-BE" sz="3200" dirty="0">
              <a:solidFill>
                <a:srgbClr val="00279F"/>
              </a:solidFill>
              <a:latin typeface="Arial" pitchFamily="34" charset="0"/>
              <a:ea typeface="+mn-ea"/>
              <a:cs typeface="Arial" charset="0"/>
            </a:endParaRPr>
          </a:p>
        </p:txBody>
      </p:sp>
      <p:pic>
        <p:nvPicPr>
          <p:cNvPr id="3074" name="Picture 2" descr="https://pbs.twimg.com/media/CDFMNvSVAAEKvj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1762" y="1357298"/>
            <a:ext cx="4618409" cy="1911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39752" y="3269178"/>
            <a:ext cx="2326278" cy="369332"/>
          </a:xfrm>
          <a:prstGeom prst="rect">
            <a:avLst/>
          </a:prstGeom>
          <a:noFill/>
        </p:spPr>
        <p:txBody>
          <a:bodyPr wrap="none" rtlCol="0">
            <a:spAutoFit/>
          </a:bodyPr>
          <a:lstStyle/>
          <a:p>
            <a:r>
              <a:rPr lang="nl-BE" dirty="0"/>
              <a:t>Luchthaven Schiphol</a:t>
            </a:r>
          </a:p>
        </p:txBody>
      </p:sp>
      <p:sp>
        <p:nvSpPr>
          <p:cNvPr id="7" name="TextBox 6"/>
          <p:cNvSpPr txBox="1"/>
          <p:nvPr/>
        </p:nvSpPr>
        <p:spPr>
          <a:xfrm>
            <a:off x="4427984" y="5861466"/>
            <a:ext cx="2249334" cy="369332"/>
          </a:xfrm>
          <a:prstGeom prst="rect">
            <a:avLst/>
          </a:prstGeom>
          <a:noFill/>
        </p:spPr>
        <p:txBody>
          <a:bodyPr wrap="none" rtlCol="0">
            <a:spAutoFit/>
          </a:bodyPr>
          <a:lstStyle/>
          <a:p>
            <a:r>
              <a:rPr lang="nl-BE" dirty="0"/>
              <a:t>Reykjavik University</a:t>
            </a:r>
          </a:p>
        </p:txBody>
      </p:sp>
      <p:pic>
        <p:nvPicPr>
          <p:cNvPr id="307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84361" y="3788032"/>
            <a:ext cx="4007995" cy="2107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https://www.trilux.com/fileadmin/Content/DE/Images/Unternehmen/Xperience/2015/Varo/Varo-ELINE-LE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5445" y="3769459"/>
            <a:ext cx="3824061" cy="22134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1523" y="5959078"/>
            <a:ext cx="1719253" cy="369332"/>
          </a:xfrm>
          <a:prstGeom prst="rect">
            <a:avLst/>
          </a:prstGeom>
          <a:noFill/>
        </p:spPr>
        <p:txBody>
          <a:bodyPr wrap="none" rtlCol="0">
            <a:spAutoFit/>
          </a:bodyPr>
          <a:lstStyle/>
          <a:p>
            <a:r>
              <a:rPr lang="nl-BE" dirty="0" err="1"/>
              <a:t>Varo</a:t>
            </a:r>
            <a:r>
              <a:rPr lang="nl-BE" dirty="0"/>
              <a:t> Mechelen</a:t>
            </a:r>
          </a:p>
        </p:txBody>
      </p:sp>
      <p:pic>
        <p:nvPicPr>
          <p:cNvPr id="10" name="Afbeelding 3" descr="LOGO ODID.jpg"/>
          <p:cNvPicPr>
            <a:picLocks noChangeAspect="1"/>
          </p:cNvPicPr>
          <p:nvPr/>
        </p:nvPicPr>
        <p:blipFill>
          <a:blip r:embed="rId6" cstate="print"/>
          <a:stretch>
            <a:fillRect/>
          </a:stretch>
        </p:blipFill>
        <p:spPr>
          <a:xfrm>
            <a:off x="8501090" y="6215082"/>
            <a:ext cx="555409" cy="540042"/>
          </a:xfrm>
          <a:prstGeom prst="rect">
            <a:avLst/>
          </a:prstGeom>
        </p:spPr>
      </p:pic>
    </p:spTree>
    <p:extLst>
      <p:ext uri="{BB962C8B-B14F-4D97-AF65-F5344CB8AC3E}">
        <p14:creationId xmlns:p14="http://schemas.microsoft.com/office/powerpoint/2010/main" val="26896264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2F0E5E0197DF44A954A71B4E8CE1FF6" ma:contentTypeVersion="10" ma:contentTypeDescription="Create a new document." ma:contentTypeScope="" ma:versionID="5fa59d8795f1367c0861c9663852aa5f">
  <xsd:schema xmlns:xsd="http://www.w3.org/2001/XMLSchema" xmlns:xs="http://www.w3.org/2001/XMLSchema" xmlns:p="http://schemas.microsoft.com/office/2006/metadata/properties" xmlns:ns2="1d76f436-4c6d-41e0-a816-1bf0f4a29f67" xmlns:ns3="d0a431de-b53e-4c08-91df-abbb0a907870" targetNamespace="http://schemas.microsoft.com/office/2006/metadata/properties" ma:root="true" ma:fieldsID="c3e07421783cf331ec7617480a24f95f" ns2:_="" ns3:_="">
    <xsd:import namespace="1d76f436-4c6d-41e0-a816-1bf0f4a29f67"/>
    <xsd:import namespace="d0a431de-b53e-4c08-91df-abbb0a9078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76f436-4c6d-41e0-a816-1bf0f4a29f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a431de-b53e-4c08-91df-abbb0a90787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7D962C-D8A7-42DC-9CB2-0AF3E57E7919}">
  <ds:schemaRefs>
    <ds:schemaRef ds:uri="http://schemas.microsoft.com/sharepoint/v3/contenttype/forms"/>
  </ds:schemaRefs>
</ds:datastoreItem>
</file>

<file path=customXml/itemProps2.xml><?xml version="1.0" encoding="utf-8"?>
<ds:datastoreItem xmlns:ds="http://schemas.openxmlformats.org/officeDocument/2006/customXml" ds:itemID="{2AB76137-548F-4D92-91B8-A975039EC7FA}">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1d76f436-4c6d-41e0-a816-1bf0f4a29f67"/>
    <ds:schemaRef ds:uri="d0a431de-b53e-4c08-91df-abbb0a907870"/>
    <ds:schemaRef ds:uri="http://www.w3.org/XML/1998/namespace"/>
  </ds:schemaRefs>
</ds:datastoreItem>
</file>

<file path=customXml/itemProps3.xml><?xml version="1.0" encoding="utf-8"?>
<ds:datastoreItem xmlns:ds="http://schemas.openxmlformats.org/officeDocument/2006/customXml" ds:itemID="{0641554B-FA94-4172-827A-113AAD8C74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76f436-4c6d-41e0-a816-1bf0f4a29f67"/>
    <ds:schemaRef ds:uri="d0a431de-b53e-4c08-91df-abbb0a9078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3043</Words>
  <Application>Microsoft Office PowerPoint</Application>
  <PresentationFormat>Affichage à l'écran (4:3)</PresentationFormat>
  <Paragraphs>897</Paragraphs>
  <Slides>101</Slides>
  <Notes>47</Notes>
  <HiddenSlides>0</HiddenSlides>
  <MMClips>0</MMClips>
  <ScaleCrop>false</ScaleCrop>
  <HeadingPairs>
    <vt:vector size="8" baseType="variant">
      <vt:variant>
        <vt:lpstr>Polices utilisées</vt:lpstr>
      </vt:variant>
      <vt:variant>
        <vt:i4>16</vt:i4>
      </vt:variant>
      <vt:variant>
        <vt:lpstr>Thème</vt:lpstr>
      </vt:variant>
      <vt:variant>
        <vt:i4>3</vt:i4>
      </vt:variant>
      <vt:variant>
        <vt:lpstr>Serveurs OLE incorporés</vt:lpstr>
      </vt:variant>
      <vt:variant>
        <vt:i4>2</vt:i4>
      </vt:variant>
      <vt:variant>
        <vt:lpstr>Titres des diapositives</vt:lpstr>
      </vt:variant>
      <vt:variant>
        <vt:i4>101</vt:i4>
      </vt:variant>
    </vt:vector>
  </HeadingPairs>
  <TitlesOfParts>
    <vt:vector size="122" baseType="lpstr">
      <vt:lpstr>Arial</vt:lpstr>
      <vt:lpstr>Arial Black</vt:lpstr>
      <vt:lpstr>Arial Unicode MS</vt:lpstr>
      <vt:lpstr>Articulate</vt:lpstr>
      <vt:lpstr>Avenir Next</vt:lpstr>
      <vt:lpstr>Calibri</vt:lpstr>
      <vt:lpstr>DIN Condensed</vt:lpstr>
      <vt:lpstr>Lucida Sans Unicode</vt:lpstr>
      <vt:lpstr>museo-sans</vt:lpstr>
      <vt:lpstr>pt_sansregular</vt:lpstr>
      <vt:lpstr>Superclarendon</vt:lpstr>
      <vt:lpstr>Symbol</vt:lpstr>
      <vt:lpstr>Tahoma</vt:lpstr>
      <vt:lpstr>Times New Roman</vt:lpstr>
      <vt:lpstr>Wingdings</vt:lpstr>
      <vt:lpstr>Wingdings 2</vt:lpstr>
      <vt:lpstr>Office-thema</vt:lpstr>
      <vt:lpstr>1_Office-thema</vt:lpstr>
      <vt:lpstr>Office Theme</vt:lpstr>
      <vt:lpstr>Document</vt:lpstr>
      <vt:lpstr>Image</vt:lpstr>
      <vt:lpstr>Présentation PowerPoint</vt:lpstr>
      <vt:lpstr>Présentation PowerPoint</vt:lpstr>
      <vt:lpstr>Présentation PowerPoint</vt:lpstr>
      <vt:lpstr>Présentation PowerPoint</vt:lpstr>
      <vt:lpstr>Objectifs   de la   formation</vt:lpstr>
      <vt:lpstr>Table des matières </vt:lpstr>
      <vt:lpstr>Les bases de l’éclairage</vt:lpstr>
      <vt:lpstr>Présentation PowerPoint</vt:lpstr>
      <vt:lpstr>Présentation PowerPoint</vt:lpstr>
      <vt:lpstr>Présentation PowerPoint</vt:lpstr>
      <vt:lpstr>Ondes électromagnétiques et Photons</vt:lpstr>
      <vt:lpstr>Le spectre des sources lumineuses</vt:lpstr>
      <vt:lpstr>Les bases de l’éclairage</vt:lpstr>
      <vt:lpstr>Présentation PowerPoint</vt:lpstr>
      <vt:lpstr>Flux lumineux (lumen ou lm)</vt:lpstr>
      <vt:lpstr>Présentation PowerPoint</vt:lpstr>
      <vt:lpstr>Présentation PowerPoint</vt:lpstr>
      <vt:lpstr>Présentation PowerPoint</vt:lpstr>
      <vt:lpstr>Présentation PowerPoint</vt:lpstr>
      <vt:lpstr>Exemples (lux, lx)</vt:lpstr>
      <vt:lpstr>Présentation PowerPoint</vt:lpstr>
      <vt:lpstr>Luminance (cd/m²)</vt:lpstr>
      <vt:lpstr>Présentation PowerPoint</vt:lpstr>
      <vt:lpstr>Résumé</vt:lpstr>
      <vt:lpstr>Les bases de l’éclairage</vt:lpstr>
      <vt:lpstr>Présentation PowerPoint</vt:lpstr>
      <vt:lpstr>C’est quoi “la couleur”?</vt:lpstr>
      <vt:lpstr>Présentation PowerPoint</vt:lpstr>
      <vt:lpstr>Présentation PowerPoint</vt:lpstr>
      <vt:lpstr>IRC</vt:lpstr>
      <vt:lpstr>Indice de rendu des couleurs : TM30</vt:lpstr>
      <vt:lpstr>Indice de rendu des couleurs : TM30</vt:lpstr>
      <vt:lpstr>Présentation PowerPoint</vt:lpstr>
      <vt:lpstr>Présentation PowerPoint</vt:lpstr>
      <vt:lpstr>Présentation PowerPoint</vt:lpstr>
      <vt:lpstr>Présentation PowerPoint</vt:lpstr>
      <vt:lpstr>Performance énergétique de l’éclairage</vt:lpstr>
      <vt:lpstr>Présentation PowerPoint</vt:lpstr>
      <vt:lpstr>Performance énergétique de l’éclairage Fondement 1</vt:lpstr>
      <vt:lpstr>Présentation PowerPoint</vt:lpstr>
      <vt:lpstr>Comparatif principales sources - lumière blanche</vt:lpstr>
      <vt:lpstr>Efficacité [lumen par watt, lm/W]</vt:lpstr>
      <vt:lpstr>Présentation PowerPoint</vt:lpstr>
      <vt:lpstr>Eclairage LED </vt:lpstr>
      <vt:lpstr>Présentation PowerPoint</vt:lpstr>
      <vt:lpstr>Eclairage LED </vt:lpstr>
      <vt:lpstr>LED - Terminologie</vt:lpstr>
      <vt:lpstr>Présentation PowerPoint</vt:lpstr>
      <vt:lpstr>Présentation PowerPoint</vt:lpstr>
      <vt:lpstr>Couleur</vt:lpstr>
      <vt:lpstr>La gamme de couleur (BINNING)</vt:lpstr>
      <vt:lpstr>Consistance de couleur</vt:lpstr>
      <vt:lpstr>Consistance de couleur</vt:lpstr>
      <vt:lpstr>Consistance de couleur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LEDs et flicker</vt:lpstr>
      <vt:lpstr>Interprétation SVM (Stroboscopic Visibility Measure)</vt:lpstr>
      <vt:lpstr>Sécurité photobiologique Recommandation en fonction du temps d’exposition, de l’intensité et de la distance  </vt:lpstr>
      <vt:lpstr>Présentation PowerPoint</vt:lpstr>
      <vt:lpstr>Performance énergétique de l’éclairage Fondement 2</vt:lpstr>
      <vt:lpstr>Présentation PowerPoint</vt:lpstr>
      <vt:lpstr>Présentation PowerPoint</vt:lpstr>
      <vt:lpstr>Présentation PowerPoint</vt:lpstr>
      <vt:lpstr>Protocole sans fil – Par exemple Zigbee</vt:lpstr>
      <vt:lpstr>Protocole sans fil – Et beaucoup d’autres</vt:lpstr>
      <vt:lpstr>Performance énergétique de l’éclairage Fondement 3</vt:lpstr>
      <vt:lpstr>NBN-EN12464</vt:lpstr>
      <vt:lpstr>Présentation PowerPoint</vt:lpstr>
      <vt:lpstr>Présentation PowerPoint</vt:lpstr>
      <vt:lpstr>Présentation PowerPoint</vt:lpstr>
      <vt:lpstr>Eclairage LED</vt:lpstr>
      <vt:lpstr>Exemple de substitution : armature TL</vt:lpstr>
      <vt:lpstr>Présentation PowerPoint</vt:lpstr>
      <vt:lpstr>Substitution et driver intégré</vt:lpstr>
      <vt:lpstr>Présentation PowerPoint</vt:lpstr>
      <vt:lpstr>Présentation PowerPoint</vt:lpstr>
      <vt:lpstr>Substitution et température</vt:lpstr>
      <vt:lpstr>Présentation PowerPoint</vt:lpstr>
      <vt:lpstr>Substitution et réglementation</vt:lpstr>
      <vt:lpstr>Nouveau: Tube LED avec driver externe dans luminaire conçu pour tube LED</vt:lpstr>
      <vt:lpstr>Le futur de l’éclairage (LED)</vt:lpstr>
      <vt:lpstr>Qualité de la lumière pour l’être humain</vt:lpstr>
      <vt:lpstr>Présentation PowerPoint</vt:lpstr>
      <vt:lpstr>Présentation PowerPoint</vt:lpstr>
      <vt:lpstr>Le futur de l’éclairage (LED)</vt:lpstr>
      <vt:lpstr>Everything as a Service</vt:lpstr>
      <vt:lpstr>Exemple : Hardware as a Service</vt:lpstr>
      <vt:lpstr>LaaS – Light as a Service</vt:lpstr>
      <vt:lpstr>LaaS – Light as a Service</vt:lpstr>
      <vt:lpstr>LaaS – Light as a Service</vt:lpstr>
      <vt:lpstr>Conclusions</vt:lpstr>
      <vt:lpstr>Exemples</vt:lpstr>
      <vt:lpstr>Relighting par des luminaires LED?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Moi</dc:creator>
  <cp:lastModifiedBy>Joëlle Mesmacque</cp:lastModifiedBy>
  <cp:revision>796</cp:revision>
  <cp:lastPrinted>2019-06-17T13:17:26Z</cp:lastPrinted>
  <dcterms:created xsi:type="dcterms:W3CDTF">2013-02-06T13:38:20Z</dcterms:created>
  <dcterms:modified xsi:type="dcterms:W3CDTF">2019-06-24T14:53:23Z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0x01010042F0E5E0197DF44A954A71B4E8CE1FF6</vt:lpwstr>
  </property>
</Properties>
</file>